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2"/>
    <p:sldId id="284" r:id="rId3"/>
  </p:sldIdLst>
  <p:sldSz cx="10058400" cy="7772400"/>
  <p:notesSz cx="7010400" cy="9296400"/>
  <p:defaultTextStyle>
    <a:lvl1pPr defTabSz="509411">
      <a:defRPr sz="2000">
        <a:latin typeface="Calibri"/>
        <a:ea typeface="Calibri"/>
        <a:cs typeface="Calibri"/>
        <a:sym typeface="Calibri"/>
      </a:defRPr>
    </a:lvl1pPr>
    <a:lvl2pPr indent="509411" defTabSz="509411">
      <a:defRPr sz="2000">
        <a:latin typeface="Calibri"/>
        <a:ea typeface="Calibri"/>
        <a:cs typeface="Calibri"/>
        <a:sym typeface="Calibri"/>
      </a:defRPr>
    </a:lvl2pPr>
    <a:lvl3pPr indent="1018823" defTabSz="509411">
      <a:defRPr sz="2000">
        <a:latin typeface="Calibri"/>
        <a:ea typeface="Calibri"/>
        <a:cs typeface="Calibri"/>
        <a:sym typeface="Calibri"/>
      </a:defRPr>
    </a:lvl3pPr>
    <a:lvl4pPr indent="1528237" defTabSz="509411">
      <a:defRPr sz="2000">
        <a:latin typeface="Calibri"/>
        <a:ea typeface="Calibri"/>
        <a:cs typeface="Calibri"/>
        <a:sym typeface="Calibri"/>
      </a:defRPr>
    </a:lvl4pPr>
    <a:lvl5pPr indent="2037649" defTabSz="509411">
      <a:defRPr sz="2000">
        <a:latin typeface="Calibri"/>
        <a:ea typeface="Calibri"/>
        <a:cs typeface="Calibri"/>
        <a:sym typeface="Calibri"/>
      </a:defRPr>
    </a:lvl5pPr>
    <a:lvl6pPr indent="2547061" defTabSz="509411">
      <a:defRPr sz="2000">
        <a:latin typeface="Calibri"/>
        <a:ea typeface="Calibri"/>
        <a:cs typeface="Calibri"/>
        <a:sym typeface="Calibri"/>
      </a:defRPr>
    </a:lvl6pPr>
    <a:lvl7pPr indent="3056472" defTabSz="509411">
      <a:defRPr sz="2000">
        <a:latin typeface="Calibri"/>
        <a:ea typeface="Calibri"/>
        <a:cs typeface="Calibri"/>
        <a:sym typeface="Calibri"/>
      </a:defRPr>
    </a:lvl7pPr>
    <a:lvl8pPr indent="3565885" defTabSz="509411">
      <a:defRPr sz="2000">
        <a:latin typeface="Calibri"/>
        <a:ea typeface="Calibri"/>
        <a:cs typeface="Calibri"/>
        <a:sym typeface="Calibri"/>
      </a:defRPr>
    </a:lvl8pPr>
    <a:lvl9pPr indent="4075298" defTabSz="509411">
      <a:defRPr sz="20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54380" y="2090632"/>
            <a:ext cx="8549641" cy="23137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08760" y="4404359"/>
            <a:ext cx="7040881" cy="336804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502919" y="104351"/>
            <a:ext cx="9052561" cy="17092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502919" y="1813560"/>
            <a:ext cx="9052561" cy="595884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text styles</a:t>
            </a:r>
          </a:p>
          <a:p>
            <a:pPr lvl="1">
              <a:defRPr sz="1800"/>
            </a:pPr>
            <a:r>
              <a:rPr sz="3600"/>
              <a:t>Second level</a:t>
            </a:r>
          </a:p>
          <a:p>
            <a:pPr lvl="2">
              <a:defRPr sz="1800"/>
            </a:pPr>
            <a:r>
              <a:rPr sz="3600"/>
              <a:t>Third level</a:t>
            </a:r>
          </a:p>
          <a:p>
            <a:pPr lvl="3">
              <a:defRPr sz="1800"/>
            </a:pPr>
            <a:r>
              <a:rPr sz="3600"/>
              <a:t>Fourth level</a:t>
            </a:r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text styles</a:t>
            </a:r>
          </a:p>
          <a:p>
            <a:pPr lvl="1">
              <a:defRPr sz="1800"/>
            </a:pPr>
            <a:r>
              <a:rPr sz="3600"/>
              <a:t>Second level</a:t>
            </a:r>
          </a:p>
          <a:p>
            <a:pPr lvl="2">
              <a:defRPr sz="1800"/>
            </a:pPr>
            <a:r>
              <a:rPr sz="3600"/>
              <a:t>Third level</a:t>
            </a:r>
          </a:p>
          <a:p>
            <a:pPr lvl="3">
              <a:defRPr sz="1800"/>
            </a:pPr>
            <a:r>
              <a:rPr sz="3600"/>
              <a:t>Fourth level</a:t>
            </a:r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2919" y="104351"/>
            <a:ext cx="9052561" cy="17092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502919" y="1813560"/>
            <a:ext cx="9052561" cy="595884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text styles</a:t>
            </a:r>
          </a:p>
          <a:p>
            <a:pPr lvl="1">
              <a:defRPr sz="1800"/>
            </a:pPr>
            <a:r>
              <a:rPr sz="3600"/>
              <a:t>Second level</a:t>
            </a:r>
          </a:p>
          <a:p>
            <a:pPr lvl="2">
              <a:defRPr sz="1800"/>
            </a:pPr>
            <a:r>
              <a:rPr sz="3600"/>
              <a:t>Third level</a:t>
            </a:r>
          </a:p>
          <a:p>
            <a:pPr lvl="3">
              <a:defRPr sz="1800"/>
            </a:pPr>
            <a:r>
              <a:rPr sz="3600"/>
              <a:t>Fourth level</a:t>
            </a:r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94543" y="4994487"/>
            <a:ext cx="8549642" cy="2777913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/>
            </a:lvl1pPr>
          </a:lstStyle>
          <a:p>
            <a:pPr lvl="0">
              <a:defRPr sz="1800" b="0" cap="none"/>
            </a:pPr>
            <a:r>
              <a:rPr sz="4500" b="1" cap="all"/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94543" y="1351174"/>
            <a:ext cx="8549642" cy="36433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02919" y="0"/>
            <a:ext cx="9052561" cy="19179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53561" y="2054648"/>
            <a:ext cx="4894740" cy="581490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100"/>
            </a:lvl1pPr>
            <a:lvl2pPr marL="874962" indent="-365550">
              <a:spcBef>
                <a:spcPts val="700"/>
              </a:spcBef>
              <a:defRPr sz="3100"/>
            </a:lvl2pPr>
            <a:lvl3pPr marL="1377728" indent="-358903">
              <a:spcBef>
                <a:spcPts val="700"/>
              </a:spcBef>
              <a:defRPr sz="3100"/>
            </a:lvl3pPr>
            <a:lvl4pPr marL="1923031" indent="-394794">
              <a:spcBef>
                <a:spcPts val="700"/>
              </a:spcBef>
              <a:defRPr sz="3100"/>
            </a:lvl4pPr>
            <a:lvl5pPr marL="2432443" indent="-394794">
              <a:spcBef>
                <a:spcPts val="700"/>
              </a:spcBef>
              <a:defRPr sz="3100"/>
            </a:lvl5pPr>
          </a:lstStyle>
          <a:p>
            <a:pPr lvl="0">
              <a:defRPr sz="1800"/>
            </a:pPr>
            <a:r>
              <a:rPr sz="3100"/>
              <a:t>Click to edit Master text styles</a:t>
            </a:r>
          </a:p>
          <a:p>
            <a:pPr lvl="1">
              <a:defRPr sz="1800"/>
            </a:pPr>
            <a:r>
              <a:rPr sz="3100"/>
              <a:t>Second level</a:t>
            </a:r>
          </a:p>
          <a:p>
            <a:pPr lvl="2">
              <a:defRPr sz="1800"/>
            </a:pPr>
            <a:r>
              <a:rPr sz="3100"/>
              <a:t>Third level</a:t>
            </a:r>
          </a:p>
          <a:p>
            <a:pPr lvl="3">
              <a:defRPr sz="1800"/>
            </a:pPr>
            <a:r>
              <a:rPr sz="3100"/>
              <a:t>Fourth level</a:t>
            </a:r>
          </a:p>
          <a:p>
            <a:pPr lvl="4">
              <a:defRPr sz="1800"/>
            </a:pPr>
            <a:r>
              <a:rPr sz="3100"/>
              <a:t>Fifth level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02919" y="291051"/>
            <a:ext cx="9052561" cy="13358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02919" y="1626860"/>
            <a:ext cx="4444209" cy="83799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Click to edit Master text styles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02919" y="104351"/>
            <a:ext cx="9052561" cy="17092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02920" y="0"/>
            <a:ext cx="3309146" cy="162644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pPr lvl="0">
              <a:defRPr sz="1800" b="0"/>
            </a:pPr>
            <a:r>
              <a:rPr sz="2200" b="1"/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932554" y="309457"/>
            <a:ext cx="5622926" cy="74629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text styles</a:t>
            </a:r>
          </a:p>
          <a:p>
            <a:pPr lvl="1">
              <a:defRPr sz="1800"/>
            </a:pPr>
            <a:r>
              <a:rPr sz="3600"/>
              <a:t>Second level</a:t>
            </a:r>
          </a:p>
          <a:p>
            <a:pPr lvl="2">
              <a:defRPr sz="1800"/>
            </a:pPr>
            <a:r>
              <a:rPr sz="3600"/>
              <a:t>Third level</a:t>
            </a:r>
          </a:p>
          <a:p>
            <a:pPr lvl="3">
              <a:defRPr sz="1800"/>
            </a:pPr>
            <a:r>
              <a:rPr sz="3600"/>
              <a:t>Fourth level</a:t>
            </a:r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971517" y="3497579"/>
            <a:ext cx="6035041" cy="2585404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pPr lvl="0">
              <a:defRPr sz="1800" b="0"/>
            </a:pPr>
            <a:r>
              <a:rPr sz="2200" b="1"/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971517" y="6082982"/>
            <a:ext cx="6035041" cy="16894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Click to 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022272" y="352637"/>
            <a:ext cx="2488408" cy="751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940" tIns="50940" rIns="50940" bIns="50940" anchor="ctr">
            <a:normAutofit/>
          </a:bodyPr>
          <a:lstStyle/>
          <a:p>
            <a:pPr lvl="0">
              <a:defRPr sz="1800"/>
            </a:pPr>
            <a:r>
              <a:rPr sz="49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53561" y="352637"/>
            <a:ext cx="7301072" cy="751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940" tIns="50940" rIns="50940" bIns="50940">
            <a:normAutofit/>
          </a:bodyPr>
          <a:lstStyle/>
          <a:p>
            <a:pPr lvl="0">
              <a:defRPr sz="1800"/>
            </a:pPr>
            <a:r>
              <a:rPr sz="3600"/>
              <a:t>Click to edit Master text styles</a:t>
            </a:r>
          </a:p>
          <a:p>
            <a:pPr lvl="1">
              <a:defRPr sz="1800"/>
            </a:pPr>
            <a:r>
              <a:rPr sz="3600"/>
              <a:t>Second level</a:t>
            </a:r>
          </a:p>
          <a:p>
            <a:pPr lvl="2">
              <a:defRPr sz="1800"/>
            </a:pPr>
            <a:r>
              <a:rPr sz="3600"/>
              <a:t>Third level</a:t>
            </a:r>
          </a:p>
          <a:p>
            <a:pPr lvl="3">
              <a:defRPr sz="1800"/>
            </a:pPr>
            <a:r>
              <a:rPr sz="3600"/>
              <a:t>Fourth level</a:t>
            </a:r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08519" y="7264577"/>
            <a:ext cx="2346961" cy="292383"/>
          </a:xfrm>
          <a:prstGeom prst="rect">
            <a:avLst/>
          </a:prstGeom>
          <a:ln w="12700">
            <a:miter lim="400000"/>
          </a:ln>
        </p:spPr>
        <p:txBody>
          <a:bodyPr lIns="50940" tIns="50940" rIns="50940" bIns="50940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509411">
        <a:defRPr sz="4900">
          <a:latin typeface="Calibri"/>
          <a:ea typeface="Calibri"/>
          <a:cs typeface="Calibri"/>
          <a:sym typeface="Calibri"/>
        </a:defRPr>
      </a:lvl1pPr>
      <a:lvl2pPr algn="ctr" defTabSz="509411">
        <a:defRPr sz="4900">
          <a:latin typeface="Calibri"/>
          <a:ea typeface="Calibri"/>
          <a:cs typeface="Calibri"/>
          <a:sym typeface="Calibri"/>
        </a:defRPr>
      </a:lvl2pPr>
      <a:lvl3pPr algn="ctr" defTabSz="509411">
        <a:defRPr sz="4900">
          <a:latin typeface="Calibri"/>
          <a:ea typeface="Calibri"/>
          <a:cs typeface="Calibri"/>
          <a:sym typeface="Calibri"/>
        </a:defRPr>
      </a:lvl3pPr>
      <a:lvl4pPr algn="ctr" defTabSz="509411">
        <a:defRPr sz="4900">
          <a:latin typeface="Calibri"/>
          <a:ea typeface="Calibri"/>
          <a:cs typeface="Calibri"/>
          <a:sym typeface="Calibri"/>
        </a:defRPr>
      </a:lvl4pPr>
      <a:lvl5pPr algn="ctr" defTabSz="509411">
        <a:defRPr sz="4900">
          <a:latin typeface="Calibri"/>
          <a:ea typeface="Calibri"/>
          <a:cs typeface="Calibri"/>
          <a:sym typeface="Calibri"/>
        </a:defRPr>
      </a:lvl5pPr>
      <a:lvl6pPr algn="ctr" defTabSz="509411">
        <a:defRPr sz="4900">
          <a:latin typeface="Calibri"/>
          <a:ea typeface="Calibri"/>
          <a:cs typeface="Calibri"/>
          <a:sym typeface="Calibri"/>
        </a:defRPr>
      </a:lvl6pPr>
      <a:lvl7pPr algn="ctr" defTabSz="509411">
        <a:defRPr sz="4900">
          <a:latin typeface="Calibri"/>
          <a:ea typeface="Calibri"/>
          <a:cs typeface="Calibri"/>
          <a:sym typeface="Calibri"/>
        </a:defRPr>
      </a:lvl7pPr>
      <a:lvl8pPr algn="ctr" defTabSz="509411">
        <a:defRPr sz="4900">
          <a:latin typeface="Calibri"/>
          <a:ea typeface="Calibri"/>
          <a:cs typeface="Calibri"/>
          <a:sym typeface="Calibri"/>
        </a:defRPr>
      </a:lvl8pPr>
      <a:lvl9pPr algn="ctr" defTabSz="509411">
        <a:defRPr sz="4900">
          <a:latin typeface="Calibri"/>
          <a:ea typeface="Calibri"/>
          <a:cs typeface="Calibri"/>
          <a:sym typeface="Calibri"/>
        </a:defRPr>
      </a:lvl9pPr>
    </p:titleStyle>
    <p:bodyStyle>
      <a:lvl1pPr marL="382058" indent="-382058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1pPr>
      <a:lvl2pPr marL="879147" indent="-369735" defTabSz="509411">
        <a:spcBef>
          <a:spcPts val="800"/>
        </a:spcBef>
        <a:buSzPct val="100000"/>
        <a:buFont typeface="Arial"/>
        <a:buChar char="–"/>
        <a:defRPr sz="3600">
          <a:latin typeface="Calibri"/>
          <a:ea typeface="Calibri"/>
          <a:cs typeface="Calibri"/>
          <a:sym typeface="Calibri"/>
        </a:defRPr>
      </a:lvl2pPr>
      <a:lvl3pPr marL="1358432" indent="-339607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3pPr>
      <a:lvl4pPr marL="1945028" indent="-416791" defTabSz="509411">
        <a:spcBef>
          <a:spcPts val="800"/>
        </a:spcBef>
        <a:buSzPct val="100000"/>
        <a:buFont typeface="Arial"/>
        <a:buChar char="–"/>
        <a:defRPr sz="3600">
          <a:latin typeface="Calibri"/>
          <a:ea typeface="Calibri"/>
          <a:cs typeface="Calibri"/>
          <a:sym typeface="Calibri"/>
        </a:defRPr>
      </a:lvl4pPr>
      <a:lvl5pPr marL="2454440" indent="-416791" defTabSz="509411">
        <a:spcBef>
          <a:spcPts val="800"/>
        </a:spcBef>
        <a:buSzPct val="100000"/>
        <a:buFont typeface="Arial"/>
        <a:buChar char="»"/>
        <a:defRPr sz="3600">
          <a:latin typeface="Calibri"/>
          <a:ea typeface="Calibri"/>
          <a:cs typeface="Calibri"/>
          <a:sym typeface="Calibri"/>
        </a:defRPr>
      </a:lvl5pPr>
      <a:lvl6pPr marL="2963852" indent="-416791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6pPr>
      <a:lvl7pPr marL="3473265" indent="-416791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7pPr>
      <a:lvl8pPr marL="3982677" indent="-416792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8pPr>
      <a:lvl9pPr marL="4492089" indent="-416792" defTabSz="509411">
        <a:spcBef>
          <a:spcPts val="800"/>
        </a:spcBef>
        <a:buSzPct val="100000"/>
        <a:buFont typeface="Arial"/>
        <a:buChar char="•"/>
        <a:defRPr sz="3600">
          <a:latin typeface="Calibri"/>
          <a:ea typeface="Calibri"/>
          <a:cs typeface="Calibri"/>
          <a:sym typeface="Calibri"/>
        </a:defRPr>
      </a:lvl9pPr>
    </p:bodyStyle>
    <p:otherStyle>
      <a:lvl1pPr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509411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1018823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528237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2037649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547061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3056472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565885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4075298" algn="r" defTabSz="509411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gomerycountyschoolsmd.org/" TargetMode="External"/><Relationship Id="rId7" Type="http://schemas.openxmlformats.org/officeDocument/2006/relationships/hyperlink" Target="mailto:Ambreen_Tahir@mcpsmd.or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idi_H_Dross@mcpsmd.org" TargetMode="External"/><Relationship Id="rId5" Type="http://schemas.openxmlformats.org/officeDocument/2006/relationships/hyperlink" Target="mailto:Samanju_B_Arora@mcpsmd.org" TargetMode="External"/><Relationship Id="rId4" Type="http://schemas.openxmlformats.org/officeDocument/2006/relationships/hyperlink" Target="mailto:Anavi_M_Amegashie@mcpsm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 flipH="1">
            <a:off x="3345908" y="793"/>
            <a:ext cx="1589" cy="7772402"/>
          </a:xfrm>
          <a:prstGeom prst="line">
            <a:avLst/>
          </a:prstGeom>
          <a:ln w="25400">
            <a:solidFill>
              <a:srgbClr val="BFBFBF"/>
            </a:solidFill>
            <a:prstDash val="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 flipH="1">
            <a:off x="6691819" y="-1"/>
            <a:ext cx="1589" cy="7772401"/>
          </a:xfrm>
          <a:prstGeom prst="line">
            <a:avLst/>
          </a:prstGeom>
          <a:ln w="25400">
            <a:solidFill>
              <a:srgbClr val="BFBFBF"/>
            </a:solidFill>
            <a:prstDash val="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224716" y="1846282"/>
            <a:ext cx="233523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endParaRPr sz="24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s-ES" sz="2400" dirty="0">
                <a:latin typeface="AbcTeacher"/>
                <a:ea typeface="AbcTeacher"/>
                <a:cs typeface="AbcTeacher"/>
                <a:sym typeface="AbcTeacher"/>
              </a:rPr>
              <a:t>¡Bienvenidos a las clases de </a:t>
            </a:r>
            <a:r>
              <a:rPr lang="es-ES" sz="24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2400" dirty="0">
                <a:latin typeface="AbcTeacher"/>
                <a:ea typeface="AbcTeacher"/>
                <a:cs typeface="AbcTeacher"/>
                <a:sym typeface="AbcTeacher"/>
              </a:rPr>
              <a:t> de Carl Sandburg!</a:t>
            </a:r>
            <a:endParaRPr sz="2400" dirty="0">
              <a:latin typeface="AbcTeacher"/>
              <a:ea typeface="AbcTeacher"/>
              <a:cs typeface="AbcTeacher"/>
              <a:sym typeface="AbcTeacher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3385119" y="2677158"/>
            <a:ext cx="324407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dirty="0">
                <a:latin typeface="AbcPrint"/>
                <a:ea typeface="AbcPrint"/>
                <a:cs typeface="AbcPrint"/>
                <a:sym typeface="AbcPrint"/>
              </a:rPr>
              <a:t>Carl Sandburg Learning Center</a:t>
            </a:r>
          </a:p>
          <a:p>
            <a:pPr lvl="0" algn="ctr">
              <a:defRPr sz="1800"/>
            </a:pPr>
            <a:r>
              <a:rPr dirty="0">
                <a:latin typeface="AbcPrint"/>
                <a:ea typeface="AbcPrint"/>
                <a:cs typeface="AbcPrint"/>
                <a:sym typeface="AbcPrint"/>
              </a:rPr>
              <a:t>451 </a:t>
            </a:r>
            <a:r>
              <a:rPr dirty="0" err="1">
                <a:latin typeface="AbcPrint"/>
                <a:ea typeface="AbcPrint"/>
                <a:cs typeface="AbcPrint"/>
                <a:sym typeface="AbcPrint"/>
              </a:rPr>
              <a:t>Meadowhall</a:t>
            </a:r>
            <a:r>
              <a:rPr dirty="0">
                <a:latin typeface="AbcPrint"/>
                <a:ea typeface="AbcPrint"/>
                <a:cs typeface="AbcPrint"/>
                <a:sym typeface="AbcPrint"/>
              </a:rPr>
              <a:t> Drive</a:t>
            </a:r>
          </a:p>
          <a:p>
            <a:pPr lvl="0" algn="ctr">
              <a:defRPr sz="1800"/>
            </a:pPr>
            <a:r>
              <a:rPr dirty="0">
                <a:latin typeface="AbcPrint"/>
                <a:ea typeface="AbcPrint"/>
                <a:cs typeface="AbcPrint"/>
                <a:sym typeface="AbcPrint"/>
              </a:rPr>
              <a:t>Rockville, MD 20851</a:t>
            </a:r>
          </a:p>
        </p:txBody>
      </p:sp>
      <p:sp>
        <p:nvSpPr>
          <p:cNvPr id="185" name="Shape 185"/>
          <p:cNvSpPr/>
          <p:nvPr/>
        </p:nvSpPr>
        <p:spPr>
          <a:xfrm>
            <a:off x="85061" y="839973"/>
            <a:ext cx="2152504" cy="686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/>
            </a:pPr>
            <a:r>
              <a:rPr lang="en-US" sz="1400" b="1" dirty="0" err="1">
                <a:latin typeface="AbcTeacher"/>
                <a:ea typeface="AbcTeacher"/>
                <a:cs typeface="AbcTeacher"/>
                <a:sym typeface="AbcTeacher"/>
              </a:rPr>
              <a:t>Acerca</a:t>
            </a:r>
            <a:r>
              <a:rPr lang="en-US" sz="1400" b="1" dirty="0">
                <a:latin typeface="AbcTeacher"/>
                <a:ea typeface="AbcTeacher"/>
                <a:cs typeface="AbcTeacher"/>
                <a:sym typeface="AbcTeacher"/>
              </a:rPr>
              <a:t> de </a:t>
            </a:r>
            <a:r>
              <a:rPr sz="1400" b="1" dirty="0" smtClean="0">
                <a:latin typeface="AbcTeacher"/>
                <a:ea typeface="AbcTeacher"/>
                <a:cs typeface="AbcTeacher"/>
                <a:sym typeface="AbcTeacher"/>
              </a:rPr>
              <a:t>Ms</a:t>
            </a:r>
            <a:r>
              <a:rPr sz="1400" b="1" dirty="0">
                <a:latin typeface="AbcTeacher"/>
                <a:ea typeface="AbcTeacher"/>
                <a:cs typeface="AbcTeacher"/>
                <a:sym typeface="AbcTeacher"/>
              </a:rPr>
              <a:t>. Amegashie…</a:t>
            </a:r>
          </a:p>
          <a:p>
            <a:pPr lvl="0" algn="ctr">
              <a:defRPr sz="1800"/>
            </a:pPr>
            <a:r>
              <a:rPr lang="es-ES" sz="1100" dirty="0">
                <a:latin typeface="AbcTeacher"/>
                <a:ea typeface="AbcTeacher"/>
                <a:cs typeface="AbcTeacher"/>
                <a:sym typeface="AbcTeacher"/>
              </a:rPr>
              <a:t>Nací en </a:t>
            </a:r>
            <a:r>
              <a:rPr lang="es-ES" sz="1100" dirty="0" err="1">
                <a:latin typeface="AbcTeacher"/>
                <a:ea typeface="AbcTeacher"/>
                <a:cs typeface="AbcTeacher"/>
                <a:sym typeface="AbcTeacher"/>
              </a:rPr>
              <a:t>Bethesda</a:t>
            </a:r>
            <a:r>
              <a:rPr lang="es-ES" sz="1100" dirty="0">
                <a:latin typeface="AbcTeacher"/>
                <a:ea typeface="AbcTeacher"/>
                <a:cs typeface="AbcTeacher"/>
                <a:sym typeface="AbcTeacher"/>
              </a:rPr>
              <a:t>, MD y crecí como estudiante asistiendo a las Escuelas Públicas del Condado de Frederick. Vine a Carl Sandburg en 2016 como </a:t>
            </a:r>
            <a:r>
              <a:rPr lang="es-ES" sz="1100" dirty="0" smtClean="0">
                <a:latin typeface="AbcTeacher"/>
                <a:ea typeface="AbcTeacher"/>
                <a:cs typeface="AbcTeacher"/>
                <a:sym typeface="AbcTeacher"/>
              </a:rPr>
              <a:t>la</a:t>
            </a:r>
            <a:r>
              <a:rPr lang="es-ES" sz="1100" dirty="0" smtClean="0">
                <a:latin typeface="AbcTeacher"/>
                <a:ea typeface="AbcTeacher"/>
                <a:cs typeface="AbcTeacher"/>
                <a:sym typeface="AbcTeacher"/>
              </a:rPr>
              <a:t> nueva maestra </a:t>
            </a:r>
            <a:r>
              <a:rPr lang="es-ES" sz="1100" dirty="0">
                <a:latin typeface="AbcTeacher"/>
                <a:ea typeface="AbcTeacher"/>
                <a:cs typeface="AbcTeacher"/>
                <a:sym typeface="AbcTeacher"/>
              </a:rPr>
              <a:t>de arte de la escuela y desde entonces he recibido mi certificación </a:t>
            </a:r>
            <a:r>
              <a:rPr lang="es-ES" sz="1100" dirty="0" smtClean="0">
                <a:latin typeface="AbcTeacher"/>
                <a:ea typeface="AbcTeacher"/>
                <a:cs typeface="AbcTeacher"/>
                <a:sym typeface="AbcTeacher"/>
              </a:rPr>
              <a:t>de </a:t>
            </a:r>
            <a:r>
              <a:rPr lang="es-ES" sz="1100" dirty="0" err="1" smtClean="0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1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  <a:r>
              <a:rPr lang="es-ES" sz="1100" dirty="0">
                <a:latin typeface="AbcTeacher"/>
                <a:ea typeface="AbcTeacher"/>
                <a:cs typeface="AbcTeacher"/>
                <a:sym typeface="AbcTeacher"/>
              </a:rPr>
              <a:t>también. Estoy deseando trabajar uno a uno con mis estudiantes de </a:t>
            </a:r>
            <a:r>
              <a:rPr lang="es-ES" sz="11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100" dirty="0">
                <a:latin typeface="AbcTeacher"/>
                <a:ea typeface="AbcTeacher"/>
                <a:cs typeface="AbcTeacher"/>
                <a:sym typeface="AbcTeacher"/>
              </a:rPr>
              <a:t> y aprender más sobre cada una de sus culturas</a:t>
            </a:r>
            <a:r>
              <a:rPr lang="es-ES" sz="1100" dirty="0" smtClean="0">
                <a:latin typeface="AbcTeacher"/>
                <a:ea typeface="AbcTeacher"/>
                <a:cs typeface="AbcTeacher"/>
                <a:sym typeface="AbcTeacher"/>
              </a:rPr>
              <a:t>.</a:t>
            </a:r>
          </a:p>
          <a:p>
            <a:pPr lvl="0" algn="ctr">
              <a:defRPr sz="1800"/>
            </a:pPr>
            <a:endParaRPr lang="en-US" sz="1400" b="1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n-US" sz="1400" b="1" dirty="0" err="1">
                <a:latin typeface="AbcTeacher"/>
                <a:ea typeface="AbcTeacher"/>
                <a:cs typeface="AbcTeacher"/>
                <a:sym typeface="AbcTeacher"/>
              </a:rPr>
              <a:t>Acerca</a:t>
            </a:r>
            <a:r>
              <a:rPr lang="en-US" sz="1400" b="1" dirty="0">
                <a:latin typeface="AbcTeacher"/>
                <a:ea typeface="AbcTeacher"/>
                <a:cs typeface="AbcTeacher"/>
                <a:sym typeface="AbcTeacher"/>
              </a:rPr>
              <a:t> de </a:t>
            </a:r>
            <a:r>
              <a:rPr lang="en-US" sz="1400" b="1" dirty="0" err="1">
                <a:latin typeface="AbcTeacher"/>
                <a:ea typeface="AbcTeacher"/>
                <a:cs typeface="AbcTeacher"/>
                <a:sym typeface="AbcTeacher"/>
              </a:rPr>
              <a:t>Mrs</a:t>
            </a:r>
            <a:r>
              <a:rPr lang="en-US" sz="1400" b="1" dirty="0">
                <a:latin typeface="AbcTeacher"/>
                <a:ea typeface="AbcTeacher"/>
                <a:cs typeface="AbcTeacher"/>
                <a:sym typeface="AbcTeacher"/>
              </a:rPr>
              <a:t> Dross </a:t>
            </a:r>
            <a:r>
              <a:rPr lang="en-US" sz="1400" b="1" dirty="0" smtClean="0">
                <a:latin typeface="AbcTeacher"/>
                <a:ea typeface="AbcTeacher"/>
                <a:cs typeface="AbcTeacher"/>
                <a:sym typeface="AbcTeacher"/>
              </a:rPr>
              <a:t>...</a:t>
            </a:r>
          </a:p>
          <a:p>
            <a:pPr lvl="0" algn="ctr">
              <a:defRPr sz="1800"/>
            </a:pPr>
            <a:r>
              <a:rPr lang="es-ES" sz="1100" dirty="0" smtClean="0">
                <a:latin typeface="AbcTeacher"/>
                <a:ea typeface="AbcTeacher"/>
                <a:cs typeface="AbcTeacher"/>
                <a:sym typeface="AbcTeacher"/>
              </a:rPr>
              <a:t>Nací </a:t>
            </a:r>
            <a:r>
              <a:rPr lang="es-ES" sz="1100" dirty="0">
                <a:latin typeface="AbcTeacher"/>
                <a:ea typeface="AbcTeacher"/>
                <a:cs typeface="AbcTeacher"/>
                <a:sym typeface="AbcTeacher"/>
              </a:rPr>
              <a:t>en </a:t>
            </a:r>
            <a:r>
              <a:rPr lang="es-ES" sz="1100" dirty="0" err="1">
                <a:latin typeface="AbcTeacher"/>
                <a:ea typeface="AbcTeacher"/>
                <a:cs typeface="AbcTeacher"/>
                <a:sym typeface="AbcTeacher"/>
              </a:rPr>
              <a:t>Silver</a:t>
            </a:r>
            <a:r>
              <a:rPr lang="es-ES" sz="1100" dirty="0">
                <a:latin typeface="AbcTeacher"/>
                <a:ea typeface="AbcTeacher"/>
                <a:cs typeface="AbcTeacher"/>
                <a:sym typeface="AbcTeacher"/>
              </a:rPr>
              <a:t> Spring, MD y crecí en Rockville, MD, como estudiante en MCPS. Empecé mi carrera como maestra de Educación Especial en 1993 y empecé a enseñar inglés para hablantes de otros idiomas (</a:t>
            </a:r>
            <a:r>
              <a:rPr lang="es-ES" sz="11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100" dirty="0">
                <a:latin typeface="AbcTeacher"/>
                <a:ea typeface="AbcTeacher"/>
                <a:cs typeface="AbcTeacher"/>
                <a:sym typeface="AbcTeacher"/>
              </a:rPr>
              <a:t>) en 2012. ¡Me encanta ser profesora de </a:t>
            </a:r>
            <a:r>
              <a:rPr lang="es-ES" sz="11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100" dirty="0">
                <a:latin typeface="AbcTeacher"/>
                <a:ea typeface="AbcTeacher"/>
                <a:cs typeface="AbcTeacher"/>
                <a:sym typeface="AbcTeacher"/>
              </a:rPr>
              <a:t> y aprender sobre mis estudiantes y sus familias</a:t>
            </a:r>
            <a:r>
              <a:rPr lang="es-ES" sz="1100" dirty="0" smtClean="0">
                <a:latin typeface="AbcTeacher"/>
                <a:ea typeface="AbcTeacher"/>
                <a:cs typeface="AbcTeacher"/>
                <a:sym typeface="AbcTeacher"/>
              </a:rPr>
              <a:t>!</a:t>
            </a:r>
          </a:p>
          <a:p>
            <a:pPr lvl="0" algn="ctr">
              <a:defRPr sz="1800"/>
            </a:pPr>
            <a:endParaRPr lang="en-US" sz="1800" b="1" dirty="0" smtClean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n-US" sz="1400" b="1" dirty="0" err="1">
                <a:latin typeface="AbcTeacher"/>
                <a:ea typeface="AbcTeacher"/>
                <a:cs typeface="AbcTeacher"/>
                <a:sym typeface="AbcTeacher"/>
              </a:rPr>
              <a:t>Acerca</a:t>
            </a:r>
            <a:r>
              <a:rPr lang="en-US" sz="1400" b="1" dirty="0">
                <a:latin typeface="AbcTeacher"/>
                <a:ea typeface="AbcTeacher"/>
                <a:cs typeface="AbcTeacher"/>
                <a:sym typeface="AbcTeacher"/>
              </a:rPr>
              <a:t> de Ms. Tahir…</a:t>
            </a:r>
          </a:p>
          <a:p>
            <a:pPr algn="ctr">
              <a:defRPr sz="1800"/>
            </a:pPr>
            <a:r>
              <a:rPr lang="es-ES" sz="1100" dirty="0">
                <a:latin typeface="AbcTeacher" panose="00000400000000000000" pitchFamily="2" charset="0"/>
              </a:rPr>
              <a:t>Nací en Pakistán. </a:t>
            </a:r>
            <a:r>
              <a:rPr lang="es-ES" sz="1100" dirty="0" smtClean="0">
                <a:latin typeface="AbcTeacher" panose="00000400000000000000" pitchFamily="2" charset="0"/>
              </a:rPr>
              <a:t>Inmigr</a:t>
            </a:r>
            <a:r>
              <a:rPr lang="es-ES" sz="1100" dirty="0">
                <a:latin typeface="AbcTeacher"/>
                <a:ea typeface="AbcTeacher"/>
                <a:cs typeface="AbcTeacher"/>
                <a:sym typeface="AbcTeacher"/>
              </a:rPr>
              <a:t>é</a:t>
            </a:r>
            <a:r>
              <a:rPr lang="es-ES" sz="1100" dirty="0" smtClean="0">
                <a:latin typeface="AbcTeacher" panose="00000400000000000000" pitchFamily="2" charset="0"/>
              </a:rPr>
              <a:t> </a:t>
            </a:r>
            <a:r>
              <a:rPr lang="es-ES" sz="1100" dirty="0">
                <a:latin typeface="AbcTeacher" panose="00000400000000000000" pitchFamily="2" charset="0"/>
              </a:rPr>
              <a:t>a Canadá con mi familia y fui a la universidad en Ontario, Canadá. Después de Canadá, me mudé a Maryland. Empecé mi carrera como </a:t>
            </a:r>
            <a:r>
              <a:rPr lang="es-ES" sz="1100" dirty="0" smtClean="0">
                <a:latin typeface="AbcTeacher" panose="00000400000000000000" pitchFamily="2" charset="0"/>
              </a:rPr>
              <a:t>profesora </a:t>
            </a:r>
            <a:r>
              <a:rPr lang="es-ES" sz="1100" dirty="0">
                <a:latin typeface="AbcTeacher" panose="00000400000000000000" pitchFamily="2" charset="0"/>
              </a:rPr>
              <a:t>de enfoque en 2016. Este es mi primer año como </a:t>
            </a:r>
            <a:r>
              <a:rPr lang="es-ES" sz="1100" dirty="0" smtClean="0">
                <a:latin typeface="AbcTeacher" panose="00000400000000000000" pitchFamily="2" charset="0"/>
              </a:rPr>
              <a:t>profesora </a:t>
            </a:r>
            <a:r>
              <a:rPr lang="es-ES" sz="1100" dirty="0">
                <a:latin typeface="AbcTeacher" panose="00000400000000000000" pitchFamily="2" charset="0"/>
              </a:rPr>
              <a:t>de </a:t>
            </a:r>
            <a:r>
              <a:rPr lang="es-ES" sz="1100" dirty="0" err="1">
                <a:latin typeface="AbcTeacher" panose="00000400000000000000" pitchFamily="2" charset="0"/>
              </a:rPr>
              <a:t>ESOL</a:t>
            </a:r>
            <a:r>
              <a:rPr lang="es-ES" sz="1100" dirty="0">
                <a:latin typeface="AbcTeacher" panose="00000400000000000000" pitchFamily="2" charset="0"/>
              </a:rPr>
              <a:t> en Carl Sandburg. Estoy muy emocionado y espero trabajar con mis estudiantes, sus familias y mi equipo en Carl Sandburg.</a:t>
            </a:r>
            <a:endParaRPr sz="11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endParaRPr sz="1100" dirty="0">
              <a:latin typeface="AbcTeacher"/>
              <a:ea typeface="AbcTeacher"/>
              <a:cs typeface="AbcTeacher"/>
              <a:sym typeface="AbcTeacher"/>
            </a:endParaRPr>
          </a:p>
        </p:txBody>
      </p:sp>
      <p:pic>
        <p:nvPicPr>
          <p:cNvPr id="186" name="image29.jpeg" descr="http://images.veer.com/stock-illustrations/Word-welcome-written-in-different-378862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1674" y="3886200"/>
            <a:ext cx="2019012" cy="1536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30.jpg" descr="https://s-media-cache-ak0.pinimg.com/736x/67/bb/07/67bb072a0baee3712c5c4a60cd52bf1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8366" y="295265"/>
            <a:ext cx="3066003" cy="2333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31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 flipH="1">
            <a:off x="2221905" y="3748831"/>
            <a:ext cx="1050122" cy="778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9" name="FullSizeRender (2).jpg"/>
          <p:cNvPicPr/>
          <p:nvPr/>
        </p:nvPicPr>
        <p:blipFill>
          <a:blip r:embed="rId6">
            <a:extLst/>
          </a:blip>
          <a:srcRect l="16683" r="6346"/>
          <a:stretch>
            <a:fillRect/>
          </a:stretch>
        </p:blipFill>
        <p:spPr>
          <a:xfrm>
            <a:off x="2366954" y="1509823"/>
            <a:ext cx="769494" cy="1118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429254" y="4591546"/>
            <a:ext cx="2132559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>
              <a:defRPr sz="1800"/>
            </a:pPr>
            <a:r>
              <a:rPr lang="en-US" sz="1400" b="1" dirty="0" err="1">
                <a:latin typeface="AbcTeacher"/>
                <a:ea typeface="AbcTeacher"/>
                <a:cs typeface="AbcTeacher"/>
                <a:sym typeface="AbcTeacher"/>
              </a:rPr>
              <a:t>Acerca</a:t>
            </a:r>
            <a:r>
              <a:rPr lang="en-US" sz="1400" b="1" dirty="0">
                <a:latin typeface="AbcTeacher"/>
                <a:ea typeface="AbcTeacher"/>
                <a:cs typeface="AbcTeacher"/>
                <a:sym typeface="AbcTeacher"/>
              </a:rPr>
              <a:t> de </a:t>
            </a:r>
            <a:r>
              <a:rPr lang="en-US" sz="1400" b="1" dirty="0" smtClean="0">
                <a:latin typeface="AbcTeacher"/>
                <a:ea typeface="AbcTeacher"/>
                <a:cs typeface="AbcTeacher"/>
                <a:sym typeface="AbcTeacher"/>
              </a:rPr>
              <a:t>Ms</a:t>
            </a:r>
            <a:r>
              <a:rPr lang="en-US" sz="1400" b="1" dirty="0">
                <a:latin typeface="AbcTeacher"/>
                <a:ea typeface="AbcTeacher"/>
                <a:cs typeface="AbcTeacher"/>
                <a:sym typeface="AbcTeacher"/>
              </a:rPr>
              <a:t>. Arora…</a:t>
            </a:r>
            <a:endParaRPr lang="en-US" sz="1400" dirty="0"/>
          </a:p>
          <a:p>
            <a:pPr algn="ctr"/>
            <a:r>
              <a:rPr lang="es-ES" sz="1100" dirty="0">
                <a:latin typeface="AbcTeacher" panose="00000400000000000000" pitchFamily="2" charset="0"/>
              </a:rPr>
              <a:t>Nací en Punjab, India, gané mi </a:t>
            </a:r>
            <a:r>
              <a:rPr lang="es-ES" sz="1100" dirty="0" err="1">
                <a:latin typeface="AbcTeacher" panose="00000400000000000000" pitchFamily="2" charset="0"/>
              </a:rPr>
              <a:t>MA</a:t>
            </a:r>
            <a:r>
              <a:rPr lang="es-ES" sz="1100" dirty="0">
                <a:latin typeface="AbcTeacher" panose="00000400000000000000" pitchFamily="2" charset="0"/>
              </a:rPr>
              <a:t> y BA de la universidad de Punjab, </a:t>
            </a:r>
            <a:r>
              <a:rPr lang="es-ES" sz="1100" dirty="0" err="1">
                <a:latin typeface="AbcTeacher" panose="00000400000000000000" pitchFamily="2" charset="0"/>
              </a:rPr>
              <a:t>Chandigarh</a:t>
            </a:r>
            <a:r>
              <a:rPr lang="es-ES" sz="1100" dirty="0">
                <a:latin typeface="AbcTeacher" panose="00000400000000000000" pitchFamily="2" charset="0"/>
              </a:rPr>
              <a:t>, la India y comencé mi carrera como </a:t>
            </a:r>
            <a:r>
              <a:rPr lang="es-ES" sz="1100" dirty="0" smtClean="0">
                <a:latin typeface="AbcTeacher" panose="00000400000000000000" pitchFamily="2" charset="0"/>
              </a:rPr>
              <a:t>conferencista </a:t>
            </a:r>
            <a:r>
              <a:rPr lang="es-ES" sz="1100" dirty="0">
                <a:latin typeface="AbcTeacher" panose="00000400000000000000" pitchFamily="2" charset="0"/>
              </a:rPr>
              <a:t>en inglés en la universidad. Mi familia se mudó a Australia y vivió en Canberra, Australia por casi 6 años. Nos trasladamos a la U. S. en</a:t>
            </a:r>
            <a:endParaRPr lang="en-US" dirty="0">
              <a:latin typeface="AbcTeacher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25676"/>
          <a:stretch/>
        </p:blipFill>
        <p:spPr>
          <a:xfrm>
            <a:off x="2420473" y="6070620"/>
            <a:ext cx="733316" cy="1082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19" y="4858299"/>
            <a:ext cx="741671" cy="1085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452379" y="6179197"/>
            <a:ext cx="3237975" cy="20928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ES" sz="1100" dirty="0">
                <a:latin typeface="AbcTeacher" panose="00000400000000000000" pitchFamily="2" charset="0"/>
              </a:rPr>
              <a:t>a</a:t>
            </a:r>
            <a:r>
              <a:rPr lang="es-ES" sz="1100" dirty="0" smtClean="0">
                <a:latin typeface="AbcTeacher" panose="00000400000000000000" pitchFamily="2" charset="0"/>
              </a:rPr>
              <a:t> finales</a:t>
            </a:r>
            <a:r>
              <a:rPr lang="es-ES" sz="1100" dirty="0" smtClean="0">
                <a:latin typeface="AbcTeacher" panose="00000400000000000000" pitchFamily="2" charset="0"/>
              </a:rPr>
              <a:t> </a:t>
            </a:r>
            <a:r>
              <a:rPr lang="es-ES" sz="1100" dirty="0">
                <a:latin typeface="AbcTeacher" panose="00000400000000000000" pitchFamily="2" charset="0"/>
              </a:rPr>
              <a:t>de 1986. Mientras que criaba a nuestros niños, también gané el M. Sc. grado en Educación Especial y una Certificación Profesional Avanzada en </a:t>
            </a:r>
            <a:r>
              <a:rPr lang="es-ES" sz="1100" dirty="0" err="1">
                <a:latin typeface="AbcTeacher" panose="00000400000000000000" pitchFamily="2" charset="0"/>
              </a:rPr>
              <a:t>ESOL</a:t>
            </a:r>
            <a:r>
              <a:rPr lang="es-ES" sz="1100" dirty="0">
                <a:latin typeface="AbcTeacher" panose="00000400000000000000" pitchFamily="2" charset="0"/>
              </a:rPr>
              <a:t>. En MCPS, comencé a enseñar inglés </a:t>
            </a:r>
            <a:r>
              <a:rPr lang="es-ES" sz="1100" dirty="0">
                <a:latin typeface="AbcTeacher" panose="00000400000000000000" pitchFamily="2" charset="0"/>
              </a:rPr>
              <a:t>a</a:t>
            </a:r>
            <a:r>
              <a:rPr lang="es-ES" sz="1100" dirty="0" smtClean="0">
                <a:latin typeface="AbcTeacher" panose="00000400000000000000" pitchFamily="2" charset="0"/>
              </a:rPr>
              <a:t> </a:t>
            </a:r>
            <a:r>
              <a:rPr lang="es-ES" sz="1100" dirty="0">
                <a:latin typeface="AbcTeacher" panose="00000400000000000000" pitchFamily="2" charset="0"/>
              </a:rPr>
              <a:t>hablantes de otros idiomas en 1995. He trabajado en Carl Sandburg L. C. como </a:t>
            </a:r>
            <a:r>
              <a:rPr lang="es-ES" sz="1100" dirty="0" smtClean="0">
                <a:latin typeface="AbcTeacher" panose="00000400000000000000" pitchFamily="2" charset="0"/>
              </a:rPr>
              <a:t>profesora </a:t>
            </a:r>
            <a:r>
              <a:rPr lang="es-ES" sz="1100" dirty="0">
                <a:latin typeface="AbcTeacher" panose="00000400000000000000" pitchFamily="2" charset="0"/>
              </a:rPr>
              <a:t>de </a:t>
            </a:r>
            <a:r>
              <a:rPr lang="es-ES" sz="1100" dirty="0" err="1">
                <a:latin typeface="AbcTeacher" panose="00000400000000000000" pitchFamily="2" charset="0"/>
              </a:rPr>
              <a:t>ESOL</a:t>
            </a:r>
            <a:r>
              <a:rPr lang="es-ES" sz="1100" dirty="0">
                <a:latin typeface="AbcTeacher" panose="00000400000000000000" pitchFamily="2" charset="0"/>
              </a:rPr>
              <a:t> desde 1995 hasta la fecha. </a:t>
            </a:r>
            <a:r>
              <a:rPr lang="es-ES" sz="1100" dirty="0" smtClean="0">
                <a:latin typeface="AbcTeacher" panose="00000400000000000000" pitchFamily="2" charset="0"/>
              </a:rPr>
              <a:t>Me encanta mi </a:t>
            </a:r>
            <a:r>
              <a:rPr lang="es-ES" sz="1100" smtClean="0">
                <a:latin typeface="AbcTeacher" panose="00000400000000000000" pitchFamily="2" charset="0"/>
              </a:rPr>
              <a:t>traba </a:t>
            </a:r>
            <a:r>
              <a:rPr lang="es-ES" sz="1100" smtClean="0">
                <a:latin typeface="AbcTeacher" panose="00000400000000000000" pitchFamily="2" charset="0"/>
              </a:rPr>
              <a:t>y </a:t>
            </a:r>
            <a:r>
              <a:rPr lang="es-ES" sz="1100" dirty="0" smtClean="0">
                <a:latin typeface="AbcTeacher" panose="00000400000000000000" pitchFamily="2" charset="0"/>
              </a:rPr>
              <a:t>espero el desarrollo del idioma inglés de mis estudiantes!</a:t>
            </a:r>
          </a:p>
          <a:p>
            <a:pPr algn="ctr"/>
            <a:r>
              <a:rPr lang="en-US" sz="2400" dirty="0" smtClean="0">
                <a:latin typeface="AbcTeacher" panose="00000400000000000000" pitchFamily="2" charset="0"/>
              </a:rPr>
              <a:t> </a:t>
            </a:r>
          </a:p>
          <a:p>
            <a:pPr algn="ctr">
              <a:defRPr sz="1800"/>
            </a:pPr>
            <a:endParaRPr lang="en-US" dirty="0">
              <a:latin typeface="AbcTeacher" panose="00000400000000000000" pitchFamily="2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flipH="1">
            <a:off x="3345908" y="793"/>
            <a:ext cx="1589" cy="7772402"/>
          </a:xfrm>
          <a:prstGeom prst="line">
            <a:avLst/>
          </a:prstGeom>
          <a:ln w="25400">
            <a:solidFill>
              <a:srgbClr val="BFBFBF"/>
            </a:solidFill>
            <a:prstDash val="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H="1">
            <a:off x="6691819" y="-1"/>
            <a:ext cx="1589" cy="7772401"/>
          </a:xfrm>
          <a:prstGeom prst="line">
            <a:avLst/>
          </a:prstGeom>
          <a:ln w="25400">
            <a:solidFill>
              <a:srgbClr val="BFBFBF"/>
            </a:solidFill>
            <a:prstDash val="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90917" y="2360498"/>
            <a:ext cx="3033274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/>
            </a:pP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English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for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Speakers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 of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Other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Languages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 (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) es un programa en las Escuelas Públicas del Condado de Montgomery (MCPS) que apoya a estudiantes cuya primera lengua no es el inglés. Los servicios de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 apoyan a los estudiantes en el desarrollo del dominio del idioma académico en lectura, escritura, comprensión auditiva y expresión oral en inglés.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 es un apoyo que su hijo recibe para ayudarlo a tener éxito en el aula y más allá.</a:t>
            </a:r>
            <a:endParaRPr sz="1600" dirty="0">
              <a:latin typeface="AbcTeacher"/>
              <a:ea typeface="AbcTeacher"/>
              <a:cs typeface="AbcTeacher"/>
              <a:sym typeface="AbcTeacher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429025" y="874997"/>
            <a:ext cx="232480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latin typeface="AbcTeacher"/>
                <a:ea typeface="AbcTeacher"/>
                <a:cs typeface="AbcTeacher"/>
                <a:sym typeface="AbcTeacher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dirty="0">
                <a:solidFill>
                  <a:srgbClr val="212121"/>
                </a:solidFill>
                <a:latin typeface="AbcTeacher" panose="00000400000000000000" pitchFamily="2" charset="0"/>
              </a:rPr>
              <a:t>¿Qué </a:t>
            </a:r>
            <a:r>
              <a:rPr lang="es-ES" altLang="en-US" dirty="0" smtClean="0">
                <a:solidFill>
                  <a:srgbClr val="212121"/>
                </a:solidFill>
                <a:latin typeface="AbcTeacher" panose="00000400000000000000" pitchFamily="2" charset="0"/>
              </a:rPr>
              <a:t>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dirty="0">
                <a:solidFill>
                  <a:srgbClr val="212121"/>
                </a:solidFill>
                <a:latin typeface="AbcTeacher" panose="00000400000000000000" pitchFamily="2" charset="0"/>
              </a:rPr>
              <a:t> </a:t>
            </a:r>
            <a:r>
              <a:rPr lang="es-ES" altLang="en-US" dirty="0" smtClean="0">
                <a:solidFill>
                  <a:srgbClr val="212121"/>
                </a:solidFill>
                <a:latin typeface="AbcTeacher" panose="00000400000000000000" pitchFamily="2" charset="0"/>
              </a:rPr>
              <a:t>  </a:t>
            </a:r>
            <a:r>
              <a:rPr lang="es-ES" altLang="en-US" dirty="0" err="1" smtClean="0">
                <a:solidFill>
                  <a:srgbClr val="212121"/>
                </a:solidFill>
                <a:latin typeface="AbcTeacher" panose="00000400000000000000" pitchFamily="2" charset="0"/>
              </a:rPr>
              <a:t>ESOL</a:t>
            </a:r>
            <a:r>
              <a:rPr lang="es-ES" altLang="en-US" dirty="0" smtClean="0">
                <a:solidFill>
                  <a:srgbClr val="212121"/>
                </a:solidFill>
                <a:latin typeface="AbcTeacher" panose="00000400000000000000" pitchFamily="2" charset="0"/>
              </a:rPr>
              <a:t> </a:t>
            </a:r>
            <a:r>
              <a:rPr lang="es-ES" altLang="en-US" dirty="0">
                <a:solidFill>
                  <a:srgbClr val="212121"/>
                </a:solidFill>
                <a:latin typeface="AbcTeacher" panose="00000400000000000000" pitchFamily="2" charset="0"/>
              </a:rPr>
              <a:t>?</a:t>
            </a:r>
            <a:r>
              <a:rPr lang="es-ES" altLang="en-US" dirty="0">
                <a:solidFill>
                  <a:schemeClr val="tx1"/>
                </a:solidFill>
                <a:latin typeface="AbcTeacher" panose="00000400000000000000" pitchFamily="2" charset="0"/>
              </a:rPr>
              <a:t> </a:t>
            </a:r>
          </a:p>
        </p:txBody>
      </p:sp>
      <p:sp>
        <p:nvSpPr>
          <p:cNvPr id="195" name="Shape 195"/>
          <p:cNvSpPr/>
          <p:nvPr/>
        </p:nvSpPr>
        <p:spPr>
          <a:xfrm>
            <a:off x="3466826" y="2237387"/>
            <a:ext cx="3102480" cy="4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/>
            </a:pP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Su hijo aprenderá muchas cosas en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. Dependiendo de las necesidades de su hijo, él / ella aprenderá vocabulario y maneras de convertirse en un lector y escritor exitoso en inglés. El maestro de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 utiliza el mismo currículo que el maestro, pero enseña habilidades lingüísticas y habilidades académicas.</a:t>
            </a:r>
          </a:p>
          <a:p>
            <a:pPr lvl="0" algn="ctr">
              <a:defRPr sz="1800"/>
            </a:pPr>
            <a:endParaRPr lang="es-ES" sz="16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  Para obtener más información sobre el programa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, comuníquese con el equipo de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 o el sitio web de MCPS:</a:t>
            </a:r>
          </a:p>
          <a:p>
            <a:pPr lvl="0" algn="ctr">
              <a:defRPr sz="1800"/>
            </a:pPr>
            <a:r>
              <a:rPr lang="es-ES" sz="1600" dirty="0" smtClean="0">
                <a:latin typeface="AbcTeacher"/>
                <a:ea typeface="AbcTeacher"/>
                <a:cs typeface="AbcTeacher"/>
                <a:sym typeface="AbcTeacher"/>
                <a:hlinkClick r:id="rId3"/>
              </a:rPr>
              <a:t>www.montgomerycountyschoolsmd.org</a:t>
            </a:r>
            <a:r>
              <a:rPr lang="es-ES" sz="16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  <a:r>
              <a:rPr lang="en-US" sz="1400" dirty="0" smtClean="0">
                <a:latin typeface="AbcTeacher"/>
                <a:ea typeface="AbcTeacher"/>
                <a:cs typeface="AbcTeacher"/>
                <a:sym typeface="AbcTeacher"/>
              </a:rPr>
              <a:t>  </a:t>
            </a:r>
            <a:endParaRPr sz="1400" dirty="0">
              <a:latin typeface="AbcTeacher"/>
              <a:ea typeface="AbcTeacher"/>
              <a:cs typeface="AbcTeacher"/>
              <a:sym typeface="AbcTeacher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6690227" y="2237387"/>
            <a:ext cx="3261377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/>
            </a:pP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Puede llamar a la </a:t>
            </a:r>
            <a:r>
              <a:rPr lang="es-ES" sz="1600" dirty="0" smtClean="0">
                <a:latin typeface="AbcTeacher"/>
                <a:ea typeface="AbcTeacher"/>
                <a:cs typeface="AbcTeacher"/>
                <a:sym typeface="AbcTeacher"/>
              </a:rPr>
              <a:t>oficina</a:t>
            </a:r>
          </a:p>
          <a:p>
            <a:pPr lvl="0" algn="ctr">
              <a:defRPr sz="1800"/>
            </a:pPr>
            <a:r>
              <a:rPr lang="es-ES" sz="1600" dirty="0" smtClean="0">
                <a:latin typeface="AbcTeacher"/>
                <a:ea typeface="AbcTeacher"/>
                <a:cs typeface="AbcTeacher"/>
                <a:sym typeface="AbcTeacher"/>
              </a:rPr>
              <a:t>de 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la escuela:</a:t>
            </a:r>
          </a:p>
          <a:p>
            <a:pPr lvl="0" algn="ctr">
              <a:defRPr sz="1800"/>
            </a:pP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301-279-8490</a:t>
            </a:r>
          </a:p>
          <a:p>
            <a:pPr lvl="0" algn="ctr">
              <a:defRPr sz="1800"/>
            </a:pPr>
            <a:endParaRPr lang="es-ES" sz="16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Puede enviarnos un correo electrónico</a:t>
            </a:r>
            <a:r>
              <a:rPr lang="es-ES" sz="1600" dirty="0" smtClean="0">
                <a:latin typeface="AbcTeacher"/>
                <a:ea typeface="AbcTeacher"/>
                <a:cs typeface="AbcTeacher"/>
                <a:sym typeface="AbcTeacher"/>
              </a:rPr>
              <a:t>:</a:t>
            </a:r>
          </a:p>
          <a:p>
            <a:pPr lvl="0" algn="ctr">
              <a:defRPr sz="1800"/>
            </a:pP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  <a:hlinkClick r:id="rId4"/>
              </a:rPr>
              <a:t>Anavi_M_Amegashie@mcpsmd.org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</a:p>
          <a:p>
            <a:pPr lvl="0" algn="ctr">
              <a:defRPr sz="1800"/>
            </a:pP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  <a:hlinkClick r:id="rId5"/>
              </a:rPr>
              <a:t>Samanju_B_Arora@mcpsmd.org</a:t>
            </a: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</a:rPr>
              <a:t> </a:t>
            </a:r>
            <a:endParaRPr lang="en-US" sz="16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  <a:hlinkClick r:id="rId6"/>
              </a:rPr>
              <a:t>Heidi_H_Dross@mcpsmd.org</a:t>
            </a:r>
            <a:endParaRPr lang="en-US" sz="1600" dirty="0" smtClean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n-US" sz="1600" dirty="0" smtClean="0">
                <a:latin typeface="AbcTeacher"/>
                <a:ea typeface="AbcTeacher"/>
                <a:cs typeface="AbcTeacher"/>
                <a:sym typeface="AbcTeacher"/>
                <a:hlinkClick r:id="rId7"/>
              </a:rPr>
              <a:t>Ambreen_Tahir@mcpsmd.org</a:t>
            </a:r>
            <a:endParaRPr lang="en-US" sz="1600" dirty="0" smtClean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endParaRPr sz="16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endParaRPr sz="1600" dirty="0">
              <a:latin typeface="AbcTeacher"/>
              <a:ea typeface="AbcTeacher"/>
              <a:cs typeface="AbcTeacher"/>
              <a:sym typeface="AbcTeacher"/>
            </a:endParaRPr>
          </a:p>
          <a:p>
            <a:pPr lvl="0" algn="ctr">
              <a:defRPr sz="1800"/>
            </a:pP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Si en cualquier momento quisiera saber más sobre </a:t>
            </a:r>
            <a:r>
              <a:rPr lang="es-ES" sz="1600" dirty="0" err="1">
                <a:latin typeface="AbcTeacher"/>
                <a:ea typeface="AbcTeacher"/>
                <a:cs typeface="AbcTeacher"/>
                <a:sym typeface="AbcTeacher"/>
              </a:rPr>
              <a:t>ESOL</a:t>
            </a:r>
            <a:r>
              <a:rPr lang="es-ES" sz="1600" dirty="0">
                <a:latin typeface="AbcTeacher"/>
                <a:ea typeface="AbcTeacher"/>
                <a:cs typeface="AbcTeacher"/>
                <a:sym typeface="AbcTeacher"/>
              </a:rPr>
              <a:t> y qué o cómo su niño está haciendo por favor háganoslo saber.</a:t>
            </a:r>
            <a:endParaRPr sz="1600" dirty="0">
              <a:latin typeface="AbcTeacher"/>
              <a:ea typeface="AbcTeacher"/>
              <a:cs typeface="AbcTeacher"/>
              <a:sym typeface="AbcTeach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9050" y="874999"/>
            <a:ext cx="301803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3200" dirty="0">
                <a:solidFill>
                  <a:srgbClr val="000000"/>
                </a:solidFill>
                <a:latin typeface="AbcTeacher" panose="00000400000000000000" pitchFamily="2" charset="0"/>
              </a:rPr>
              <a:t>¿</a:t>
            </a:r>
            <a:r>
              <a:rPr lang="en-US" sz="3200" dirty="0" err="1">
                <a:solidFill>
                  <a:srgbClr val="000000"/>
                </a:solidFill>
                <a:latin typeface="AbcTeacher" panose="00000400000000000000" pitchFamily="2" charset="0"/>
              </a:rPr>
              <a:t>Qué</a:t>
            </a:r>
            <a:r>
              <a:rPr lang="en-US" sz="3200" dirty="0">
                <a:solidFill>
                  <a:srgbClr val="000000"/>
                </a:solidFill>
                <a:latin typeface="AbcTeacher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bcTeacher" panose="00000400000000000000" pitchFamily="2" charset="0"/>
              </a:rPr>
              <a:t>aprenderá</a:t>
            </a:r>
            <a:r>
              <a:rPr lang="en-US" sz="3200" dirty="0">
                <a:solidFill>
                  <a:srgbClr val="000000"/>
                </a:solidFill>
                <a:latin typeface="AbcTeacher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bcTeacher" panose="00000400000000000000" pitchFamily="2" charset="0"/>
              </a:rPr>
              <a:t>su</a:t>
            </a:r>
            <a:r>
              <a:rPr lang="en-US" sz="3200" dirty="0">
                <a:solidFill>
                  <a:srgbClr val="000000"/>
                </a:solidFill>
                <a:latin typeface="AbcTeacher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bcTeacher" panose="00000400000000000000" pitchFamily="2" charset="0"/>
              </a:rPr>
              <a:t>hijo</a:t>
            </a:r>
            <a:r>
              <a:rPr lang="en-US" sz="3200" dirty="0">
                <a:solidFill>
                  <a:srgbClr val="000000"/>
                </a:solidFill>
                <a:latin typeface="AbcTeacher" panose="00000400000000000000" pitchFamily="2" charset="0"/>
              </a:rPr>
              <a:t>?</a:t>
            </a:r>
            <a:endParaRPr kumimoji="0" lang="en-US" sz="3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cTeacher" panose="00000400000000000000" pitchFamily="2" charset="0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5896" y="874999"/>
            <a:ext cx="2690037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3200" dirty="0">
                <a:solidFill>
                  <a:srgbClr val="000000"/>
                </a:solidFill>
                <a:latin typeface="AbcTeacher" panose="00000400000000000000" pitchFamily="2" charset="0"/>
              </a:rPr>
              <a:t>¿</a:t>
            </a:r>
            <a:r>
              <a:rPr lang="en-US" sz="3200" dirty="0" err="1">
                <a:solidFill>
                  <a:srgbClr val="000000"/>
                </a:solidFill>
                <a:latin typeface="AbcTeacher" panose="00000400000000000000" pitchFamily="2" charset="0"/>
              </a:rPr>
              <a:t>Cómo</a:t>
            </a:r>
            <a:r>
              <a:rPr lang="en-US" sz="3200" dirty="0">
                <a:solidFill>
                  <a:srgbClr val="000000"/>
                </a:solidFill>
                <a:latin typeface="AbcTeacher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bcTeacher" panose="00000400000000000000" pitchFamily="2" charset="0"/>
              </a:rPr>
              <a:t>puedes</a:t>
            </a:r>
            <a:endParaRPr lang="en-US" sz="3200" dirty="0" smtClean="0">
              <a:solidFill>
                <a:srgbClr val="000000"/>
              </a:solidFill>
              <a:latin typeface="AbcTeacher" panose="00000400000000000000" pitchFamily="2" charset="0"/>
            </a:endParaRPr>
          </a:p>
          <a:p>
            <a:pPr algn="l" rtl="0" latinLnBrk="1" hangingPunct="0"/>
            <a:r>
              <a:rPr lang="en-US" sz="3200" dirty="0">
                <a:solidFill>
                  <a:srgbClr val="000000"/>
                </a:solidFill>
                <a:latin typeface="AbcTeacher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bcTeacher" panose="00000400000000000000" pitchFamily="2" charset="0"/>
              </a:rPr>
              <a:t>contactarnos</a:t>
            </a:r>
            <a:r>
              <a:rPr lang="en-US" sz="3200" dirty="0">
                <a:solidFill>
                  <a:srgbClr val="000000"/>
                </a:solidFill>
                <a:latin typeface="AbcTeacher" panose="00000400000000000000" pitchFamily="2" charset="0"/>
              </a:rPr>
              <a:t>?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bcTeacher" panose="00000400000000000000" pitchFamily="2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50941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0941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50941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0941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579</Words>
  <Application>Microsoft Office PowerPoint</Application>
  <PresentationFormat>Custom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AbcPrint</vt:lpstr>
      <vt:lpstr>AbcTeacher</vt:lpstr>
      <vt:lpstr>Arial</vt:lpstr>
      <vt:lpstr>Avenir Roman</vt:lpstr>
      <vt:lpstr>Calibri</vt:lpstr>
      <vt:lpstr>Helvetica</vt:lpstr>
      <vt:lpstr>Default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Tahir, Ambreen</dc:creator>
  <cp:lastModifiedBy>Dross, Heidi H</cp:lastModifiedBy>
  <cp:revision>17</cp:revision>
  <cp:lastPrinted>2017-10-04T15:00:25Z</cp:lastPrinted>
  <dcterms:modified xsi:type="dcterms:W3CDTF">2017-10-05T13:22:13Z</dcterms:modified>
</cp:coreProperties>
</file>