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4" r:id="rId8"/>
    <p:sldId id="265" r:id="rId9"/>
    <p:sldId id="266" r:id="rId10"/>
    <p:sldId id="267" r:id="rId11"/>
    <p:sldId id="268" r:id="rId12"/>
    <p:sldId id="263" r:id="rId13"/>
    <p:sldId id="269" r:id="rId14"/>
    <p:sldId id="270" r:id="rId15"/>
    <p:sldId id="271" r:id="rId16"/>
    <p:sldId id="272" r:id="rId17"/>
    <p:sldId id="273" r:id="rId18"/>
    <p:sldId id="274" r:id="rId19"/>
    <p:sldId id="275" r:id="rId20"/>
    <p:sldId id="276" r:id="rId21"/>
    <p:sldId id="262" r:id="rId22"/>
    <p:sldId id="277" r:id="rId23"/>
    <p:sldId id="278" r:id="rId24"/>
    <p:sldId id="279" r:id="rId25"/>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57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5738" y="0"/>
            <a:ext cx="3055937" cy="465138"/>
          </a:xfrm>
          <a:prstGeom prst="rect">
            <a:avLst/>
          </a:prstGeom>
        </p:spPr>
        <p:txBody>
          <a:bodyPr vert="horz" lIns="91440" tIns="45720" rIns="91440" bIns="45720" rtlCol="0"/>
          <a:lstStyle>
            <a:lvl1pPr algn="r">
              <a:defRPr sz="1200"/>
            </a:lvl1pPr>
          </a:lstStyle>
          <a:p>
            <a:fld id="{5FF9CB03-280D-4524-81AA-5A853FEED446}" type="datetimeFigureOut">
              <a:rPr lang="en-US" smtClean="0"/>
              <a:t>11/19/2013</a:t>
            </a:fld>
            <a:endParaRPr lang="en-US"/>
          </a:p>
        </p:txBody>
      </p:sp>
      <p:sp>
        <p:nvSpPr>
          <p:cNvPr id="4" name="Footer Placeholder 3"/>
          <p:cNvSpPr>
            <a:spLocks noGrp="1"/>
          </p:cNvSpPr>
          <p:nvPr>
            <p:ph type="ftr" sz="quarter" idx="2"/>
          </p:nvPr>
        </p:nvSpPr>
        <p:spPr>
          <a:xfrm>
            <a:off x="0" y="8842375"/>
            <a:ext cx="30559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5738" y="8842375"/>
            <a:ext cx="3055937" cy="465138"/>
          </a:xfrm>
          <a:prstGeom prst="rect">
            <a:avLst/>
          </a:prstGeom>
        </p:spPr>
        <p:txBody>
          <a:bodyPr vert="horz" lIns="91440" tIns="45720" rIns="91440" bIns="45720" rtlCol="0" anchor="b"/>
          <a:lstStyle>
            <a:lvl1pPr algn="r">
              <a:defRPr sz="1200"/>
            </a:lvl1pPr>
          </a:lstStyle>
          <a:p>
            <a:fld id="{5C240FC6-59C4-44E4-B5D2-CE1444B97F10}" type="slidenum">
              <a:rPr lang="en-US" smtClean="0"/>
              <a:t>‹#›</a:t>
            </a:fld>
            <a:endParaRPr lang="en-US"/>
          </a:p>
        </p:txBody>
      </p:sp>
    </p:spTree>
    <p:extLst>
      <p:ext uri="{BB962C8B-B14F-4D97-AF65-F5344CB8AC3E}">
        <p14:creationId xmlns:p14="http://schemas.microsoft.com/office/powerpoint/2010/main" val="4111031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5138"/>
          </a:xfrm>
          <a:prstGeom prst="rect">
            <a:avLst/>
          </a:prstGeom>
        </p:spPr>
        <p:txBody>
          <a:bodyPr vert="horz" lIns="91440" tIns="45720" rIns="91440" bIns="45720" rtlCol="0"/>
          <a:lstStyle>
            <a:lvl1pPr algn="r">
              <a:defRPr sz="1200"/>
            </a:lvl1pPr>
          </a:lstStyle>
          <a:p>
            <a:fld id="{40AA314E-6270-40C4-ABE3-1CDCF1E564C7}" type="datetimeFigureOut">
              <a:rPr lang="en-US" smtClean="0"/>
              <a:t>11/19/2013</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421188"/>
            <a:ext cx="5643563"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559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42375"/>
            <a:ext cx="3055937" cy="465138"/>
          </a:xfrm>
          <a:prstGeom prst="rect">
            <a:avLst/>
          </a:prstGeom>
        </p:spPr>
        <p:txBody>
          <a:bodyPr vert="horz" lIns="91440" tIns="45720" rIns="91440" bIns="45720" rtlCol="0" anchor="b"/>
          <a:lstStyle>
            <a:lvl1pPr algn="r">
              <a:defRPr sz="1200"/>
            </a:lvl1pPr>
          </a:lstStyle>
          <a:p>
            <a:fld id="{49E1EEFA-4E49-4A65-AAAB-69A7B0DFC004}" type="slidenum">
              <a:rPr lang="en-US" smtClean="0"/>
              <a:t>‹#›</a:t>
            </a:fld>
            <a:endParaRPr lang="en-US"/>
          </a:p>
        </p:txBody>
      </p:sp>
    </p:spTree>
    <p:extLst>
      <p:ext uri="{BB962C8B-B14F-4D97-AF65-F5344CB8AC3E}">
        <p14:creationId xmlns:p14="http://schemas.microsoft.com/office/powerpoint/2010/main" val="1061401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Federal Pell Grants, TEACH Grant, Rawlins Grant, Loans include Stafford, Perkins, Etc……</a:t>
            </a:r>
            <a:endParaRPr lang="en-US" dirty="0"/>
          </a:p>
        </p:txBody>
      </p:sp>
      <p:sp>
        <p:nvSpPr>
          <p:cNvPr id="4" name="Slide Number Placeholder 3"/>
          <p:cNvSpPr>
            <a:spLocks noGrp="1"/>
          </p:cNvSpPr>
          <p:nvPr>
            <p:ph type="sldNum" sz="quarter" idx="10"/>
          </p:nvPr>
        </p:nvSpPr>
        <p:spPr/>
        <p:txBody>
          <a:bodyPr/>
          <a:lstStyle/>
          <a:p>
            <a:fld id="{49E1EEFA-4E49-4A65-AAAB-69A7B0DFC004}" type="slidenum">
              <a:rPr lang="en-US" smtClean="0"/>
              <a:t>11</a:t>
            </a:fld>
            <a:endParaRPr lang="en-US"/>
          </a:p>
        </p:txBody>
      </p:sp>
    </p:spTree>
    <p:extLst>
      <p:ext uri="{BB962C8B-B14F-4D97-AF65-F5344CB8AC3E}">
        <p14:creationId xmlns:p14="http://schemas.microsoft.com/office/powerpoint/2010/main" val="3006540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E1EEFA-4E49-4A65-AAAB-69A7B0DFC004}" type="slidenum">
              <a:rPr lang="en-US" smtClean="0"/>
              <a:t>21</a:t>
            </a:fld>
            <a:endParaRPr lang="en-US"/>
          </a:p>
        </p:txBody>
      </p:sp>
    </p:spTree>
    <p:extLst>
      <p:ext uri="{BB962C8B-B14F-4D97-AF65-F5344CB8AC3E}">
        <p14:creationId xmlns:p14="http://schemas.microsoft.com/office/powerpoint/2010/main" val="3707290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896635-9726-47D3-B7BD-C4BA349DBC74}"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CB623-6987-4045-BFB4-D51903986142}" type="slidenum">
              <a:rPr lang="en-US" smtClean="0"/>
              <a:t>‹#›</a:t>
            </a:fld>
            <a:endParaRPr lang="en-US"/>
          </a:p>
        </p:txBody>
      </p:sp>
    </p:spTree>
    <p:extLst>
      <p:ext uri="{BB962C8B-B14F-4D97-AF65-F5344CB8AC3E}">
        <p14:creationId xmlns:p14="http://schemas.microsoft.com/office/powerpoint/2010/main" val="1634297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896635-9726-47D3-B7BD-C4BA349DBC74}"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CB623-6987-4045-BFB4-D51903986142}" type="slidenum">
              <a:rPr lang="en-US" smtClean="0"/>
              <a:t>‹#›</a:t>
            </a:fld>
            <a:endParaRPr lang="en-US"/>
          </a:p>
        </p:txBody>
      </p:sp>
    </p:spTree>
    <p:extLst>
      <p:ext uri="{BB962C8B-B14F-4D97-AF65-F5344CB8AC3E}">
        <p14:creationId xmlns:p14="http://schemas.microsoft.com/office/powerpoint/2010/main" val="1282421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896635-9726-47D3-B7BD-C4BA349DBC74}"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CB623-6987-4045-BFB4-D51903986142}" type="slidenum">
              <a:rPr lang="en-US" smtClean="0"/>
              <a:t>‹#›</a:t>
            </a:fld>
            <a:endParaRPr lang="en-US"/>
          </a:p>
        </p:txBody>
      </p:sp>
    </p:spTree>
    <p:extLst>
      <p:ext uri="{BB962C8B-B14F-4D97-AF65-F5344CB8AC3E}">
        <p14:creationId xmlns:p14="http://schemas.microsoft.com/office/powerpoint/2010/main" val="2502118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896635-9726-47D3-B7BD-C4BA349DBC74}"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CB623-6987-4045-BFB4-D51903986142}" type="slidenum">
              <a:rPr lang="en-US" smtClean="0"/>
              <a:t>‹#›</a:t>
            </a:fld>
            <a:endParaRPr lang="en-US"/>
          </a:p>
        </p:txBody>
      </p:sp>
    </p:spTree>
    <p:extLst>
      <p:ext uri="{BB962C8B-B14F-4D97-AF65-F5344CB8AC3E}">
        <p14:creationId xmlns:p14="http://schemas.microsoft.com/office/powerpoint/2010/main" val="1537163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896635-9726-47D3-B7BD-C4BA349DBC74}"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CB623-6987-4045-BFB4-D51903986142}" type="slidenum">
              <a:rPr lang="en-US" smtClean="0"/>
              <a:t>‹#›</a:t>
            </a:fld>
            <a:endParaRPr lang="en-US"/>
          </a:p>
        </p:txBody>
      </p:sp>
    </p:spTree>
    <p:extLst>
      <p:ext uri="{BB962C8B-B14F-4D97-AF65-F5344CB8AC3E}">
        <p14:creationId xmlns:p14="http://schemas.microsoft.com/office/powerpoint/2010/main" val="3272873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896635-9726-47D3-B7BD-C4BA349DBC74}" type="datetimeFigureOut">
              <a:rPr lang="en-US" smtClean="0"/>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CB623-6987-4045-BFB4-D51903986142}" type="slidenum">
              <a:rPr lang="en-US" smtClean="0"/>
              <a:t>‹#›</a:t>
            </a:fld>
            <a:endParaRPr lang="en-US"/>
          </a:p>
        </p:txBody>
      </p:sp>
    </p:spTree>
    <p:extLst>
      <p:ext uri="{BB962C8B-B14F-4D97-AF65-F5344CB8AC3E}">
        <p14:creationId xmlns:p14="http://schemas.microsoft.com/office/powerpoint/2010/main" val="2491167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896635-9726-47D3-B7BD-C4BA349DBC74}" type="datetimeFigureOut">
              <a:rPr lang="en-US" smtClean="0"/>
              <a:t>11/19/2013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BCB623-6987-4045-BFB4-D51903986142}" type="slidenum">
              <a:rPr lang="en-US" smtClean="0"/>
              <a:t>‹#›</a:t>
            </a:fld>
            <a:endParaRPr lang="en-US"/>
          </a:p>
        </p:txBody>
      </p:sp>
    </p:spTree>
    <p:extLst>
      <p:ext uri="{BB962C8B-B14F-4D97-AF65-F5344CB8AC3E}">
        <p14:creationId xmlns:p14="http://schemas.microsoft.com/office/powerpoint/2010/main" val="3719445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896635-9726-47D3-B7BD-C4BA349DBC74}" type="datetimeFigureOut">
              <a:rPr lang="en-US" smtClean="0"/>
              <a:t>11/19/2013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BCB623-6987-4045-BFB4-D51903986142}" type="slidenum">
              <a:rPr lang="en-US" smtClean="0"/>
              <a:t>‹#›</a:t>
            </a:fld>
            <a:endParaRPr lang="en-US"/>
          </a:p>
        </p:txBody>
      </p:sp>
    </p:spTree>
    <p:extLst>
      <p:ext uri="{BB962C8B-B14F-4D97-AF65-F5344CB8AC3E}">
        <p14:creationId xmlns:p14="http://schemas.microsoft.com/office/powerpoint/2010/main" val="213353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896635-9726-47D3-B7BD-C4BA349DBC74}" type="datetimeFigureOut">
              <a:rPr lang="en-US" smtClean="0"/>
              <a:t>11/19/2013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BCB623-6987-4045-BFB4-D51903986142}" type="slidenum">
              <a:rPr lang="en-US" smtClean="0"/>
              <a:t>‹#›</a:t>
            </a:fld>
            <a:endParaRPr lang="en-US"/>
          </a:p>
        </p:txBody>
      </p:sp>
    </p:spTree>
    <p:extLst>
      <p:ext uri="{BB962C8B-B14F-4D97-AF65-F5344CB8AC3E}">
        <p14:creationId xmlns:p14="http://schemas.microsoft.com/office/powerpoint/2010/main" val="3758154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896635-9726-47D3-B7BD-C4BA349DBC74}" type="datetimeFigureOut">
              <a:rPr lang="en-US" smtClean="0"/>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CB623-6987-4045-BFB4-D51903986142}" type="slidenum">
              <a:rPr lang="en-US" smtClean="0"/>
              <a:t>‹#›</a:t>
            </a:fld>
            <a:endParaRPr lang="en-US"/>
          </a:p>
        </p:txBody>
      </p:sp>
    </p:spTree>
    <p:extLst>
      <p:ext uri="{BB962C8B-B14F-4D97-AF65-F5344CB8AC3E}">
        <p14:creationId xmlns:p14="http://schemas.microsoft.com/office/powerpoint/2010/main" val="1874633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896635-9726-47D3-B7BD-C4BA349DBC74}" type="datetimeFigureOut">
              <a:rPr lang="en-US" smtClean="0"/>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CB623-6987-4045-BFB4-D51903986142}" type="slidenum">
              <a:rPr lang="en-US" smtClean="0"/>
              <a:t>‹#›</a:t>
            </a:fld>
            <a:endParaRPr lang="en-US"/>
          </a:p>
        </p:txBody>
      </p:sp>
    </p:spTree>
    <p:extLst>
      <p:ext uri="{BB962C8B-B14F-4D97-AF65-F5344CB8AC3E}">
        <p14:creationId xmlns:p14="http://schemas.microsoft.com/office/powerpoint/2010/main" val="4183943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896635-9726-47D3-B7BD-C4BA349DBC74}" type="datetimeFigureOut">
              <a:rPr lang="en-US" smtClean="0"/>
              <a:t>11/19/2013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BCB623-6987-4045-BFB4-D51903986142}" type="slidenum">
              <a:rPr lang="en-US" smtClean="0"/>
              <a:t>‹#›</a:t>
            </a:fld>
            <a:endParaRPr lang="en-US"/>
          </a:p>
        </p:txBody>
      </p:sp>
    </p:spTree>
    <p:extLst>
      <p:ext uri="{BB962C8B-B14F-4D97-AF65-F5344CB8AC3E}">
        <p14:creationId xmlns:p14="http://schemas.microsoft.com/office/powerpoint/2010/main" val="4269835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fafsa.ed.gov/" TargetMode="External"/><Relationship Id="rId2" Type="http://schemas.openxmlformats.org/officeDocument/2006/relationships/hyperlink" Target="http://www.pin.ed.gov/"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www.student.collegeboard.org/css-financial-aid-profil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www.fafsa.ed.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dirty="0" smtClean="0"/>
              <a:t>College Financing Workshop</a:t>
            </a:r>
            <a:endParaRPr lang="en-US" dirty="0"/>
          </a:p>
        </p:txBody>
      </p:sp>
      <p:sp>
        <p:nvSpPr>
          <p:cNvPr id="3" name="Subtitle 2"/>
          <p:cNvSpPr>
            <a:spLocks noGrp="1"/>
          </p:cNvSpPr>
          <p:nvPr>
            <p:ph type="subTitle" idx="1"/>
          </p:nvPr>
        </p:nvSpPr>
        <p:spPr>
          <a:xfrm>
            <a:off x="1343025" y="2933700"/>
            <a:ext cx="6400800" cy="1752600"/>
          </a:xfrm>
        </p:spPr>
        <p:txBody>
          <a:bodyPr/>
          <a:lstStyle/>
          <a:p>
            <a:endParaRPr lang="en-US" dirty="0"/>
          </a:p>
        </p:txBody>
      </p:sp>
      <p:pic>
        <p:nvPicPr>
          <p:cNvPr id="1026" name="Picture 2" descr="C:\Users\hitchl00.MCPSMD\AppData\Local\Microsoft\Windows\Temporary Internet Files\Content.IE5\2SG2WD1I\MP90044228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705100"/>
            <a:ext cx="7162800" cy="3314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2836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4648200" cy="411162"/>
          </a:xfrm>
        </p:spPr>
        <p:txBody>
          <a:bodyPr>
            <a:normAutofit fontScale="90000"/>
          </a:bodyPr>
          <a:lstStyle/>
          <a:p>
            <a:r>
              <a:rPr lang="en-US" sz="2800" dirty="0" smtClean="0"/>
              <a:t>Financial Aid Myths</a:t>
            </a:r>
            <a:endParaRPr lang="en-US" sz="2800" dirty="0"/>
          </a:p>
        </p:txBody>
      </p:sp>
      <p:sp>
        <p:nvSpPr>
          <p:cNvPr id="3" name="Content Placeholder 2"/>
          <p:cNvSpPr>
            <a:spLocks noGrp="1"/>
          </p:cNvSpPr>
          <p:nvPr>
            <p:ph idx="1"/>
          </p:nvPr>
        </p:nvSpPr>
        <p:spPr>
          <a:xfrm>
            <a:off x="152400" y="762000"/>
            <a:ext cx="8763000" cy="5943600"/>
          </a:xfrm>
        </p:spPr>
        <p:txBody>
          <a:bodyPr>
            <a:normAutofit fontScale="92500" lnSpcReduction="10000"/>
          </a:bodyPr>
          <a:lstStyle/>
          <a:p>
            <a:r>
              <a:rPr lang="en-US" sz="2200" dirty="0" smtClean="0"/>
              <a:t>I should wait until I have filed tax returns before applying for financial aid.</a:t>
            </a:r>
          </a:p>
          <a:p>
            <a:pPr lvl="1">
              <a:buFont typeface="Wingdings" pitchFamily="2" charset="2"/>
              <a:buChar char="Ø"/>
            </a:pPr>
            <a:r>
              <a:rPr lang="en-US" sz="1800" b="1" dirty="0" smtClean="0"/>
              <a:t>Reality:</a:t>
            </a:r>
            <a:r>
              <a:rPr lang="en-US" sz="1800" dirty="0" smtClean="0"/>
              <a:t> Meet the application DEADLINES!! Yes it is easier to complete the forms after tax returns have been completed, but it is far worse to miss a deadline. If you have not completed your tax returns by the application deadlines, estimate as closely as possible the information you report on FAFSA and provide corrections later if needed.</a:t>
            </a:r>
            <a:endParaRPr lang="en-US" sz="2200" dirty="0"/>
          </a:p>
          <a:p>
            <a:r>
              <a:rPr lang="en-US" sz="2200" dirty="0" smtClean="0"/>
              <a:t>I should wait until I am admitted before applying for financial aid</a:t>
            </a:r>
          </a:p>
          <a:p>
            <a:pPr lvl="1">
              <a:buFont typeface="Wingdings" pitchFamily="2" charset="2"/>
              <a:buChar char="Ø"/>
            </a:pPr>
            <a:r>
              <a:rPr lang="en-US" sz="1800" b="1" dirty="0" smtClean="0"/>
              <a:t>Reality: ONCE AGAIN MEET ALL DEADLINES!!!</a:t>
            </a:r>
            <a:r>
              <a:rPr lang="en-US" sz="1800" dirty="0" smtClean="0"/>
              <a:t> Many application deadlines for financial aid are earlier than the dates the colleges announces admission decisions. If you do not meet the financial aid deadline, you may not be awarded some aid because funds will be exhausted by the time you apply. By meeting the deadline, you will be considered fully for all financial aid funds.</a:t>
            </a:r>
            <a:r>
              <a:rPr lang="en-US" sz="1800" b="1" dirty="0"/>
              <a:t>	</a:t>
            </a:r>
          </a:p>
          <a:p>
            <a:r>
              <a:rPr lang="en-US" sz="2200" dirty="0" smtClean="0"/>
              <a:t>Applying for financial aid will hurt my chances for admission</a:t>
            </a:r>
          </a:p>
          <a:p>
            <a:pPr lvl="1">
              <a:buFont typeface="Wingdings" pitchFamily="2" charset="2"/>
              <a:buChar char="Ø"/>
            </a:pPr>
            <a:r>
              <a:rPr lang="en-US" sz="1800" b="1" dirty="0" smtClean="0"/>
              <a:t>Reality:</a:t>
            </a:r>
            <a:r>
              <a:rPr lang="en-US" sz="1800" dirty="0" smtClean="0"/>
              <a:t> Most colleges practice “aid blind” admission, which means they make decisions without regard to ability to pay. ASK the schools directly what their policy is. Are they “need-blind”, “need-assistance”, “need-aware”.</a:t>
            </a:r>
            <a:endParaRPr lang="en-US" sz="2200" dirty="0"/>
          </a:p>
          <a:p>
            <a:r>
              <a:rPr lang="en-US" sz="2200" dirty="0" smtClean="0"/>
              <a:t>I will not qualify for financial aid because I have saved money for college.</a:t>
            </a:r>
          </a:p>
          <a:p>
            <a:pPr lvl="1">
              <a:buFont typeface="Wingdings" pitchFamily="2" charset="2"/>
              <a:buChar char="Ø"/>
            </a:pPr>
            <a:r>
              <a:rPr lang="en-US" sz="1800" b="1" dirty="0" smtClean="0"/>
              <a:t>Reality: </a:t>
            </a:r>
            <a:r>
              <a:rPr lang="en-US" sz="1800" dirty="0" smtClean="0"/>
              <a:t>The federal government uses only 20% of the student assets as part of the family contribution. For instance, if a student has $5,000 in savings, the change to the family contribution would be $1,000. $5,000X20%=$1,000.</a:t>
            </a:r>
            <a:endParaRPr lang="en-US" sz="2200" dirty="0"/>
          </a:p>
          <a:p>
            <a:r>
              <a:rPr lang="en-US" sz="2200" dirty="0" smtClean="0"/>
              <a:t>If my parents do not claim me on their tax return, I will get more aid</a:t>
            </a:r>
            <a:endParaRPr lang="en-US" sz="1800" dirty="0"/>
          </a:p>
          <a:p>
            <a:pPr lvl="1">
              <a:buFont typeface="Wingdings" pitchFamily="2" charset="2"/>
              <a:buChar char="Ø"/>
            </a:pPr>
            <a:r>
              <a:rPr lang="en-US" sz="1900" b="1" dirty="0" smtClean="0"/>
              <a:t>Reality: Not true- A student must meet the Independent Student Criteria*</a:t>
            </a:r>
            <a:r>
              <a:rPr lang="en-US" sz="1900" dirty="0" smtClean="0"/>
              <a:t>	</a:t>
            </a:r>
          </a:p>
        </p:txBody>
      </p:sp>
    </p:spTree>
    <p:extLst>
      <p:ext uri="{BB962C8B-B14F-4D97-AF65-F5344CB8AC3E}">
        <p14:creationId xmlns:p14="http://schemas.microsoft.com/office/powerpoint/2010/main" val="1490360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Types of Financial Aid</a:t>
            </a:r>
            <a:br>
              <a:rPr lang="en-US" sz="3200" b="1" dirty="0" smtClean="0"/>
            </a:br>
            <a:r>
              <a:rPr lang="en-US" sz="3200" b="1" dirty="0" smtClean="0"/>
              <a:t>GRANTS-SCHOLARSHIPS-WORK-LOANS-ACADEMIC COMMON MARKET</a:t>
            </a:r>
            <a:endParaRPr lang="en-US" sz="3200" b="1" dirty="0"/>
          </a:p>
        </p:txBody>
      </p:sp>
      <p:sp>
        <p:nvSpPr>
          <p:cNvPr id="3" name="Content Placeholder 2"/>
          <p:cNvSpPr>
            <a:spLocks noGrp="1"/>
          </p:cNvSpPr>
          <p:nvPr>
            <p:ph idx="1"/>
          </p:nvPr>
        </p:nvSpPr>
        <p:spPr/>
        <p:txBody>
          <a:bodyPr/>
          <a:lstStyle/>
          <a:p>
            <a:r>
              <a:rPr lang="en-US" dirty="0" smtClean="0"/>
              <a:t>Grants (Gift Aid based on NEED)</a:t>
            </a:r>
          </a:p>
          <a:p>
            <a:r>
              <a:rPr lang="en-US" dirty="0" smtClean="0"/>
              <a:t>Scholarships (Gift Aid based on merit/talent)</a:t>
            </a:r>
          </a:p>
          <a:p>
            <a:r>
              <a:rPr lang="en-US" dirty="0" smtClean="0"/>
              <a:t>Work-Study</a:t>
            </a:r>
          </a:p>
          <a:p>
            <a:r>
              <a:rPr lang="en-US" dirty="0" smtClean="0"/>
              <a:t>Educational Loans (student &amp; parent loans)</a:t>
            </a:r>
          </a:p>
          <a:p>
            <a:r>
              <a:rPr lang="en-US" dirty="0" smtClean="0"/>
              <a:t>Academic Common Market (Only offered for certain majors not offered by any Maryland Public Schools, and with participating states)</a:t>
            </a:r>
          </a:p>
          <a:p>
            <a:pPr marL="0" indent="0">
              <a:buNone/>
            </a:pPr>
            <a:r>
              <a:rPr lang="en-US" dirty="0" smtClean="0"/>
              <a:t>SEE ACADEMIC COMMON MARKET WEB PAGE</a:t>
            </a:r>
            <a:endParaRPr lang="en-US" dirty="0"/>
          </a:p>
        </p:txBody>
      </p:sp>
      <p:pic>
        <p:nvPicPr>
          <p:cNvPr id="4098" name="Picture 2" descr="C:\Users\hitchl00.MCPSMD\AppData\Local\Microsoft\Windows\Temporary Internet Files\Content.IE5\2SG2WD1I\MC90043163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857250"/>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21494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Aid Award Packaging</a:t>
            </a:r>
            <a:endParaRPr lang="en-US" dirty="0"/>
          </a:p>
        </p:txBody>
      </p:sp>
      <p:sp>
        <p:nvSpPr>
          <p:cNvPr id="3" name="Content Placeholder 2"/>
          <p:cNvSpPr>
            <a:spLocks noGrp="1"/>
          </p:cNvSpPr>
          <p:nvPr>
            <p:ph sz="half" idx="1"/>
          </p:nvPr>
        </p:nvSpPr>
        <p:spPr/>
        <p:txBody>
          <a:bodyPr>
            <a:normAutofit lnSpcReduction="10000"/>
          </a:bodyPr>
          <a:lstStyle/>
          <a:p>
            <a:r>
              <a:rPr lang="en-US" sz="2000" dirty="0" smtClean="0"/>
              <a:t>Availability of  funds and institutional policy will influence amount and type of aid offered. (for example work study &amp; institutional grants)</a:t>
            </a:r>
          </a:p>
          <a:p>
            <a:r>
              <a:rPr lang="en-US" sz="2000" dirty="0" smtClean="0"/>
              <a:t>Remember many scholarships will have requirements the student must maintain to keep.</a:t>
            </a:r>
          </a:p>
          <a:p>
            <a:r>
              <a:rPr lang="en-US" sz="2000" dirty="0" smtClean="0"/>
              <a:t>Many schools are unable to meet full federal financial aid eligibility (need) due to limited resources.</a:t>
            </a:r>
          </a:p>
          <a:p>
            <a:r>
              <a:rPr lang="en-US" sz="2000" dirty="0" smtClean="0"/>
              <a:t>All schools use different need analysis methodologies to distribute aid.</a:t>
            </a:r>
            <a:endParaRPr lang="en-US" sz="2000" dirty="0"/>
          </a:p>
        </p:txBody>
      </p:sp>
      <p:sp>
        <p:nvSpPr>
          <p:cNvPr id="4" name="Content Placeholder 3"/>
          <p:cNvSpPr>
            <a:spLocks noGrp="1"/>
          </p:cNvSpPr>
          <p:nvPr>
            <p:ph sz="half" idx="2"/>
          </p:nvPr>
        </p:nvSpPr>
        <p:spPr/>
        <p:txBody>
          <a:bodyPr>
            <a:normAutofit lnSpcReduction="10000"/>
          </a:bodyPr>
          <a:lstStyle/>
          <a:p>
            <a:pPr marL="0" indent="0">
              <a:buNone/>
            </a:pPr>
            <a:r>
              <a:rPr lang="en-US" sz="2400" dirty="0" smtClean="0"/>
              <a:t>Maximum amounts allowed:</a:t>
            </a:r>
          </a:p>
          <a:p>
            <a:pPr marL="0" indent="0">
              <a:buNone/>
            </a:pPr>
            <a:r>
              <a:rPr lang="en-US" sz="2400" dirty="0"/>
              <a:t> </a:t>
            </a:r>
            <a:r>
              <a:rPr lang="en-US" sz="2400" dirty="0" smtClean="0"/>
              <a:t>   </a:t>
            </a:r>
            <a:r>
              <a:rPr lang="en-US" sz="2000" dirty="0" smtClean="0"/>
              <a:t>Federal Pell Grant: $5,500</a:t>
            </a:r>
          </a:p>
          <a:p>
            <a:pPr marL="0" indent="0">
              <a:buNone/>
            </a:pPr>
            <a:r>
              <a:rPr lang="en-US" sz="2000" dirty="0" smtClean="0"/>
              <a:t>     TEACH Grant*: $4,000</a:t>
            </a:r>
          </a:p>
          <a:p>
            <a:pPr marL="0" indent="0">
              <a:buNone/>
            </a:pPr>
            <a:r>
              <a:rPr lang="en-US" sz="2000" dirty="0"/>
              <a:t> </a:t>
            </a:r>
            <a:r>
              <a:rPr lang="en-US" sz="2000" dirty="0" smtClean="0"/>
              <a:t>    Federal Stafford Loan: $5,500</a:t>
            </a:r>
          </a:p>
          <a:p>
            <a:pPr marL="0" indent="0">
              <a:buNone/>
            </a:pPr>
            <a:r>
              <a:rPr lang="en-US" sz="2000" dirty="0"/>
              <a:t> </a:t>
            </a:r>
            <a:r>
              <a:rPr lang="en-US" sz="2000" dirty="0" smtClean="0"/>
              <a:t>    Federal Perkins Loan: $5,500</a:t>
            </a:r>
          </a:p>
          <a:p>
            <a:pPr marL="0" indent="0">
              <a:buNone/>
            </a:pPr>
            <a:r>
              <a:rPr lang="en-US" sz="2000" dirty="0" smtClean="0"/>
              <a:t>     Federal Supplement Educational Opportunity Grant: $4,000</a:t>
            </a:r>
          </a:p>
          <a:p>
            <a:pPr marL="0" indent="0">
              <a:buNone/>
            </a:pPr>
            <a:r>
              <a:rPr lang="en-US" sz="2000" dirty="0"/>
              <a:t> </a:t>
            </a:r>
            <a:r>
              <a:rPr lang="en-US" sz="2000" dirty="0" smtClean="0"/>
              <a:t>    Federal Work-Study: depends on funds available at school</a:t>
            </a:r>
          </a:p>
          <a:p>
            <a:pPr marL="0" indent="0">
              <a:buNone/>
            </a:pPr>
            <a:r>
              <a:rPr lang="en-US" sz="2000" dirty="0"/>
              <a:t> </a:t>
            </a:r>
            <a:r>
              <a:rPr lang="en-US" sz="2000" dirty="0" smtClean="0"/>
              <a:t>    Federal PLUS Loan (for parents only) COA minus other aid received. Must contact school directly for exact estimate.</a:t>
            </a:r>
            <a:endParaRPr lang="en-US" sz="2000" dirty="0"/>
          </a:p>
        </p:txBody>
      </p:sp>
    </p:spTree>
    <p:extLst>
      <p:ext uri="{BB962C8B-B14F-4D97-AF65-F5344CB8AC3E}">
        <p14:creationId xmlns:p14="http://schemas.microsoft.com/office/powerpoint/2010/main" val="4170631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Types of Educational Loans</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Federal Perkins Loan</a:t>
            </a:r>
          </a:p>
          <a:p>
            <a:r>
              <a:rPr lang="en-US" dirty="0" smtClean="0"/>
              <a:t>Federal Stafford Loans</a:t>
            </a:r>
          </a:p>
          <a:p>
            <a:r>
              <a:rPr lang="en-US" dirty="0" smtClean="0"/>
              <a:t>Federal PLUS (Parental) Loan</a:t>
            </a:r>
          </a:p>
          <a:p>
            <a:r>
              <a:rPr lang="en-US" dirty="0" smtClean="0"/>
              <a:t>Private or Institutional Loans</a:t>
            </a:r>
          </a:p>
          <a:p>
            <a:r>
              <a:rPr lang="en-US" dirty="0" smtClean="0"/>
              <a:t>Institutional Monthly Payment Plan</a:t>
            </a:r>
          </a:p>
          <a:p>
            <a:r>
              <a:rPr lang="en-US" dirty="0" smtClean="0"/>
              <a:t>Some families use home equity loans</a:t>
            </a:r>
          </a:p>
          <a:p>
            <a:r>
              <a:rPr lang="en-US" dirty="0" smtClean="0"/>
              <a:t>Interest paid on student loans is deductible on federal tax </a:t>
            </a:r>
            <a:r>
              <a:rPr lang="en-US" dirty="0" smtClean="0"/>
              <a:t>returns </a:t>
            </a:r>
            <a:r>
              <a:rPr lang="en-US" dirty="0" smtClean="0"/>
              <a:t>for many middle income students and parents</a:t>
            </a:r>
            <a:endParaRPr lang="en-US" dirty="0"/>
          </a:p>
        </p:txBody>
      </p:sp>
      <p:pic>
        <p:nvPicPr>
          <p:cNvPr id="1026" name="Picture 2" descr="C:\Users\hitchl00.MCPSMD\AppData\Local\Microsoft\Windows\Temporary Internet Files\Content.IE5\89NZ6JTK\MC90043923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304800"/>
            <a:ext cx="1698171"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6577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a:t>
            </a:r>
            <a:br>
              <a:rPr lang="en-US" dirty="0" smtClean="0"/>
            </a:br>
            <a:r>
              <a:rPr lang="en-US" dirty="0" smtClean="0"/>
              <a:t>Subsidized &amp; Unsubsidized Loans??</a:t>
            </a:r>
            <a:endParaRPr lang="en-US" dirty="0"/>
          </a:p>
        </p:txBody>
      </p:sp>
      <p:sp>
        <p:nvSpPr>
          <p:cNvPr id="3" name="Content Placeholder 2"/>
          <p:cNvSpPr>
            <a:spLocks noGrp="1"/>
          </p:cNvSpPr>
          <p:nvPr>
            <p:ph idx="1"/>
          </p:nvPr>
        </p:nvSpPr>
        <p:spPr/>
        <p:txBody>
          <a:bodyPr>
            <a:normAutofit/>
          </a:bodyPr>
          <a:lstStyle/>
          <a:p>
            <a:pPr marL="0" indent="0">
              <a:buNone/>
            </a:pPr>
            <a:r>
              <a:rPr lang="en-US" sz="2000" b="1" dirty="0" smtClean="0"/>
              <a:t>	</a:t>
            </a:r>
            <a:r>
              <a:rPr lang="en-US" sz="2000" b="1" u="sng" dirty="0" smtClean="0"/>
              <a:t>SUBSIDIZED</a:t>
            </a:r>
          </a:p>
          <a:p>
            <a:pPr lvl="1">
              <a:buFont typeface="Wingdings" pitchFamily="2" charset="2"/>
              <a:buChar char="v"/>
            </a:pPr>
            <a:r>
              <a:rPr lang="en-US" sz="2000" dirty="0" smtClean="0"/>
              <a:t>Need Based</a:t>
            </a:r>
          </a:p>
          <a:p>
            <a:pPr lvl="1">
              <a:buFont typeface="Wingdings" pitchFamily="2" charset="2"/>
              <a:buChar char="v"/>
            </a:pPr>
            <a:r>
              <a:rPr lang="en-US" sz="2000" dirty="0" smtClean="0"/>
              <a:t>No Payments or interest while in school</a:t>
            </a:r>
          </a:p>
          <a:p>
            <a:pPr lvl="1">
              <a:buFont typeface="Wingdings" pitchFamily="2" charset="2"/>
              <a:buChar char="v"/>
            </a:pPr>
            <a:r>
              <a:rPr lang="en-US" sz="2000" dirty="0" smtClean="0"/>
              <a:t>Payments &amp; interest begin 6 months after graduation</a:t>
            </a:r>
          </a:p>
          <a:p>
            <a:pPr lvl="1">
              <a:buFont typeface="Wingdings" pitchFamily="2" charset="2"/>
              <a:buChar char="v"/>
            </a:pPr>
            <a:r>
              <a:rPr lang="en-US" sz="2000" dirty="0" smtClean="0"/>
              <a:t>Low interest rate from government</a:t>
            </a:r>
          </a:p>
          <a:p>
            <a:pPr lvl="1">
              <a:buFont typeface="Wingdings" pitchFamily="2" charset="2"/>
              <a:buChar char="v"/>
            </a:pPr>
            <a:r>
              <a:rPr lang="en-US" sz="2000" dirty="0" smtClean="0"/>
              <a:t>Repayment options from 10-25 years</a:t>
            </a:r>
          </a:p>
          <a:p>
            <a:pPr marL="457200" lvl="1" indent="0">
              <a:buNone/>
            </a:pPr>
            <a:endParaRPr lang="en-US" sz="2000" dirty="0"/>
          </a:p>
          <a:p>
            <a:pPr marL="457200" lvl="1" indent="0">
              <a:buNone/>
            </a:pPr>
            <a:r>
              <a:rPr lang="en-US" sz="2000" b="1" dirty="0" smtClean="0"/>
              <a:t>	</a:t>
            </a:r>
            <a:r>
              <a:rPr lang="en-US" sz="2000" b="1" u="sng" dirty="0" smtClean="0"/>
              <a:t>UNSUBSIDIZED</a:t>
            </a:r>
          </a:p>
          <a:p>
            <a:pPr lvl="1">
              <a:buFont typeface="Wingdings" pitchFamily="2" charset="2"/>
              <a:buChar char="v"/>
            </a:pPr>
            <a:r>
              <a:rPr lang="en-US" sz="2000" dirty="0" smtClean="0"/>
              <a:t>Eligibility not based on income or need</a:t>
            </a:r>
          </a:p>
          <a:p>
            <a:pPr lvl="1">
              <a:buFont typeface="Wingdings" pitchFamily="2" charset="2"/>
              <a:buChar char="v"/>
            </a:pPr>
            <a:r>
              <a:rPr lang="en-US" sz="2000" dirty="0" smtClean="0"/>
              <a:t>Interest begins when funds are disbursed</a:t>
            </a:r>
          </a:p>
          <a:p>
            <a:pPr lvl="1">
              <a:buFont typeface="Wingdings" pitchFamily="2" charset="2"/>
              <a:buChar char="v"/>
            </a:pPr>
            <a:r>
              <a:rPr lang="en-US" sz="2000" dirty="0" smtClean="0"/>
              <a:t>Defer interest or pay interest while in school</a:t>
            </a:r>
            <a:endParaRPr lang="en-US" sz="2000" dirty="0"/>
          </a:p>
          <a:p>
            <a:pPr marL="457200" lvl="1" indent="0">
              <a:buNone/>
            </a:pPr>
            <a:endParaRPr lang="en-US" sz="2000" dirty="0" smtClean="0"/>
          </a:p>
        </p:txBody>
      </p:sp>
    </p:spTree>
    <p:extLst>
      <p:ext uri="{BB962C8B-B14F-4D97-AF65-F5344CB8AC3E}">
        <p14:creationId xmlns:p14="http://schemas.microsoft.com/office/powerpoint/2010/main" val="4403819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096000" cy="639762"/>
          </a:xfrm>
        </p:spPr>
        <p:txBody>
          <a:bodyPr>
            <a:normAutofit/>
          </a:bodyPr>
          <a:lstStyle/>
          <a:p>
            <a:r>
              <a:rPr lang="en-US" sz="3200" dirty="0" smtClean="0"/>
              <a:t>What is the Net Price Calculator?</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Every College is required to have a Net Price Calculator on their website.</a:t>
            </a:r>
          </a:p>
          <a:p>
            <a:r>
              <a:rPr lang="en-US" dirty="0" smtClean="0"/>
              <a:t>This tool will help you get an estimate based on your personal situation</a:t>
            </a:r>
            <a:r>
              <a:rPr lang="en-US" sz="2600" dirty="0" smtClean="0"/>
              <a:t>.( Only as good as the information submitted)</a:t>
            </a:r>
          </a:p>
          <a:p>
            <a:r>
              <a:rPr lang="en-US" dirty="0" smtClean="0"/>
              <a:t>Understand the </a:t>
            </a:r>
            <a:r>
              <a:rPr lang="en-US" dirty="0" err="1" smtClean="0"/>
              <a:t>finanical</a:t>
            </a:r>
            <a:r>
              <a:rPr lang="en-US" dirty="0" smtClean="0"/>
              <a:t> resources available for a particular school</a:t>
            </a:r>
            <a:r>
              <a:rPr lang="en-US" sz="2600" dirty="0" smtClean="0"/>
              <a:t>.(Some schools use sophisticated analysis, others use averages)</a:t>
            </a:r>
          </a:p>
          <a:p>
            <a:r>
              <a:rPr lang="en-US" dirty="0" smtClean="0"/>
              <a:t>REMEMBER to ask about Mandatory FEES that may not be included in tuition.</a:t>
            </a:r>
          </a:p>
          <a:p>
            <a:r>
              <a:rPr lang="en-US" dirty="0" smtClean="0"/>
              <a:t>Contact the schools financial aid office or Bursar</a:t>
            </a:r>
            <a:endParaRPr lang="en-US" dirty="0"/>
          </a:p>
        </p:txBody>
      </p:sp>
      <p:pic>
        <p:nvPicPr>
          <p:cNvPr id="2050" name="Picture 2" descr="C:\Users\hitchl00.MCPSMD\AppData\Local\Microsoft\Windows\Temporary Internet Files\Content.IE5\RVHIAMSJ\MP90040096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77000" y="152400"/>
            <a:ext cx="2057400" cy="1354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08940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715000" cy="792162"/>
          </a:xfrm>
        </p:spPr>
        <p:txBody>
          <a:bodyPr>
            <a:normAutofit fontScale="90000"/>
          </a:bodyPr>
          <a:lstStyle/>
          <a:p>
            <a:r>
              <a:rPr lang="en-US" sz="3600" dirty="0" smtClean="0"/>
              <a:t>HOW TO APPLY FOR </a:t>
            </a:r>
            <a:br>
              <a:rPr lang="en-US" sz="3600" dirty="0" smtClean="0"/>
            </a:br>
            <a:r>
              <a:rPr lang="en-US" sz="3600" dirty="0" smtClean="0"/>
              <a:t>FINANCIAL AID</a:t>
            </a:r>
            <a:endParaRPr lang="en-US" sz="3600" dirty="0"/>
          </a:p>
        </p:txBody>
      </p:sp>
      <p:sp>
        <p:nvSpPr>
          <p:cNvPr id="3" name="Content Placeholder 2"/>
          <p:cNvSpPr>
            <a:spLocks noGrp="1"/>
          </p:cNvSpPr>
          <p:nvPr>
            <p:ph idx="1"/>
          </p:nvPr>
        </p:nvSpPr>
        <p:spPr>
          <a:xfrm>
            <a:off x="468837" y="1905000"/>
            <a:ext cx="8229600" cy="4525963"/>
          </a:xfrm>
        </p:spPr>
        <p:txBody>
          <a:bodyPr/>
          <a:lstStyle/>
          <a:p>
            <a:r>
              <a:rPr lang="en-US" dirty="0" smtClean="0"/>
              <a:t>#1. Both Student and Parent NEED TO GET A PIN- </a:t>
            </a:r>
            <a:r>
              <a:rPr lang="en-US" dirty="0" smtClean="0">
                <a:hlinkClick r:id="rId2"/>
              </a:rPr>
              <a:t>WWW.PIN.ED.GOV</a:t>
            </a:r>
            <a:endParaRPr lang="en-US" dirty="0" smtClean="0"/>
          </a:p>
          <a:p>
            <a:r>
              <a:rPr lang="en-US" dirty="0" smtClean="0"/>
              <a:t>FILE FAFSA- (</a:t>
            </a:r>
            <a:r>
              <a:rPr lang="en-US" sz="2400" b="1" u="sng" dirty="0" smtClean="0"/>
              <a:t>FREE </a:t>
            </a:r>
            <a:r>
              <a:rPr lang="en-US" sz="2400" dirty="0" smtClean="0"/>
              <a:t>APPLICATION FEDERAL STUDENT AID) </a:t>
            </a:r>
            <a:r>
              <a:rPr lang="en-US" sz="3600" b="1" u="sng" dirty="0" smtClean="0"/>
              <a:t>ALL SCHOOLS</a:t>
            </a:r>
          </a:p>
          <a:p>
            <a:r>
              <a:rPr lang="en-US" sz="2400" dirty="0" smtClean="0">
                <a:hlinkClick r:id="rId3"/>
              </a:rPr>
              <a:t>WWW.FAFSA.ED.GOV</a:t>
            </a:r>
            <a:r>
              <a:rPr lang="en-US" sz="2400" dirty="0" smtClean="0"/>
              <a:t>  (</a:t>
            </a:r>
            <a:r>
              <a:rPr lang="en-US" sz="1800" dirty="0" smtClean="0"/>
              <a:t>WATCH OUT FOR SCAMS IF YOU GOOGLE FAFSA)- </a:t>
            </a:r>
            <a:r>
              <a:rPr lang="en-US" sz="1800" b="1" u="sng" dirty="0" smtClean="0"/>
              <a:t>OPTIONAL USE THE FAFSA WORKSHEET TO GET READY</a:t>
            </a:r>
          </a:p>
          <a:p>
            <a:r>
              <a:rPr lang="en-US" sz="2400" b="1" u="sng" dirty="0" smtClean="0"/>
              <a:t>FILE ONLINE AFTER JANUARY, 1 2014</a:t>
            </a:r>
          </a:p>
          <a:p>
            <a:r>
              <a:rPr lang="en-US" dirty="0" smtClean="0"/>
              <a:t>IF NEEDED COMPLETE THE </a:t>
            </a:r>
            <a:r>
              <a:rPr lang="en-US" dirty="0" err="1" smtClean="0"/>
              <a:t>CSS</a:t>
            </a:r>
            <a:r>
              <a:rPr lang="en-US" dirty="0" smtClean="0"/>
              <a:t> AID PROFILE</a:t>
            </a:r>
          </a:p>
          <a:p>
            <a:r>
              <a:rPr lang="en-US" sz="2400" dirty="0" smtClean="0">
                <a:hlinkClick r:id="rId4"/>
              </a:rPr>
              <a:t>www.student.collegeboard.org/css-financial-aid-profile</a:t>
            </a:r>
            <a:endParaRPr lang="en-US" sz="2400" dirty="0" smtClean="0"/>
          </a:p>
          <a:p>
            <a:endParaRPr lang="en-US" sz="2400" dirty="0" smtClean="0"/>
          </a:p>
          <a:p>
            <a:endParaRPr lang="en-US" sz="1800" b="1" u="sng" dirty="0" smtClean="0"/>
          </a:p>
          <a:p>
            <a:endParaRPr lang="en-US" sz="2400" dirty="0"/>
          </a:p>
        </p:txBody>
      </p:sp>
      <p:pic>
        <p:nvPicPr>
          <p:cNvPr id="5122" name="Picture 2" descr="C:\Users\hitchl00.MCPSMD\AppData\Local\Microsoft\Windows\Temporary Internet Files\Content.IE5\HO6ZZMOF\MP900382642[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00800" y="199697"/>
            <a:ext cx="2297637"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38599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Financial Aid Application Materials</a:t>
            </a:r>
            <a:endParaRPr lang="en-US" sz="3200" dirty="0"/>
          </a:p>
        </p:txBody>
      </p:sp>
      <p:sp>
        <p:nvSpPr>
          <p:cNvPr id="3" name="Content Placeholder 2"/>
          <p:cNvSpPr>
            <a:spLocks noGrp="1"/>
          </p:cNvSpPr>
          <p:nvPr>
            <p:ph idx="1"/>
          </p:nvPr>
        </p:nvSpPr>
        <p:spPr/>
        <p:txBody>
          <a:bodyPr>
            <a:normAutofit lnSpcReduction="10000"/>
          </a:bodyPr>
          <a:lstStyle/>
          <a:p>
            <a:r>
              <a:rPr lang="en-US" sz="2400" dirty="0" smtClean="0"/>
              <a:t>2013 Federal tax Returns</a:t>
            </a:r>
          </a:p>
          <a:p>
            <a:r>
              <a:rPr lang="en-US" sz="2400" dirty="0" smtClean="0"/>
              <a:t>All W-2 forms</a:t>
            </a:r>
          </a:p>
          <a:p>
            <a:r>
              <a:rPr lang="en-US" sz="2400" dirty="0" smtClean="0"/>
              <a:t>FAFSA- Taxed and untaxed income of custodial parent(s) and student</a:t>
            </a:r>
          </a:p>
          <a:p>
            <a:r>
              <a:rPr lang="en-US" sz="2400" dirty="0" smtClean="0"/>
              <a:t>Number of family members/Number of dependent children in college at least ½ time for at least 1 academic term</a:t>
            </a:r>
          </a:p>
          <a:p>
            <a:r>
              <a:rPr lang="en-US" sz="2400" dirty="0" smtClean="0"/>
              <a:t>Age of parent</a:t>
            </a:r>
          </a:p>
          <a:p>
            <a:r>
              <a:rPr lang="en-US" sz="2400" dirty="0" smtClean="0"/>
              <a:t>Net assets (checking, savings, investments, ‘other’ real estate equity, business and farm equity)</a:t>
            </a:r>
          </a:p>
          <a:p>
            <a:r>
              <a:rPr lang="en-US" sz="2400" dirty="0" smtClean="0"/>
              <a:t>Maryland DEADLINE is MARCH 1, 2014 or the earliest college deadline-whichever comes first</a:t>
            </a:r>
          </a:p>
          <a:p>
            <a:endParaRPr lang="en-US" dirty="0"/>
          </a:p>
        </p:txBody>
      </p:sp>
    </p:spTree>
    <p:extLst>
      <p:ext uri="{BB962C8B-B14F-4D97-AF65-F5344CB8AC3E}">
        <p14:creationId xmlns:p14="http://schemas.microsoft.com/office/powerpoint/2010/main" val="31059508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Comparing the Forms</a:t>
            </a:r>
            <a:endParaRPr lang="en-US" dirty="0"/>
          </a:p>
        </p:txBody>
      </p:sp>
      <p:sp>
        <p:nvSpPr>
          <p:cNvPr id="5" name="Text Placeholder 4"/>
          <p:cNvSpPr>
            <a:spLocks noGrp="1"/>
          </p:cNvSpPr>
          <p:nvPr>
            <p:ph type="body" idx="1"/>
          </p:nvPr>
        </p:nvSpPr>
        <p:spPr/>
        <p:txBody>
          <a:bodyPr/>
          <a:lstStyle/>
          <a:p>
            <a:pPr algn="ctr"/>
            <a:r>
              <a:rPr lang="en-US" u="sng" dirty="0" smtClean="0"/>
              <a:t>FAFSA</a:t>
            </a:r>
            <a:endParaRPr lang="en-US" u="sng" dirty="0"/>
          </a:p>
        </p:txBody>
      </p:sp>
      <p:sp>
        <p:nvSpPr>
          <p:cNvPr id="6" name="Content Placeholder 5"/>
          <p:cNvSpPr>
            <a:spLocks noGrp="1"/>
          </p:cNvSpPr>
          <p:nvPr>
            <p:ph sz="half" idx="2"/>
          </p:nvPr>
        </p:nvSpPr>
        <p:spPr>
          <a:xfrm>
            <a:off x="457200" y="2174874"/>
            <a:ext cx="4040188" cy="4225925"/>
          </a:xfrm>
        </p:spPr>
        <p:txBody>
          <a:bodyPr>
            <a:normAutofit lnSpcReduction="10000"/>
          </a:bodyPr>
          <a:lstStyle/>
          <a:p>
            <a:r>
              <a:rPr lang="en-US" dirty="0" smtClean="0"/>
              <a:t>About 100 questions</a:t>
            </a:r>
          </a:p>
          <a:p>
            <a:r>
              <a:rPr lang="en-US" dirty="0" smtClean="0"/>
              <a:t>Free to file</a:t>
            </a:r>
          </a:p>
          <a:p>
            <a:r>
              <a:rPr lang="en-US" dirty="0" smtClean="0"/>
              <a:t>Income Driven</a:t>
            </a:r>
          </a:p>
          <a:p>
            <a:pPr lvl="1"/>
            <a:r>
              <a:rPr lang="en-US" dirty="0" smtClean="0"/>
              <a:t>Adjusted Gross Income (</a:t>
            </a:r>
            <a:r>
              <a:rPr lang="en-US" dirty="0" err="1" smtClean="0"/>
              <a:t>AGI</a:t>
            </a:r>
            <a:r>
              <a:rPr lang="en-US" dirty="0" smtClean="0"/>
              <a:t>) of both the student and parent(s)</a:t>
            </a:r>
            <a:endParaRPr lang="en-US" dirty="0"/>
          </a:p>
          <a:p>
            <a:r>
              <a:rPr lang="en-US" dirty="0" smtClean="0"/>
              <a:t>Asset Information</a:t>
            </a:r>
          </a:p>
          <a:p>
            <a:pPr lvl="1"/>
            <a:r>
              <a:rPr lang="en-US" dirty="0" smtClean="0"/>
              <a:t>Asset protection for parents</a:t>
            </a:r>
            <a:endParaRPr lang="en-US" dirty="0"/>
          </a:p>
          <a:p>
            <a:r>
              <a:rPr lang="en-US" dirty="0" smtClean="0"/>
              <a:t>Special Circumstances</a:t>
            </a:r>
          </a:p>
          <a:p>
            <a:pPr lvl="1"/>
            <a:r>
              <a:rPr lang="en-US" dirty="0" smtClean="0"/>
              <a:t>Can’t be reported on FAFSA, must talk with each school separately</a:t>
            </a:r>
          </a:p>
          <a:p>
            <a:pPr marL="457200" lvl="1" indent="0">
              <a:buNone/>
            </a:pPr>
            <a:endParaRPr lang="en-US" dirty="0" smtClean="0"/>
          </a:p>
        </p:txBody>
      </p:sp>
      <p:sp>
        <p:nvSpPr>
          <p:cNvPr id="7" name="Text Placeholder 6"/>
          <p:cNvSpPr>
            <a:spLocks noGrp="1"/>
          </p:cNvSpPr>
          <p:nvPr>
            <p:ph type="body" sz="quarter" idx="3"/>
          </p:nvPr>
        </p:nvSpPr>
        <p:spPr/>
        <p:txBody>
          <a:bodyPr/>
          <a:lstStyle/>
          <a:p>
            <a:pPr algn="ctr"/>
            <a:r>
              <a:rPr lang="en-US" u="sng" dirty="0" err="1" smtClean="0"/>
              <a:t>CSS</a:t>
            </a:r>
            <a:r>
              <a:rPr lang="en-US" u="sng" dirty="0" smtClean="0"/>
              <a:t> Profile</a:t>
            </a:r>
            <a:endParaRPr lang="en-US" u="sng" dirty="0"/>
          </a:p>
        </p:txBody>
      </p:sp>
      <p:sp>
        <p:nvSpPr>
          <p:cNvPr id="8" name="Content Placeholder 7"/>
          <p:cNvSpPr>
            <a:spLocks noGrp="1"/>
          </p:cNvSpPr>
          <p:nvPr>
            <p:ph sz="quarter" idx="4"/>
          </p:nvPr>
        </p:nvSpPr>
        <p:spPr>
          <a:xfrm>
            <a:off x="4645025" y="2174874"/>
            <a:ext cx="4041775" cy="4454525"/>
          </a:xfrm>
        </p:spPr>
        <p:txBody>
          <a:bodyPr>
            <a:noAutofit/>
          </a:bodyPr>
          <a:lstStyle/>
          <a:p>
            <a:r>
              <a:rPr lang="en-US" dirty="0" smtClean="0"/>
              <a:t>About 300 questions</a:t>
            </a:r>
          </a:p>
          <a:p>
            <a:r>
              <a:rPr lang="en-US" dirty="0" smtClean="0"/>
              <a:t>Charged a fee to file</a:t>
            </a:r>
          </a:p>
          <a:p>
            <a:r>
              <a:rPr lang="en-US" dirty="0" smtClean="0"/>
              <a:t>Income Information </a:t>
            </a:r>
            <a:r>
              <a:rPr lang="en-US" sz="2000" dirty="0" smtClean="0"/>
              <a:t>(same as FAFSA)</a:t>
            </a:r>
          </a:p>
          <a:p>
            <a:r>
              <a:rPr lang="en-US" dirty="0" smtClean="0"/>
              <a:t>Asset Driven</a:t>
            </a:r>
          </a:p>
          <a:p>
            <a:pPr lvl="1"/>
            <a:r>
              <a:rPr lang="en-US" sz="1800" dirty="0" smtClean="0"/>
              <a:t>Home Equity &amp; Retirement Savings</a:t>
            </a:r>
          </a:p>
          <a:p>
            <a:pPr lvl="1"/>
            <a:r>
              <a:rPr lang="en-US" sz="1800" dirty="0" smtClean="0"/>
              <a:t>Assets in sibling’s name</a:t>
            </a:r>
          </a:p>
          <a:p>
            <a:pPr lvl="1"/>
            <a:r>
              <a:rPr lang="en-US" sz="1800" dirty="0" smtClean="0"/>
              <a:t>Prior Year &amp; Future Year Income (est.)</a:t>
            </a:r>
            <a:endParaRPr lang="en-US" sz="1800" dirty="0"/>
          </a:p>
          <a:p>
            <a:r>
              <a:rPr lang="en-US" dirty="0" smtClean="0"/>
              <a:t>Special Circumstances</a:t>
            </a:r>
          </a:p>
          <a:p>
            <a:pPr lvl="1"/>
            <a:r>
              <a:rPr lang="en-US" dirty="0" smtClean="0"/>
              <a:t>Open narrative box to add </a:t>
            </a:r>
            <a:endParaRPr lang="en-US" dirty="0"/>
          </a:p>
        </p:txBody>
      </p:sp>
    </p:spTree>
    <p:extLst>
      <p:ext uri="{BB962C8B-B14F-4D97-AF65-F5344CB8AC3E}">
        <p14:creationId xmlns:p14="http://schemas.microsoft.com/office/powerpoint/2010/main" val="25184576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4495800" cy="1143000"/>
          </a:xfrm>
        </p:spPr>
        <p:txBody>
          <a:bodyPr>
            <a:normAutofit/>
          </a:bodyPr>
          <a:lstStyle/>
          <a:p>
            <a:r>
              <a:rPr lang="en-US" sz="3200" dirty="0" smtClean="0"/>
              <a:t>Common Mistakes on the FAFSA</a:t>
            </a:r>
            <a:endParaRPr lang="en-US" sz="3200" dirty="0"/>
          </a:p>
        </p:txBody>
      </p:sp>
      <p:sp>
        <p:nvSpPr>
          <p:cNvPr id="8" name="Content Placeholder 7"/>
          <p:cNvSpPr>
            <a:spLocks noGrp="1"/>
          </p:cNvSpPr>
          <p:nvPr>
            <p:ph idx="1"/>
          </p:nvPr>
        </p:nvSpPr>
        <p:spPr>
          <a:xfrm>
            <a:off x="228600" y="1600200"/>
            <a:ext cx="8610600" cy="4953000"/>
          </a:xfrm>
        </p:spPr>
        <p:txBody>
          <a:bodyPr>
            <a:normAutofit/>
          </a:bodyPr>
          <a:lstStyle/>
          <a:p>
            <a:r>
              <a:rPr lang="en-US" sz="2000" dirty="0" smtClean="0"/>
              <a:t>Leaving a field Blank (If the answer is zero, write “0”)</a:t>
            </a:r>
          </a:p>
          <a:p>
            <a:r>
              <a:rPr lang="en-US" sz="2000" dirty="0" smtClean="0"/>
              <a:t>Not using legal name as it appears on the student’s Social Security Card. Or Using the Incorrect SS #.</a:t>
            </a:r>
          </a:p>
          <a:p>
            <a:r>
              <a:rPr lang="en-US" sz="2000" dirty="0" smtClean="0"/>
              <a:t>The words “YOU” and “YOUR” on the FAFSA always refer to the STUDENT, not the parents.</a:t>
            </a:r>
          </a:p>
          <a:p>
            <a:r>
              <a:rPr lang="en-US" sz="2000" dirty="0" smtClean="0"/>
              <a:t>Confusing “total income tax” with adjusted gross income, taxes withheld, or taxes due.</a:t>
            </a:r>
          </a:p>
          <a:p>
            <a:r>
              <a:rPr lang="en-US" sz="2000" b="1" u="sng" dirty="0" smtClean="0"/>
              <a:t>Listing retirement assets as investments.</a:t>
            </a:r>
          </a:p>
          <a:p>
            <a:r>
              <a:rPr lang="en-US" sz="2000" dirty="0" smtClean="0"/>
              <a:t>Not reporting Earned Income Credit, retirement contributions, combat pay, and military food and housing allowances as “untaxed income”.</a:t>
            </a:r>
          </a:p>
          <a:p>
            <a:r>
              <a:rPr lang="en-US" sz="2000" dirty="0" smtClean="0"/>
              <a:t>Not counting the student as a member of the family and/or as a family member who will be attending college.</a:t>
            </a:r>
          </a:p>
          <a:p>
            <a:r>
              <a:rPr lang="en-US" sz="2000" dirty="0" smtClean="0"/>
              <a:t>Not listing colleges you want to receive the report, or listing the wrong college with the wrong Federal School Code.</a:t>
            </a:r>
            <a:endParaRPr lang="en-US" sz="2000" dirty="0"/>
          </a:p>
        </p:txBody>
      </p:sp>
      <p:pic>
        <p:nvPicPr>
          <p:cNvPr id="6146" name="Picture 2" descr="C:\Users\hitchl00.MCPSMD\AppData\Local\Microsoft\Windows\Temporary Internet Files\Content.IE5\HO6ZZMOF\MP90044243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1200" y="101935"/>
            <a:ext cx="2852442" cy="1422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730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Workshop Agenda</a:t>
            </a:r>
            <a:endParaRPr lang="en-US" b="1" u="sng"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smtClean="0"/>
              <a:t>Getting ready- the college calendar</a:t>
            </a:r>
          </a:p>
          <a:p>
            <a:r>
              <a:rPr lang="en-US" dirty="0" smtClean="0"/>
              <a:t>How much does College Really Cost</a:t>
            </a:r>
          </a:p>
          <a:p>
            <a:r>
              <a:rPr lang="en-US" dirty="0" smtClean="0"/>
              <a:t>Debunking college financing myths</a:t>
            </a:r>
          </a:p>
          <a:p>
            <a:r>
              <a:rPr lang="en-US" dirty="0" smtClean="0"/>
              <a:t>Types of financial aid- grants, scholarships, work &amp; loans, academic common market.</a:t>
            </a:r>
          </a:p>
          <a:p>
            <a:r>
              <a:rPr lang="en-US" dirty="0" smtClean="0"/>
              <a:t>What is the Net Price Calculator</a:t>
            </a:r>
          </a:p>
          <a:p>
            <a:r>
              <a:rPr lang="en-US" dirty="0" smtClean="0"/>
              <a:t>The application process- (FAFSA, CSS Profile, and other forms)</a:t>
            </a:r>
          </a:p>
          <a:p>
            <a:r>
              <a:rPr lang="en-US" dirty="0" smtClean="0"/>
              <a:t>Evaluating Financial Aid Awards</a:t>
            </a:r>
          </a:p>
          <a:p>
            <a:r>
              <a:rPr lang="en-US" dirty="0" smtClean="0"/>
              <a:t>Scholarship Opportunities</a:t>
            </a:r>
            <a:endParaRPr lang="en-US" dirty="0"/>
          </a:p>
        </p:txBody>
      </p:sp>
    </p:spTree>
    <p:extLst>
      <p:ext uri="{BB962C8B-B14F-4D97-AF65-F5344CB8AC3E}">
        <p14:creationId xmlns:p14="http://schemas.microsoft.com/office/powerpoint/2010/main" val="41748400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6705600" cy="1143000"/>
          </a:xfrm>
        </p:spPr>
        <p:txBody>
          <a:bodyPr/>
          <a:lstStyle/>
          <a:p>
            <a:endParaRPr lang="en-US" dirty="0"/>
          </a:p>
        </p:txBody>
      </p:sp>
      <p:sp>
        <p:nvSpPr>
          <p:cNvPr id="3" name="Content Placeholder 2"/>
          <p:cNvSpPr>
            <a:spLocks noGrp="1"/>
          </p:cNvSpPr>
          <p:nvPr>
            <p:ph idx="1"/>
          </p:nvPr>
        </p:nvSpPr>
        <p:spPr/>
        <p:txBody>
          <a:bodyPr>
            <a:normAutofit/>
          </a:bodyPr>
          <a:lstStyle/>
          <a:p>
            <a:r>
              <a:rPr lang="en-US" sz="2400" dirty="0" smtClean="0"/>
              <a:t>Not reporting the student’s housing plans for each college.</a:t>
            </a:r>
          </a:p>
          <a:p>
            <a:r>
              <a:rPr lang="en-US" sz="2400" dirty="0" smtClean="0"/>
              <a:t>Not signing the form with the required PIN number for PARENT &amp; STUDENT.</a:t>
            </a:r>
          </a:p>
          <a:p>
            <a:r>
              <a:rPr lang="en-US" sz="2400" dirty="0" smtClean="0"/>
              <a:t>Failing to submit all required application forms and documents</a:t>
            </a:r>
          </a:p>
          <a:p>
            <a:r>
              <a:rPr lang="en-US" sz="2400" dirty="0" smtClean="0"/>
              <a:t>Missing application deadlines</a:t>
            </a:r>
          </a:p>
          <a:p>
            <a:r>
              <a:rPr lang="en-US" sz="2400" dirty="0" smtClean="0"/>
              <a:t>Submitting incomplete application forms or deadlines</a:t>
            </a:r>
          </a:p>
          <a:p>
            <a:r>
              <a:rPr lang="en-US" sz="2400" dirty="0" smtClean="0"/>
              <a:t>Not checking email or the college website for important messages</a:t>
            </a:r>
            <a:endParaRPr lang="en-US" sz="2400" dirty="0"/>
          </a:p>
        </p:txBody>
      </p:sp>
      <p:pic>
        <p:nvPicPr>
          <p:cNvPr id="7170" name="Picture 2" descr="C:\Users\hitchl00.MCPSMD\AppData\Local\Microsoft\Windows\Temporary Internet Files\Content.IE5\HO6ZZMOF\MP90044243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04800"/>
            <a:ext cx="62484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51420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u="sng" dirty="0" smtClean="0"/>
              <a:t>Comparing Financial Aid Packages</a:t>
            </a:r>
            <a:br>
              <a:rPr lang="en-US" u="sng" dirty="0" smtClean="0"/>
            </a:br>
            <a:endParaRPr lang="en-US" u="sng" dirty="0"/>
          </a:p>
        </p:txBody>
      </p:sp>
      <p:sp>
        <p:nvSpPr>
          <p:cNvPr id="7" name="Content Placeholder 6"/>
          <p:cNvSpPr>
            <a:spLocks noGrp="1"/>
          </p:cNvSpPr>
          <p:nvPr>
            <p:ph sz="half" idx="1"/>
          </p:nvPr>
        </p:nvSpPr>
        <p:spPr>
          <a:xfrm>
            <a:off x="457200" y="1600200"/>
            <a:ext cx="4038600" cy="4876800"/>
          </a:xfrm>
        </p:spPr>
        <p:txBody>
          <a:bodyPr>
            <a:normAutofit fontScale="92500" lnSpcReduction="10000"/>
          </a:bodyPr>
          <a:lstStyle/>
          <a:p>
            <a:pPr marL="0" indent="0" algn="ctr">
              <a:buNone/>
            </a:pPr>
            <a:r>
              <a:rPr lang="en-US" b="1" u="sng" dirty="0" smtClean="0"/>
              <a:t>PRIVATE ABC COLLEGE</a:t>
            </a:r>
          </a:p>
          <a:p>
            <a:pPr marL="0" indent="0">
              <a:buNone/>
            </a:pPr>
            <a:r>
              <a:rPr lang="en-US" sz="2400" dirty="0" smtClean="0"/>
              <a:t>COA =                  $40,000</a:t>
            </a:r>
          </a:p>
          <a:p>
            <a:pPr marL="0" indent="0">
              <a:buNone/>
            </a:pPr>
            <a:r>
              <a:rPr lang="en-US" sz="2400" dirty="0" smtClean="0"/>
              <a:t>Minus </a:t>
            </a:r>
            <a:r>
              <a:rPr lang="en-US" sz="2400" dirty="0" err="1" smtClean="0"/>
              <a:t>EFC</a:t>
            </a:r>
            <a:r>
              <a:rPr lang="en-US" sz="2400" dirty="0" smtClean="0"/>
              <a:t>-        </a:t>
            </a:r>
            <a:r>
              <a:rPr lang="en-US" sz="2400" u="sng" dirty="0" smtClean="0"/>
              <a:t>-$18,000</a:t>
            </a:r>
          </a:p>
          <a:p>
            <a:pPr marL="0" indent="0">
              <a:buNone/>
            </a:pPr>
            <a:r>
              <a:rPr lang="en-US" sz="2400" dirty="0" smtClean="0"/>
              <a:t>	                $22,000</a:t>
            </a:r>
          </a:p>
          <a:p>
            <a:pPr marL="0" indent="0">
              <a:buNone/>
            </a:pPr>
            <a:r>
              <a:rPr lang="en-US" sz="2400" b="1" u="sng" dirty="0" smtClean="0"/>
              <a:t>AWARDS:</a:t>
            </a:r>
          </a:p>
          <a:p>
            <a:pPr marL="0" indent="0">
              <a:buNone/>
            </a:pPr>
            <a:r>
              <a:rPr lang="en-US" sz="2000" dirty="0" smtClean="0"/>
              <a:t>Grant for Freshman Year  $2,000</a:t>
            </a:r>
          </a:p>
          <a:p>
            <a:pPr marL="0" indent="0">
              <a:buNone/>
            </a:pPr>
            <a:r>
              <a:rPr lang="en-US" sz="2000" dirty="0" smtClean="0"/>
              <a:t>President Scholarship*     $8,000</a:t>
            </a:r>
          </a:p>
          <a:p>
            <a:pPr marL="0" indent="0">
              <a:buNone/>
            </a:pPr>
            <a:r>
              <a:rPr lang="en-US" sz="2000" dirty="0" smtClean="0"/>
              <a:t>Work Study*	            $5,000</a:t>
            </a:r>
          </a:p>
          <a:p>
            <a:pPr marL="0" indent="0">
              <a:buNone/>
            </a:pPr>
            <a:r>
              <a:rPr lang="en-US" sz="2000" dirty="0" smtClean="0"/>
              <a:t>Federal Perkins Loan         </a:t>
            </a:r>
            <a:r>
              <a:rPr lang="en-US" sz="2000" u="sng" dirty="0" smtClean="0"/>
              <a:t>$3,500</a:t>
            </a:r>
          </a:p>
          <a:p>
            <a:pPr marL="0" indent="0">
              <a:buNone/>
            </a:pPr>
            <a:r>
              <a:rPr lang="en-US" sz="2000" dirty="0" smtClean="0"/>
              <a:t>		             $18,500</a:t>
            </a:r>
          </a:p>
          <a:p>
            <a:pPr marL="0" indent="0">
              <a:buNone/>
            </a:pPr>
            <a:r>
              <a:rPr lang="en-US" sz="2000" b="1" dirty="0" smtClean="0"/>
              <a:t>TOTAL=		      $3,500</a:t>
            </a:r>
          </a:p>
          <a:p>
            <a:pPr marL="0" indent="0">
              <a:buNone/>
            </a:pPr>
            <a:r>
              <a:rPr lang="en-US" sz="2400" b="1" dirty="0" smtClean="0"/>
              <a:t>TOTAL BILL (with </a:t>
            </a:r>
            <a:r>
              <a:rPr lang="en-US" sz="2400" b="1" dirty="0" err="1" smtClean="0"/>
              <a:t>EFC</a:t>
            </a:r>
            <a:r>
              <a:rPr lang="en-US" sz="2400" b="1" dirty="0" smtClean="0"/>
              <a:t>)</a:t>
            </a:r>
          </a:p>
          <a:p>
            <a:pPr marL="0" indent="0">
              <a:buNone/>
            </a:pPr>
            <a:r>
              <a:rPr lang="en-US" sz="2400" b="1" dirty="0" smtClean="0"/>
              <a:t>= $21,500</a:t>
            </a:r>
            <a:endParaRPr lang="en-US" sz="2400" b="1" dirty="0"/>
          </a:p>
        </p:txBody>
      </p:sp>
      <p:sp>
        <p:nvSpPr>
          <p:cNvPr id="8" name="Content Placeholder 7"/>
          <p:cNvSpPr>
            <a:spLocks noGrp="1"/>
          </p:cNvSpPr>
          <p:nvPr>
            <p:ph sz="half" idx="2"/>
          </p:nvPr>
        </p:nvSpPr>
        <p:spPr>
          <a:xfrm>
            <a:off x="4648200" y="1600200"/>
            <a:ext cx="4038600" cy="4724400"/>
          </a:xfrm>
        </p:spPr>
        <p:txBody>
          <a:bodyPr>
            <a:normAutofit fontScale="92500" lnSpcReduction="10000"/>
          </a:bodyPr>
          <a:lstStyle/>
          <a:p>
            <a:pPr marL="0" indent="0" algn="ctr">
              <a:buNone/>
            </a:pPr>
            <a:r>
              <a:rPr lang="en-US" b="1" u="sng" dirty="0" smtClean="0"/>
              <a:t>PUBLIC SCHOOL</a:t>
            </a:r>
          </a:p>
          <a:p>
            <a:pPr marL="0" indent="0">
              <a:buNone/>
            </a:pPr>
            <a:r>
              <a:rPr lang="en-US" sz="2400" dirty="0" smtClean="0"/>
              <a:t>COA=		   $25,000</a:t>
            </a:r>
          </a:p>
          <a:p>
            <a:pPr marL="0" indent="0">
              <a:buNone/>
            </a:pPr>
            <a:r>
              <a:rPr lang="en-US" sz="2400" dirty="0" smtClean="0"/>
              <a:t>Minus </a:t>
            </a:r>
            <a:r>
              <a:rPr lang="en-US" sz="2400" dirty="0" err="1" smtClean="0"/>
              <a:t>EFC</a:t>
            </a:r>
            <a:r>
              <a:rPr lang="en-US" sz="2400" dirty="0" smtClean="0"/>
              <a:t>-         </a:t>
            </a:r>
            <a:r>
              <a:rPr lang="en-US" sz="2400" u="sng" dirty="0" smtClean="0"/>
              <a:t>- $18,000</a:t>
            </a:r>
          </a:p>
          <a:p>
            <a:pPr marL="0" indent="0">
              <a:buNone/>
            </a:pPr>
            <a:r>
              <a:rPr lang="en-US" sz="2400" dirty="0" smtClean="0"/>
              <a:t>	                $ 7,000</a:t>
            </a:r>
          </a:p>
          <a:p>
            <a:pPr marL="0" indent="0">
              <a:buNone/>
            </a:pPr>
            <a:r>
              <a:rPr lang="en-US" sz="2400" b="1" u="sng" dirty="0" smtClean="0"/>
              <a:t>AWARDS:</a:t>
            </a:r>
          </a:p>
          <a:p>
            <a:pPr marL="0" indent="0">
              <a:buNone/>
            </a:pPr>
            <a:r>
              <a:rPr lang="en-US" sz="2000" dirty="0" smtClean="0"/>
              <a:t>Federal Perkins Loan $2,000</a:t>
            </a:r>
          </a:p>
          <a:p>
            <a:pPr marL="0" indent="0">
              <a:buNone/>
            </a:pPr>
            <a:endParaRPr lang="en-US" sz="2000" dirty="0"/>
          </a:p>
          <a:p>
            <a:pPr marL="0" indent="0">
              <a:buNone/>
            </a:pPr>
            <a:r>
              <a:rPr lang="en-US" sz="2000" b="1" dirty="0" smtClean="0"/>
              <a:t>TOTAL=		     $5,000</a:t>
            </a:r>
            <a:endParaRPr lang="en-US" sz="2000" b="1" dirty="0"/>
          </a:p>
          <a:p>
            <a:pPr marL="0" indent="0">
              <a:buNone/>
            </a:pPr>
            <a:r>
              <a:rPr lang="en-US" sz="2400" b="1" u="sng" dirty="0"/>
              <a:t> </a:t>
            </a:r>
            <a:endParaRPr lang="en-US" sz="2400" b="1" u="sng" dirty="0" smtClean="0"/>
          </a:p>
          <a:p>
            <a:pPr marL="0" indent="0">
              <a:buNone/>
            </a:pPr>
            <a:r>
              <a:rPr lang="en-US" sz="2400" b="1" u="sng" dirty="0" smtClean="0"/>
              <a:t>TOTAL BILL (With </a:t>
            </a:r>
            <a:r>
              <a:rPr lang="en-US" sz="2400" b="1" u="sng" dirty="0" err="1" smtClean="0"/>
              <a:t>EFC</a:t>
            </a:r>
            <a:r>
              <a:rPr lang="en-US" sz="2400" b="1" u="sng" dirty="0" smtClean="0"/>
              <a:t>)</a:t>
            </a:r>
          </a:p>
          <a:p>
            <a:pPr marL="0" indent="0">
              <a:buNone/>
            </a:pPr>
            <a:r>
              <a:rPr lang="en-US" sz="2400" b="1" u="sng" dirty="0" smtClean="0"/>
              <a:t>= $23,000</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191302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Evaluating Aid Packages</a:t>
            </a:r>
            <a:endParaRPr lang="en-US" sz="3200" dirty="0"/>
          </a:p>
        </p:txBody>
      </p:sp>
      <p:sp>
        <p:nvSpPr>
          <p:cNvPr id="3" name="Content Placeholder 2"/>
          <p:cNvSpPr>
            <a:spLocks noGrp="1"/>
          </p:cNvSpPr>
          <p:nvPr>
            <p:ph idx="1"/>
          </p:nvPr>
        </p:nvSpPr>
        <p:spPr>
          <a:xfrm>
            <a:off x="457200" y="1371600"/>
            <a:ext cx="8229600" cy="4754563"/>
          </a:xfrm>
        </p:spPr>
        <p:txBody>
          <a:bodyPr>
            <a:normAutofit/>
          </a:bodyPr>
          <a:lstStyle/>
          <a:p>
            <a:endParaRPr lang="en-US" sz="2400" dirty="0" smtClean="0"/>
          </a:p>
          <a:p>
            <a:r>
              <a:rPr lang="en-US" sz="2400" dirty="0" smtClean="0"/>
              <a:t>Financial aid awards contain varying amounts of grant, work-study and loans.</a:t>
            </a:r>
          </a:p>
          <a:p>
            <a:r>
              <a:rPr lang="en-US" sz="2400" dirty="0" smtClean="0"/>
              <a:t>What is the TRUE bottom line for EVERYTHING</a:t>
            </a:r>
          </a:p>
          <a:p>
            <a:r>
              <a:rPr lang="en-US" sz="2400" dirty="0" smtClean="0"/>
              <a:t>Consider your need, not calculated need, and compare the offers.</a:t>
            </a:r>
          </a:p>
          <a:p>
            <a:r>
              <a:rPr lang="en-US" sz="2400" dirty="0" smtClean="0"/>
              <a:t>What are the </a:t>
            </a:r>
            <a:r>
              <a:rPr lang="en-US" sz="2400" b="1" u="sng" dirty="0" smtClean="0"/>
              <a:t>CONDITIONS </a:t>
            </a:r>
            <a:r>
              <a:rPr lang="en-US" sz="2400" dirty="0" smtClean="0"/>
              <a:t>of the scholarships, grants, and loans.</a:t>
            </a:r>
          </a:p>
          <a:p>
            <a:r>
              <a:rPr lang="en-US" sz="2400" dirty="0" smtClean="0"/>
              <a:t>If I study abroad, what will happen to my financial aid award?</a:t>
            </a:r>
          </a:p>
          <a:p>
            <a:r>
              <a:rPr lang="en-US" sz="2400" dirty="0" smtClean="0"/>
              <a:t>What if a parent or student loses a job?</a:t>
            </a:r>
          </a:p>
          <a:p>
            <a:endParaRPr lang="en-US" sz="2400" dirty="0" smtClean="0"/>
          </a:p>
          <a:p>
            <a:endParaRPr lang="en-US" sz="2800" dirty="0"/>
          </a:p>
        </p:txBody>
      </p:sp>
      <p:pic>
        <p:nvPicPr>
          <p:cNvPr id="8194" name="Picture 2" descr="C:\Users\hitchl00.MCPSMD\AppData\Local\Microsoft\Windows\Temporary Internet Files\Content.IE5\89NZ6JTK\MC90043527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152400"/>
            <a:ext cx="20320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82456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SCHOLARSHIPS</a:t>
            </a:r>
            <a:endParaRPr lang="en-US" b="1" u="sng" dirty="0"/>
          </a:p>
        </p:txBody>
      </p:sp>
      <p:sp>
        <p:nvSpPr>
          <p:cNvPr id="3" name="Content Placeholder 2"/>
          <p:cNvSpPr>
            <a:spLocks noGrp="1"/>
          </p:cNvSpPr>
          <p:nvPr>
            <p:ph idx="1"/>
          </p:nvPr>
        </p:nvSpPr>
        <p:spPr>
          <a:xfrm>
            <a:off x="457200" y="1761134"/>
            <a:ext cx="8229600" cy="4365029"/>
          </a:xfrm>
        </p:spPr>
        <p:txBody>
          <a:bodyPr>
            <a:normAutofit fontScale="92500" lnSpcReduction="10000"/>
          </a:bodyPr>
          <a:lstStyle/>
          <a:p>
            <a:r>
              <a:rPr lang="en-US" sz="2000" dirty="0" smtClean="0"/>
              <a:t>Available from colleges, companies, community-based groups, banks, credit unions, employment,  associations,  and other organizations</a:t>
            </a:r>
          </a:p>
          <a:p>
            <a:r>
              <a:rPr lang="en-US" sz="2000" dirty="0" smtClean="0"/>
              <a:t>Usually require separate applications</a:t>
            </a:r>
          </a:p>
          <a:p>
            <a:r>
              <a:rPr lang="en-US" sz="2000" dirty="0" smtClean="0"/>
              <a:t>May require transcript, essay, interview, audition, recommendations</a:t>
            </a:r>
          </a:p>
          <a:p>
            <a:r>
              <a:rPr lang="en-US" sz="2000" dirty="0" smtClean="0"/>
              <a:t>Ask the college, look on their website, and do not forget to apply for college department scholarships every year.</a:t>
            </a:r>
          </a:p>
          <a:p>
            <a:r>
              <a:rPr lang="en-US" sz="2000" dirty="0" smtClean="0"/>
              <a:t>Some have certain requirements, GPA, club member, income level, etc….</a:t>
            </a:r>
          </a:p>
          <a:p>
            <a:r>
              <a:rPr lang="en-US" sz="2000" b="1" u="sng" dirty="0" smtClean="0"/>
              <a:t>NEVER PAY A FEE FOR A SCHOLARSHIP</a:t>
            </a:r>
          </a:p>
          <a:p>
            <a:r>
              <a:rPr lang="en-US" sz="2000" dirty="0" smtClean="0"/>
              <a:t>Watch for Scams, Do not automatically provide S.S. #- Some other Scams will send emails asking for a credit card or bank account number-Some will say you have been selected or you are a finalist in a contest that your child never entered.</a:t>
            </a:r>
          </a:p>
          <a:p>
            <a:r>
              <a:rPr lang="en-US" sz="2000" dirty="0" smtClean="0"/>
              <a:t>Use recommended scholarship search sites (See Wootton website)</a:t>
            </a:r>
          </a:p>
          <a:p>
            <a:r>
              <a:rPr lang="en-US" sz="2000" dirty="0" smtClean="0"/>
              <a:t>Some local opportunities available in the College Center</a:t>
            </a:r>
          </a:p>
          <a:p>
            <a:endParaRPr lang="en-US" sz="2000" dirty="0"/>
          </a:p>
        </p:txBody>
      </p:sp>
      <p:pic>
        <p:nvPicPr>
          <p:cNvPr id="9218" name="Picture 2" descr="C:\Users\hitchl00.MCPSMD\AppData\Local\Microsoft\Windows\Temporary Internet Files\Content.IE5\HO6ZZMOF\MC90003708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0"/>
            <a:ext cx="1254557" cy="1761134"/>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 descr="C:\Users\hitchl00.MCPSMD\AppData\Local\Microsoft\Windows\Temporary Internet Files\Content.IE5\HO6ZZMOF\MC90003708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7600" y="0"/>
            <a:ext cx="1254557" cy="1761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13473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199" y="1295400"/>
            <a:ext cx="8229600" cy="1143000"/>
          </a:xfrm>
        </p:spPr>
        <p:txBody>
          <a:bodyPr>
            <a:noAutofit/>
          </a:bodyPr>
          <a:lstStyle/>
          <a:p>
            <a:r>
              <a:rPr lang="en-US" sz="6000" dirty="0" smtClean="0"/>
              <a:t>Thank You for coming……</a:t>
            </a:r>
            <a:br>
              <a:rPr lang="en-US" sz="6000" dirty="0" smtClean="0"/>
            </a:br>
            <a:endParaRPr lang="en-US" sz="6000" dirty="0"/>
          </a:p>
        </p:txBody>
      </p:sp>
      <p:pic>
        <p:nvPicPr>
          <p:cNvPr id="10244" name="Picture 4" descr="C:\Users\hitchl00.MCPSMD\AppData\Local\Microsoft\Windows\Temporary Internet Files\Content.IE5\B96R52N2\MC900434475[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065462"/>
            <a:ext cx="6019799" cy="2039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263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College Calendar  </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z="2400" b="1" dirty="0" smtClean="0"/>
              <a:t>Make sure you check out the specific deadlines for schools of interest.</a:t>
            </a:r>
          </a:p>
          <a:p>
            <a:r>
              <a:rPr lang="en-US" sz="2400" b="1" dirty="0" smtClean="0"/>
              <a:t>November-March</a:t>
            </a:r>
          </a:p>
          <a:p>
            <a:r>
              <a:rPr lang="en-US" sz="2400" b="1" dirty="0" smtClean="0"/>
              <a:t>If applying Early Decision, some schools require the CSS Financial Aid Profile Form by a certain deadline as well as the students application. (Only required by about 500 schools)</a:t>
            </a:r>
          </a:p>
          <a:p>
            <a:r>
              <a:rPr lang="en-US" sz="2400" b="1" dirty="0" smtClean="0"/>
              <a:t>Many schools have scholarship application deadlines. (Check the schools  web-site for details)</a:t>
            </a:r>
          </a:p>
          <a:p>
            <a:r>
              <a:rPr lang="en-US" sz="2400" b="1" dirty="0" smtClean="0"/>
              <a:t>Starting in November you can obtain the FAFSA-on-the-Web Pre-Application Worksheet (</a:t>
            </a:r>
            <a:r>
              <a:rPr lang="en-US" sz="2400" b="1" dirty="0" smtClean="0">
                <a:hlinkClick r:id="rId2"/>
              </a:rPr>
              <a:t>www.fafsa.ed.gov</a:t>
            </a:r>
            <a:r>
              <a:rPr lang="en-US" sz="2400" b="1" dirty="0" smtClean="0"/>
              <a:t>)</a:t>
            </a:r>
          </a:p>
          <a:p>
            <a:pPr lvl="0"/>
            <a:r>
              <a:rPr lang="en-US" sz="2600" b="1" dirty="0">
                <a:solidFill>
                  <a:prstClr val="black"/>
                </a:solidFill>
              </a:rPr>
              <a:t>January-February:</a:t>
            </a:r>
          </a:p>
          <a:p>
            <a:pPr marL="0" lvl="0" indent="0">
              <a:buNone/>
            </a:pPr>
            <a:r>
              <a:rPr lang="en-US" sz="2600" b="1" dirty="0">
                <a:solidFill>
                  <a:prstClr val="black"/>
                </a:solidFill>
              </a:rPr>
              <a:t>    Submit FAFSA- State of Maryland deadline is March 1.</a:t>
            </a:r>
          </a:p>
          <a:p>
            <a:endParaRPr lang="en-US" sz="2400" b="1" dirty="0" smtClean="0"/>
          </a:p>
          <a:p>
            <a:endParaRPr lang="en-US" b="1" dirty="0" smtClean="0"/>
          </a:p>
          <a:p>
            <a:endParaRPr lang="en-US" b="1" dirty="0"/>
          </a:p>
        </p:txBody>
      </p:sp>
      <p:pic>
        <p:nvPicPr>
          <p:cNvPr id="2050" name="Picture 2" descr="C:\Users\hitchl00.MCPSMD\AppData\Local\Microsoft\Windows\Temporary Internet Files\Content.IE5\7A9AJ64B\MC91021719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9000" y="228600"/>
            <a:ext cx="1536192"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724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Calendar</a:t>
            </a:r>
            <a:endParaRPr lang="en-US" dirty="0"/>
          </a:p>
        </p:txBody>
      </p:sp>
      <p:sp>
        <p:nvSpPr>
          <p:cNvPr id="3" name="Content Placeholder 2"/>
          <p:cNvSpPr>
            <a:spLocks noGrp="1"/>
          </p:cNvSpPr>
          <p:nvPr>
            <p:ph idx="1"/>
          </p:nvPr>
        </p:nvSpPr>
        <p:spPr/>
        <p:txBody>
          <a:bodyPr>
            <a:normAutofit lnSpcReduction="10000"/>
          </a:bodyPr>
          <a:lstStyle/>
          <a:p>
            <a:r>
              <a:rPr lang="en-US" dirty="0" smtClean="0"/>
              <a:t>February-April:</a:t>
            </a:r>
          </a:p>
          <a:p>
            <a:pPr marL="0" indent="0">
              <a:buNone/>
            </a:pPr>
            <a:r>
              <a:rPr lang="en-US" dirty="0"/>
              <a:t> </a:t>
            </a:r>
            <a:r>
              <a:rPr lang="en-US" dirty="0" smtClean="0"/>
              <a:t>   Notifications from colleges will begin, followed by financial aid award letters.</a:t>
            </a:r>
          </a:p>
          <a:p>
            <a:pPr marL="0" indent="0">
              <a:buNone/>
            </a:pPr>
            <a:r>
              <a:rPr lang="en-US" dirty="0"/>
              <a:t> </a:t>
            </a:r>
            <a:r>
              <a:rPr lang="en-US" dirty="0" smtClean="0"/>
              <a:t>   Watch for email notifications if the school has requested additional documents.</a:t>
            </a:r>
          </a:p>
          <a:p>
            <a:pPr marL="0" indent="0">
              <a:buNone/>
            </a:pPr>
            <a:r>
              <a:rPr lang="en-US" b="1" dirty="0" smtClean="0"/>
              <a:t>Email notifications may be listed on the student’s college account. </a:t>
            </a:r>
          </a:p>
          <a:p>
            <a:pPr marL="0" indent="0">
              <a:buNone/>
            </a:pPr>
            <a:r>
              <a:rPr lang="en-US" b="1" dirty="0" smtClean="0"/>
              <a:t>May 1: Send tuition &amp; housing deposits (most schools require this)</a:t>
            </a:r>
            <a:endParaRPr lang="en-US" b="1" dirty="0"/>
          </a:p>
        </p:txBody>
      </p:sp>
    </p:spTree>
    <p:extLst>
      <p:ext uri="{BB962C8B-B14F-4D97-AF65-F5344CB8AC3E}">
        <p14:creationId xmlns:p14="http://schemas.microsoft.com/office/powerpoint/2010/main" val="4184788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STAY ORGANIZED</a:t>
            </a:r>
            <a:endParaRPr lang="en-US" b="1" dirty="0"/>
          </a:p>
        </p:txBody>
      </p:sp>
      <p:sp>
        <p:nvSpPr>
          <p:cNvPr id="3" name="Content Placeholder 2"/>
          <p:cNvSpPr>
            <a:spLocks noGrp="1"/>
          </p:cNvSpPr>
          <p:nvPr>
            <p:ph idx="1"/>
          </p:nvPr>
        </p:nvSpPr>
        <p:spPr>
          <a:xfrm>
            <a:off x="457200" y="1752600"/>
            <a:ext cx="8229600" cy="4724399"/>
          </a:xfrm>
        </p:spPr>
        <p:txBody>
          <a:bodyPr/>
          <a:lstStyle/>
          <a:p>
            <a:r>
              <a:rPr lang="en-US" dirty="0" smtClean="0"/>
              <a:t>Financial Aid File</a:t>
            </a:r>
          </a:p>
          <a:p>
            <a:pPr lvl="1"/>
            <a:r>
              <a:rPr lang="en-US" dirty="0" smtClean="0"/>
              <a:t>FAFSA- File EVERY YEAR</a:t>
            </a:r>
          </a:p>
          <a:p>
            <a:pPr lvl="1"/>
            <a:r>
              <a:rPr lang="en-US" dirty="0" smtClean="0"/>
              <a:t>CSS Profile Form (if required)- Every Year</a:t>
            </a:r>
          </a:p>
          <a:p>
            <a:pPr lvl="1"/>
            <a:r>
              <a:rPr lang="en-US" dirty="0" smtClean="0"/>
              <a:t>Student Aid Report Information  (SAR)</a:t>
            </a:r>
          </a:p>
          <a:p>
            <a:pPr lvl="1"/>
            <a:r>
              <a:rPr lang="en-US" dirty="0" smtClean="0"/>
              <a:t>Copies of Tax Returns &amp; W-2s</a:t>
            </a:r>
          </a:p>
          <a:p>
            <a:pPr lvl="1"/>
            <a:r>
              <a:rPr lang="en-US" dirty="0" smtClean="0"/>
              <a:t>Copies of any corrections</a:t>
            </a:r>
          </a:p>
          <a:p>
            <a:pPr lvl="1"/>
            <a:r>
              <a:rPr lang="en-US" dirty="0" smtClean="0"/>
              <a:t>Copies of school financial forms</a:t>
            </a:r>
          </a:p>
          <a:p>
            <a:pPr marL="457200" lvl="1" indent="0" algn="ctr">
              <a:buNone/>
            </a:pPr>
            <a:r>
              <a:rPr lang="en-US" b="1" u="sng" dirty="0" smtClean="0"/>
              <a:t>MEET ALL DEADLINE DATES</a:t>
            </a:r>
          </a:p>
        </p:txBody>
      </p:sp>
      <p:pic>
        <p:nvPicPr>
          <p:cNvPr id="3074" name="Picture 2" descr="C:\Users\hitchl00.MCPSMD\AppData\Local\Microsoft\Windows\Temporary Internet Files\Content.IE5\2SG2WD1I\MC900441427[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
            <a:ext cx="2361743"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0203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Financial Aid Equation</a:t>
            </a:r>
            <a:br>
              <a:rPr lang="en-US" dirty="0" smtClean="0"/>
            </a:br>
            <a:r>
              <a:rPr lang="en-US" dirty="0" smtClean="0"/>
              <a:t>How Much Does College Really Cost</a:t>
            </a:r>
            <a:endParaRPr lang="en-US" dirty="0"/>
          </a:p>
        </p:txBody>
      </p:sp>
      <p:sp>
        <p:nvSpPr>
          <p:cNvPr id="3" name="Content Placeholder 2"/>
          <p:cNvSpPr>
            <a:spLocks noGrp="1"/>
          </p:cNvSpPr>
          <p:nvPr>
            <p:ph idx="1"/>
          </p:nvPr>
        </p:nvSpPr>
        <p:spPr/>
        <p:txBody>
          <a:bodyPr/>
          <a:lstStyle/>
          <a:p>
            <a:endParaRPr lang="en-US" dirty="0" smtClean="0"/>
          </a:p>
          <a:p>
            <a:r>
              <a:rPr lang="en-US" b="1" dirty="0" smtClean="0"/>
              <a:t>COA-</a:t>
            </a:r>
            <a:r>
              <a:rPr lang="en-US" b="1" dirty="0" err="1" smtClean="0"/>
              <a:t>EFC</a:t>
            </a:r>
            <a:r>
              <a:rPr lang="en-US" b="1" dirty="0" smtClean="0"/>
              <a:t>=NEED</a:t>
            </a:r>
          </a:p>
          <a:p>
            <a:pPr lvl="1"/>
            <a:r>
              <a:rPr lang="en-US" dirty="0" smtClean="0"/>
              <a:t>COA is Cost of Attendance (tuition, room, board, fees)</a:t>
            </a:r>
          </a:p>
          <a:p>
            <a:pPr lvl="1"/>
            <a:r>
              <a:rPr lang="en-US" dirty="0" err="1" smtClean="0"/>
              <a:t>EFC</a:t>
            </a:r>
            <a:r>
              <a:rPr lang="en-US" dirty="0" smtClean="0"/>
              <a:t> is Expected Family Contribution ( estimated by the federal government. What you can pay for your child’s tuition per year based on your income, assets, savings)</a:t>
            </a:r>
            <a:endParaRPr lang="en-US" dirty="0"/>
          </a:p>
        </p:txBody>
      </p:sp>
    </p:spTree>
    <p:extLst>
      <p:ext uri="{BB962C8B-B14F-4D97-AF65-F5344CB8AC3E}">
        <p14:creationId xmlns:p14="http://schemas.microsoft.com/office/powerpoint/2010/main" val="4093028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868362"/>
          </a:xfrm>
        </p:spPr>
        <p:txBody>
          <a:bodyPr>
            <a:normAutofit/>
          </a:bodyPr>
          <a:lstStyle/>
          <a:p>
            <a:r>
              <a:rPr lang="en-US" sz="3200" dirty="0" smtClean="0"/>
              <a:t>Financial Aid Myths</a:t>
            </a:r>
            <a:endParaRPr lang="en-US" sz="3200" dirty="0"/>
          </a:p>
        </p:txBody>
      </p:sp>
      <p:sp>
        <p:nvSpPr>
          <p:cNvPr id="5" name="Content Placeholder 4"/>
          <p:cNvSpPr>
            <a:spLocks noGrp="1"/>
          </p:cNvSpPr>
          <p:nvPr>
            <p:ph idx="1"/>
          </p:nvPr>
        </p:nvSpPr>
        <p:spPr>
          <a:xfrm>
            <a:off x="304800" y="1066800"/>
            <a:ext cx="8686800" cy="5410200"/>
          </a:xfrm>
        </p:spPr>
        <p:txBody>
          <a:bodyPr>
            <a:normAutofit fontScale="77500" lnSpcReduction="20000"/>
          </a:bodyPr>
          <a:lstStyle/>
          <a:p>
            <a:r>
              <a:rPr lang="en-US" sz="2800" dirty="0" smtClean="0"/>
              <a:t>Scholarships will pay our student’s college costs.</a:t>
            </a:r>
          </a:p>
          <a:p>
            <a:pPr lvl="1">
              <a:buFont typeface="Wingdings" pitchFamily="2" charset="2"/>
              <a:buChar char="Ø"/>
            </a:pPr>
            <a:r>
              <a:rPr lang="en-US" sz="2400" b="1" dirty="0" smtClean="0"/>
              <a:t>Reality: </a:t>
            </a:r>
            <a:r>
              <a:rPr lang="en-US" sz="2400" dirty="0" smtClean="0"/>
              <a:t>Only 4% of total financial aid is in the form of merit or talent-based scholarships.</a:t>
            </a:r>
          </a:p>
          <a:p>
            <a:r>
              <a:rPr lang="en-US" sz="2800" dirty="0" smtClean="0"/>
              <a:t>Our family makes too much money to qualify for financial aid </a:t>
            </a:r>
          </a:p>
          <a:p>
            <a:pPr lvl="1">
              <a:buFont typeface="Wingdings" pitchFamily="2" charset="2"/>
              <a:buChar char="Ø"/>
            </a:pPr>
            <a:r>
              <a:rPr lang="en-US" sz="2400" b="1" dirty="0" smtClean="0"/>
              <a:t>Reality: </a:t>
            </a:r>
            <a:r>
              <a:rPr lang="en-US" sz="2400" dirty="0" smtClean="0"/>
              <a:t>Many factors beyond annual income are considered in determining a family’s ability to pay for college expenses. These include family size, net value of assets, age of parents, number of children in college, and special circumstances. </a:t>
            </a:r>
            <a:endParaRPr lang="en-US" sz="2400" b="1" dirty="0"/>
          </a:p>
          <a:p>
            <a:r>
              <a:rPr lang="en-US" sz="2800" dirty="0" smtClean="0"/>
              <a:t>The equity in our home will make our child ineligible for financial aid</a:t>
            </a:r>
          </a:p>
          <a:p>
            <a:pPr lvl="1">
              <a:buFont typeface="Wingdings" pitchFamily="2" charset="2"/>
              <a:buChar char="Ø"/>
            </a:pPr>
            <a:r>
              <a:rPr lang="en-US" sz="2400" b="1" dirty="0" smtClean="0"/>
              <a:t>Reality: </a:t>
            </a:r>
            <a:r>
              <a:rPr lang="en-US" sz="2400" dirty="0" smtClean="0"/>
              <a:t>Federal and state formulae do not consider home equity. Some independent institutions do review home equity but often adjust it relative to family income. Home  equity is requested on the CSS Profile Form</a:t>
            </a:r>
            <a:endParaRPr lang="en-US" sz="2400" b="1" dirty="0" smtClean="0"/>
          </a:p>
          <a:p>
            <a:r>
              <a:rPr lang="en-US" sz="2800" dirty="0" smtClean="0"/>
              <a:t>Our other assets will make our child ineligible</a:t>
            </a:r>
          </a:p>
          <a:p>
            <a:pPr lvl="1">
              <a:buFont typeface="Wingdings" pitchFamily="2" charset="2"/>
              <a:buChar char="Ø"/>
            </a:pPr>
            <a:r>
              <a:rPr lang="en-US" sz="2400" b="1" dirty="0" smtClean="0"/>
              <a:t>Reality: </a:t>
            </a:r>
            <a:r>
              <a:rPr lang="en-US" sz="2400" dirty="0" smtClean="0"/>
              <a:t>Parental assets are protected for retirement. Parental assets have no effect on eligibility for 95% of applications. Or the remaining five percent, no more than 5.7% of parents’ net assets (savings investments, equity) are used in determining eligibility for aid. Retirement funds (IRA, 401K, 403b, etc.)are not considered assets (except for CSS Profile Form) but pre-tax amounts contributed in the prior tax year are considered untaxed income.  </a:t>
            </a:r>
            <a:endParaRPr lang="en-US" sz="2400" b="1" dirty="0" smtClean="0"/>
          </a:p>
          <a:p>
            <a:pPr marL="0" indent="0">
              <a:buNone/>
            </a:pPr>
            <a:r>
              <a:rPr lang="en-US" sz="2800" dirty="0" smtClean="0"/>
              <a:t> </a:t>
            </a:r>
          </a:p>
          <a:p>
            <a:endParaRPr lang="en-US" dirty="0" smtClean="0"/>
          </a:p>
        </p:txBody>
      </p:sp>
      <p:pic>
        <p:nvPicPr>
          <p:cNvPr id="4098" name="Picture 2" descr="C:\Users\hitchl00.MCPSMD\AppData\Local\Microsoft\Windows\Temporary Internet Files\Content.IE5\B96R52N2\MC9003669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0"/>
            <a:ext cx="181417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0348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715962"/>
          </a:xfrm>
        </p:spPr>
        <p:txBody>
          <a:bodyPr>
            <a:normAutofit fontScale="90000"/>
          </a:bodyPr>
          <a:lstStyle/>
          <a:p>
            <a:r>
              <a:rPr lang="en-US" dirty="0" smtClean="0"/>
              <a:t>Financial Aid Myths</a:t>
            </a:r>
            <a:endParaRPr lang="en-US" dirty="0"/>
          </a:p>
        </p:txBody>
      </p:sp>
      <p:sp>
        <p:nvSpPr>
          <p:cNvPr id="3" name="Content Placeholder 2"/>
          <p:cNvSpPr>
            <a:spLocks noGrp="1"/>
          </p:cNvSpPr>
          <p:nvPr>
            <p:ph idx="1"/>
          </p:nvPr>
        </p:nvSpPr>
        <p:spPr>
          <a:xfrm>
            <a:off x="457200" y="990600"/>
            <a:ext cx="8229600" cy="5486400"/>
          </a:xfrm>
        </p:spPr>
        <p:txBody>
          <a:bodyPr>
            <a:normAutofit lnSpcReduction="10000"/>
          </a:bodyPr>
          <a:lstStyle/>
          <a:p>
            <a:r>
              <a:rPr lang="en-US" sz="2200" dirty="0" smtClean="0"/>
              <a:t>I am not an A student or an athlete, so I will not be eligible for financial aid </a:t>
            </a:r>
          </a:p>
          <a:p>
            <a:pPr lvl="1">
              <a:buFont typeface="Wingdings" pitchFamily="2" charset="2"/>
              <a:buChar char="Ø"/>
            </a:pPr>
            <a:r>
              <a:rPr lang="en-US" sz="1900" b="1" dirty="0" smtClean="0"/>
              <a:t>Reality: </a:t>
            </a:r>
            <a:r>
              <a:rPr lang="en-US" sz="1900" dirty="0" smtClean="0"/>
              <a:t>Most financial aid is awarded on the basis of the economic situation of the parents and student. There are also funds available to students with special talents.</a:t>
            </a:r>
            <a:endParaRPr lang="en-US" sz="1900" b="1" dirty="0" smtClean="0"/>
          </a:p>
          <a:p>
            <a:r>
              <a:rPr lang="en-US" sz="2200" dirty="0" smtClean="0"/>
              <a:t>Financial aid is available only to minorities</a:t>
            </a:r>
          </a:p>
          <a:p>
            <a:pPr lvl="1">
              <a:buFont typeface="Wingdings" pitchFamily="2" charset="2"/>
              <a:buChar char="Ø"/>
            </a:pPr>
            <a:r>
              <a:rPr lang="en-US" sz="1800" b="1" dirty="0" smtClean="0"/>
              <a:t>Reality: </a:t>
            </a:r>
            <a:r>
              <a:rPr lang="en-US" sz="1800" dirty="0" smtClean="0"/>
              <a:t>Although a few scholarships are based on race, gender, disability, or other factors, the overwhelming amount of money is awarded on the basis of financial need. Awards based on academic ability, athletic, and other special talents, and community service also exceed awards based on minority status. </a:t>
            </a:r>
          </a:p>
          <a:p>
            <a:r>
              <a:rPr lang="en-US" sz="2200" dirty="0" smtClean="0"/>
              <a:t>Big, </a:t>
            </a:r>
            <a:r>
              <a:rPr lang="en-US" sz="2200" dirty="0"/>
              <a:t>p</a:t>
            </a:r>
            <a:r>
              <a:rPr lang="en-US" sz="2200" dirty="0" smtClean="0"/>
              <a:t>restigious colleges will award more aid</a:t>
            </a:r>
          </a:p>
          <a:p>
            <a:pPr lvl="1">
              <a:buFont typeface="Wingdings" pitchFamily="2" charset="2"/>
              <a:buChar char="Ø"/>
            </a:pPr>
            <a:r>
              <a:rPr lang="en-US" sz="1800" b="1" dirty="0" smtClean="0"/>
              <a:t>Reality: </a:t>
            </a:r>
            <a:r>
              <a:rPr lang="en-US" sz="1800" dirty="0" smtClean="0"/>
              <a:t>Every college makes its own decisions about how much aid to offer. Big colleges have big expenses, and some small colleges have large endowments or other financial aid resources.</a:t>
            </a:r>
            <a:endParaRPr lang="en-US" sz="1800" b="1" dirty="0" smtClean="0"/>
          </a:p>
          <a:p>
            <a:r>
              <a:rPr lang="en-US" sz="2200" dirty="0" smtClean="0"/>
              <a:t>More non-education debt will get me more financial aid</a:t>
            </a:r>
          </a:p>
          <a:p>
            <a:pPr lvl="1">
              <a:buFont typeface="Wingdings" pitchFamily="2" charset="2"/>
              <a:buChar char="Ø"/>
            </a:pPr>
            <a:r>
              <a:rPr lang="en-US" sz="1800" b="1" dirty="0" smtClean="0"/>
              <a:t>Reality: </a:t>
            </a:r>
            <a:r>
              <a:rPr lang="en-US" sz="1800" dirty="0" smtClean="0"/>
              <a:t>Need analysis formulas do not consider consumer or mortgage debt.</a:t>
            </a:r>
            <a:r>
              <a:rPr lang="en-US" sz="1800" b="1" dirty="0" smtClean="0"/>
              <a:t>       </a:t>
            </a:r>
          </a:p>
          <a:p>
            <a:pPr marL="0" indent="0">
              <a:buNone/>
            </a:pPr>
            <a:r>
              <a:rPr lang="en-US" sz="2200" dirty="0" smtClean="0"/>
              <a:t>	</a:t>
            </a:r>
          </a:p>
          <a:p>
            <a:pPr marL="0" indent="0">
              <a:buNone/>
            </a:pPr>
            <a:endParaRPr lang="en-US" sz="2200" dirty="0" smtClean="0"/>
          </a:p>
          <a:p>
            <a:pPr lvl="1">
              <a:buFont typeface="Wingdings" pitchFamily="2" charset="2"/>
              <a:buChar char="Ø"/>
            </a:pPr>
            <a:endParaRPr lang="en-US" sz="1800" dirty="0"/>
          </a:p>
        </p:txBody>
      </p:sp>
    </p:spTree>
    <p:extLst>
      <p:ext uri="{BB962C8B-B14F-4D97-AF65-F5344CB8AC3E}">
        <p14:creationId xmlns:p14="http://schemas.microsoft.com/office/powerpoint/2010/main" val="2061719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57400" y="274638"/>
            <a:ext cx="5105400" cy="639762"/>
          </a:xfrm>
        </p:spPr>
        <p:txBody>
          <a:bodyPr>
            <a:normAutofit/>
          </a:bodyPr>
          <a:lstStyle/>
          <a:p>
            <a:r>
              <a:rPr lang="en-US" sz="2800" dirty="0" smtClean="0"/>
              <a:t>Financial Aid Myths</a:t>
            </a:r>
            <a:endParaRPr lang="en-US" sz="2800" dirty="0"/>
          </a:p>
        </p:txBody>
      </p:sp>
      <p:sp>
        <p:nvSpPr>
          <p:cNvPr id="6" name="Content Placeholder 5"/>
          <p:cNvSpPr>
            <a:spLocks noGrp="1"/>
          </p:cNvSpPr>
          <p:nvPr>
            <p:ph idx="1"/>
          </p:nvPr>
        </p:nvSpPr>
        <p:spPr>
          <a:xfrm>
            <a:off x="228600" y="990600"/>
            <a:ext cx="8763000" cy="5715000"/>
          </a:xfrm>
        </p:spPr>
        <p:txBody>
          <a:bodyPr>
            <a:normAutofit/>
          </a:bodyPr>
          <a:lstStyle/>
          <a:p>
            <a:r>
              <a:rPr lang="en-US" sz="2200" dirty="0" smtClean="0"/>
              <a:t>I will have to go deeply into debt in order to go to college</a:t>
            </a:r>
          </a:p>
          <a:p>
            <a:pPr lvl="1">
              <a:buFont typeface="Wingdings" pitchFamily="2" charset="2"/>
              <a:buChar char="Ø"/>
            </a:pPr>
            <a:r>
              <a:rPr lang="en-US" sz="2000" b="1" dirty="0" smtClean="0"/>
              <a:t>Reality:</a:t>
            </a:r>
            <a:r>
              <a:rPr lang="en-US" sz="2000" dirty="0" smtClean="0"/>
              <a:t> </a:t>
            </a:r>
            <a:r>
              <a:rPr lang="en-US" sz="1900" dirty="0" smtClean="0"/>
              <a:t>Most students graduate with less debt than the cost of a single year of private school tuition. A good rule of thumb is not to borrow more during college than your expected starting annual salary when you graduate.</a:t>
            </a:r>
            <a:endParaRPr lang="en-US" sz="1900" dirty="0"/>
          </a:p>
          <a:p>
            <a:r>
              <a:rPr lang="en-US" sz="2200" dirty="0" smtClean="0"/>
              <a:t>Student employment hurts grades</a:t>
            </a:r>
          </a:p>
          <a:p>
            <a:pPr lvl="1">
              <a:buFont typeface="Wingdings" pitchFamily="2" charset="2"/>
              <a:buChar char="Ø"/>
            </a:pPr>
            <a:r>
              <a:rPr lang="en-US" sz="2000" b="1" dirty="0" smtClean="0"/>
              <a:t>Reality:</a:t>
            </a:r>
            <a:r>
              <a:rPr lang="en-US" sz="2000" dirty="0" smtClean="0"/>
              <a:t> On average, students who work up to 15 hours per week actually get better grades than those who do not work.</a:t>
            </a:r>
            <a:endParaRPr lang="en-US" sz="2400" dirty="0"/>
          </a:p>
          <a:p>
            <a:r>
              <a:rPr lang="en-US" sz="2200" dirty="0" smtClean="0"/>
              <a:t>My neighbor did not get financial aid, so neither will I</a:t>
            </a:r>
          </a:p>
          <a:p>
            <a:pPr lvl="1">
              <a:buFont typeface="Wingdings" pitchFamily="2" charset="2"/>
              <a:buChar char="Ø"/>
            </a:pPr>
            <a:r>
              <a:rPr lang="en-US" sz="2000" b="1" dirty="0" smtClean="0"/>
              <a:t>Reality: </a:t>
            </a:r>
            <a:r>
              <a:rPr lang="en-US" sz="2000" dirty="0" smtClean="0"/>
              <a:t>Your neighbor is not you. He or she may have significantly different financial circumstances than you do, despite outward appearances. Your neighbor’s child may have attended a lower cost school, or your neighbor may want you to think he or she is not receiving support. The only way to learn if you are eligible for financial aid is to apply for it. If you do not apply, you definitely will not receive assistance. In addition eligibility rules for financial aid change each year as do family circumstances.       </a:t>
            </a:r>
            <a:endParaRPr lang="en-US" sz="2000" dirty="0"/>
          </a:p>
        </p:txBody>
      </p:sp>
      <p:pic>
        <p:nvPicPr>
          <p:cNvPr id="3074" name="Picture 2" descr="C:\Users\hitchl00.MCPSMD\AppData\Local\Microsoft\Windows\Temporary Internet Files\Content.IE5\B96R52N2\MC9003669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0"/>
            <a:ext cx="181417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9697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951</TotalTime>
  <Words>2108</Words>
  <Application>Microsoft Office PowerPoint</Application>
  <PresentationFormat>On-screen Show (4:3)</PresentationFormat>
  <Paragraphs>221</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College Financing Workshop</vt:lpstr>
      <vt:lpstr>Workshop Agenda</vt:lpstr>
      <vt:lpstr>The College Calendar  </vt:lpstr>
      <vt:lpstr>College Calendar</vt:lpstr>
      <vt:lpstr>STAY ORGANIZED</vt:lpstr>
      <vt:lpstr>The Financial Aid Equation How Much Does College Really Cost</vt:lpstr>
      <vt:lpstr>Financial Aid Myths</vt:lpstr>
      <vt:lpstr>Financial Aid Myths</vt:lpstr>
      <vt:lpstr>Financial Aid Myths</vt:lpstr>
      <vt:lpstr>Financial Aid Myths</vt:lpstr>
      <vt:lpstr>Types of Financial Aid GRANTS-SCHOLARSHIPS-WORK-LOANS-ACADEMIC COMMON MARKET</vt:lpstr>
      <vt:lpstr>Financial Aid Award Packaging</vt:lpstr>
      <vt:lpstr>Types of Educational Loans</vt:lpstr>
      <vt:lpstr>WHAT ARE Subsidized &amp; Unsubsidized Loans??</vt:lpstr>
      <vt:lpstr>What is the Net Price Calculator?</vt:lpstr>
      <vt:lpstr>HOW TO APPLY FOR  FINANCIAL AID</vt:lpstr>
      <vt:lpstr>Financial Aid Application Materials</vt:lpstr>
      <vt:lpstr>Comparing the Forms</vt:lpstr>
      <vt:lpstr>Common Mistakes on the FAFSA</vt:lpstr>
      <vt:lpstr>PowerPoint Presentation</vt:lpstr>
      <vt:lpstr>Comparing Financial Aid Packages </vt:lpstr>
      <vt:lpstr>Evaluating Aid Packages</vt:lpstr>
      <vt:lpstr>SCHOLARSHIPS</vt:lpstr>
      <vt:lpstr>Thank You for coming…… </vt:lpstr>
    </vt:vector>
  </TitlesOfParts>
  <Company>MCPS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Financing Workshop</dc:title>
  <dc:creator>Administrator</dc:creator>
  <cp:lastModifiedBy>Administrator</cp:lastModifiedBy>
  <cp:revision>57</cp:revision>
  <cp:lastPrinted>2013-11-14T14:34:32Z</cp:lastPrinted>
  <dcterms:created xsi:type="dcterms:W3CDTF">2013-11-11T14:11:41Z</dcterms:created>
  <dcterms:modified xsi:type="dcterms:W3CDTF">2013-11-19T13:40:26Z</dcterms:modified>
</cp:coreProperties>
</file>