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4" r:id="rId2"/>
  </p:sldMasterIdLst>
  <p:notesMasterIdLst>
    <p:notesMasterId r:id="rId35"/>
  </p:notesMasterIdLst>
  <p:handoutMasterIdLst>
    <p:handoutMasterId r:id="rId36"/>
  </p:handoutMasterIdLst>
  <p:sldIdLst>
    <p:sldId id="257" r:id="rId3"/>
    <p:sldId id="258" r:id="rId4"/>
    <p:sldId id="262" r:id="rId5"/>
    <p:sldId id="259" r:id="rId6"/>
    <p:sldId id="261" r:id="rId7"/>
    <p:sldId id="311" r:id="rId8"/>
    <p:sldId id="312" r:id="rId9"/>
    <p:sldId id="313" r:id="rId10"/>
    <p:sldId id="314" r:id="rId11"/>
    <p:sldId id="268" r:id="rId12"/>
    <p:sldId id="277" r:id="rId13"/>
    <p:sldId id="316" r:id="rId14"/>
    <p:sldId id="317" r:id="rId15"/>
    <p:sldId id="279" r:id="rId16"/>
    <p:sldId id="274" r:id="rId17"/>
    <p:sldId id="266" r:id="rId18"/>
    <p:sldId id="267" r:id="rId19"/>
    <p:sldId id="271" r:id="rId20"/>
    <p:sldId id="269" r:id="rId21"/>
    <p:sldId id="310" r:id="rId22"/>
    <p:sldId id="273" r:id="rId23"/>
    <p:sldId id="272" r:id="rId24"/>
    <p:sldId id="282" r:id="rId25"/>
    <p:sldId id="284" r:id="rId26"/>
    <p:sldId id="283" r:id="rId27"/>
    <p:sldId id="285" r:id="rId28"/>
    <p:sldId id="264" r:id="rId29"/>
    <p:sldId id="276" r:id="rId30"/>
    <p:sldId id="280" r:id="rId31"/>
    <p:sldId id="281" r:id="rId32"/>
    <p:sldId id="318" r:id="rId33"/>
    <p:sldId id="319" r:id="rId3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38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299AD05-ADC8-4C5B-B692-6D8C67B4060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7A60185-C7DF-4679-9EF9-1B2146A6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3AB75EF-48BB-4DC8-99C4-589FAF7A38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1162050"/>
            <a:ext cx="557371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807DED-A329-46E3-B6F5-9D9BF4BCD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6168">
              <a:defRPr/>
            </a:pPr>
            <a:fld id="{8A85F2B9-2469-4CE0-8E58-DFD2E4B24016}" type="slidenum">
              <a:rPr lang="en-US" sz="1300">
                <a:solidFill>
                  <a:prstClr val="black"/>
                </a:solidFill>
                <a:latin typeface="Calibri"/>
              </a:rPr>
              <a:pPr defTabSz="976168">
                <a:defRPr/>
              </a:pPr>
              <a:t>2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1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6168">
              <a:defRPr/>
            </a:pPr>
            <a:fld id="{BD271A48-0907-4B9A-9683-94634E7A37DB}" type="slidenum">
              <a:rPr lang="en-US" sz="1300">
                <a:solidFill>
                  <a:prstClr val="black"/>
                </a:solidFill>
                <a:latin typeface="Calibri"/>
              </a:rPr>
              <a:pPr defTabSz="976168">
                <a:defRPr/>
              </a:pPr>
              <a:t>3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1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6168"/>
            <a:fld id="{0E107901-3AB9-48B7-82D3-B083BF2321A7}" type="slidenum">
              <a:rPr lang="en-US" smtClean="0"/>
              <a:pPr defTabSz="976168"/>
              <a:t>15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7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07DED-A329-46E3-B6F5-9D9BF4BCD5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6168">
              <a:defRPr/>
            </a:pPr>
            <a:fld id="{03F72CD9-0A9E-44DC-88CE-B96D7D2D8529}" type="slidenum">
              <a:rPr lang="en-US" sz="1300">
                <a:solidFill>
                  <a:prstClr val="black"/>
                </a:solidFill>
                <a:latin typeface="Calibri"/>
              </a:rPr>
              <a:pPr defTabSz="976168">
                <a:defRPr/>
              </a:pPr>
              <a:t>25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0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6168">
              <a:defRPr/>
            </a:pPr>
            <a:fld id="{E4CEBBD4-A231-4958-98BF-2F6A2DBA029E}" type="slidenum">
              <a:rPr lang="en-US" sz="1300">
                <a:solidFill>
                  <a:prstClr val="black"/>
                </a:solidFill>
                <a:latin typeface="Calibri"/>
              </a:rPr>
              <a:pPr defTabSz="976168">
                <a:defRPr/>
              </a:pPr>
              <a:t>26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3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6168">
              <a:defRPr/>
            </a:pPr>
            <a:fld id="{A72B96A3-81AC-4BDE-A6AB-D3BBDC6DB625}" type="slidenum">
              <a:rPr lang="en-US" sz="1300">
                <a:solidFill>
                  <a:prstClr val="black"/>
                </a:solidFill>
                <a:latin typeface="Calibri"/>
              </a:rPr>
              <a:pPr defTabSz="976168">
                <a:defRPr/>
              </a:pPr>
              <a:t>27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0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0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84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49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2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26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42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67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2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571500" indent="-342900">
              <a:buFont typeface="Wingdings" panose="05000000000000000000" pitchFamily="2" charset="2"/>
              <a:buChar char="§"/>
              <a:defRPr sz="2000"/>
            </a:lvl2pPr>
            <a:lvl3pPr marL="742950" indent="-285750">
              <a:buFont typeface="Wingdings" panose="05000000000000000000" pitchFamily="2" charset="2"/>
              <a:buChar char="§"/>
              <a:defRPr sz="2000"/>
            </a:lvl3pPr>
            <a:lvl4pPr marL="971550" indent="-285750">
              <a:buFont typeface="Wingdings" panose="05000000000000000000" pitchFamily="2" charset="2"/>
              <a:buChar char="§"/>
              <a:defRPr sz="2000"/>
            </a:lvl4pPr>
            <a:lvl5pPr marL="1200150" indent="-28575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8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2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4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1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7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8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4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01843F6-ABB2-4BCF-B81E-F33CFE86F7B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FF7C2C2-1265-4599-8DB3-82A5EAE49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1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675" r:id="rId12"/>
    <p:sldLayoutId id="2147483679" r:id="rId13"/>
    <p:sldLayoutId id="2147483683" r:id="rId14"/>
    <p:sldLayoutId id="2147483687" r:id="rId15"/>
    <p:sldLayoutId id="2147483691" r:id="rId16"/>
    <p:sldLayoutId id="2147483695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6C23-7F00-46CF-9E66-B78BC2ED875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41C8-C50E-4893-8E6A-C23AC115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dcaps.mhec.state.md.u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197" y="2129425"/>
            <a:ext cx="10897644" cy="1753644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Financing Your Students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7854696" cy="1600200"/>
          </a:xfrm>
        </p:spPr>
        <p:txBody>
          <a:bodyPr>
            <a:normAutofit/>
          </a:bodyPr>
          <a:lstStyle/>
          <a:p>
            <a:r>
              <a:rPr lang="en-US" sz="3600"/>
              <a:t>How to pay for college</a:t>
            </a:r>
          </a:p>
          <a:p>
            <a:endParaRPr lang="en-US"/>
          </a:p>
          <a:p>
            <a:r>
              <a:rPr lang="en-US" sz="1800"/>
              <a:t>Presented by Hood College Financial Aid Office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59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can get federal student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800" dirty="0"/>
              <a:t>U.S. citizen or permanent resident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High school graduate/GED holder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Eligible degree/certificate program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Valid Social Security number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Satisfactory academic progress in college/career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6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Dependent/Independent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Independent Students are students who </a:t>
            </a:r>
            <a:r>
              <a:rPr lang="en-US" sz="2400" b="1" dirty="0"/>
              <a:t>can </a:t>
            </a:r>
            <a:r>
              <a:rPr lang="en-US" sz="2400" dirty="0"/>
              <a:t>answer yes to one of the following:</a:t>
            </a:r>
          </a:p>
          <a:p>
            <a:pPr marL="0" indent="0">
              <a:buNone/>
            </a:pPr>
            <a:endParaRPr lang="en-US" sz="2400" dirty="0"/>
          </a:p>
          <a:p>
            <a:pPr lvl="2"/>
            <a:r>
              <a:rPr lang="en-US" sz="2400" dirty="0"/>
              <a:t>Student is at least 24 years old</a:t>
            </a:r>
          </a:p>
          <a:p>
            <a:pPr lvl="2"/>
            <a:r>
              <a:rPr lang="en-US" sz="2400" dirty="0"/>
              <a:t>Student is a graduate or professional student</a:t>
            </a:r>
          </a:p>
          <a:p>
            <a:pPr lvl="2"/>
            <a:r>
              <a:rPr lang="en-US" sz="2400" dirty="0"/>
              <a:t>Student is married</a:t>
            </a:r>
          </a:p>
          <a:p>
            <a:pPr lvl="2"/>
            <a:r>
              <a:rPr lang="en-US" sz="2400" dirty="0"/>
              <a:t>Student is supporting children</a:t>
            </a:r>
          </a:p>
          <a:p>
            <a:pPr lvl="2"/>
            <a:r>
              <a:rPr lang="en-US" sz="2400" dirty="0"/>
              <a:t>Student is an orphan or ward of court</a:t>
            </a:r>
          </a:p>
          <a:p>
            <a:pPr lvl="2"/>
            <a:r>
              <a:rPr lang="en-US" sz="2400" dirty="0"/>
              <a:t>Student is a veteran of the U.S. Armed Forces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13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is not the parent?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FAFSA application must be completed by student and the student’s biological or adoptive parents</a:t>
            </a:r>
          </a:p>
          <a:p>
            <a:pPr lvl="2"/>
            <a:r>
              <a:rPr lang="en-US" sz="2400" dirty="0"/>
              <a:t>If the student’s biological parents are separated/divorced the parent with whom the student lives with is reported on the FAFSA.  If the parent is remarried, the step-parent’s information must be included on the FAFSA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Parents do not include:</a:t>
            </a:r>
          </a:p>
          <a:p>
            <a:r>
              <a:rPr lang="en-US" sz="2400" dirty="0"/>
              <a:t>Grandparents (or others) who are supporting the student</a:t>
            </a:r>
          </a:p>
          <a:p>
            <a:r>
              <a:rPr lang="en-US" sz="2400" dirty="0"/>
              <a:t>Foster parent</a:t>
            </a:r>
          </a:p>
          <a:p>
            <a:r>
              <a:rPr lang="en-US" sz="2400" dirty="0"/>
              <a:t>Legal Guardians</a:t>
            </a:r>
          </a:p>
        </p:txBody>
      </p:sp>
    </p:spTree>
    <p:extLst>
      <p:ext uri="{BB962C8B-B14F-4D97-AF65-F5344CB8AC3E}">
        <p14:creationId xmlns:p14="http://schemas.microsoft.com/office/powerpoint/2010/main" val="15436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FAFSA is based on your 2021 federal tax information.  There are various circumstances that may affect your financial situation such as:</a:t>
            </a:r>
          </a:p>
          <a:p>
            <a:pPr lvl="1"/>
            <a:r>
              <a:rPr lang="en-US" sz="2400" dirty="0"/>
              <a:t>Change in employment</a:t>
            </a:r>
          </a:p>
          <a:p>
            <a:pPr lvl="1"/>
            <a:r>
              <a:rPr lang="en-US" sz="2400" dirty="0"/>
              <a:t>Medical expenses not covered by insurance</a:t>
            </a:r>
          </a:p>
          <a:p>
            <a:pPr lvl="1"/>
            <a:r>
              <a:rPr lang="en-US" sz="2400" dirty="0"/>
              <a:t>Student cannot obtain parent information</a:t>
            </a:r>
          </a:p>
          <a:p>
            <a:pPr lvl="1"/>
            <a:r>
              <a:rPr lang="en-US" sz="2400" dirty="0"/>
              <a:t>One-time taxable distribution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Please contact the Financial Aid Office of the school you are considering to attend to discuss your situation.  Financial Aid Offices have the option to complete a Professional Judgment to assist you with additional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39461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77" y="1756611"/>
            <a:ext cx="9784080" cy="1287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3019927"/>
            <a:ext cx="9784080" cy="369128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Approximately 1/3 of all students are selected</a:t>
            </a:r>
          </a:p>
          <a:p>
            <a:r>
              <a:rPr lang="en-US" sz="2800" dirty="0"/>
              <a:t>Some schools do 100% verification</a:t>
            </a:r>
          </a:p>
          <a:p>
            <a:r>
              <a:rPr lang="en-US" sz="2800" dirty="0"/>
              <a:t>You may link your taxes to your FAFSA</a:t>
            </a:r>
          </a:p>
          <a:p>
            <a:r>
              <a:rPr lang="en-US" sz="2800" dirty="0"/>
              <a:t>Documents will be requested to verify information on the FAFSA	</a:t>
            </a:r>
          </a:p>
          <a:p>
            <a:pPr lvl="1"/>
            <a:r>
              <a:rPr lang="en-US" sz="2800" dirty="0"/>
              <a:t>Tax transcripts for parents and students</a:t>
            </a:r>
          </a:p>
          <a:p>
            <a:pPr lvl="1"/>
            <a:r>
              <a:rPr lang="en-US" sz="2800" dirty="0"/>
              <a:t>Verification worksheet</a:t>
            </a:r>
          </a:p>
          <a:p>
            <a:pPr lvl="1"/>
            <a:r>
              <a:rPr lang="en-US" sz="2800" dirty="0"/>
              <a:t>Sometimes W-2 Parents and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642" y="505326"/>
            <a:ext cx="945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*** A term to know</a:t>
            </a:r>
          </a:p>
        </p:txBody>
      </p:sp>
    </p:spTree>
    <p:extLst>
      <p:ext uri="{BB962C8B-B14F-4D97-AF65-F5344CB8AC3E}">
        <p14:creationId xmlns:p14="http://schemas.microsoft.com/office/powerpoint/2010/main" val="940235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Income earned by parents/stepparents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Real estate and investment net worth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1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21" y="2117558"/>
            <a:ext cx="10984832" cy="1997242"/>
          </a:xfrm>
        </p:spPr>
        <p:txBody>
          <a:bodyPr>
            <a:noAutofit/>
          </a:bodyPr>
          <a:lstStyle/>
          <a:p>
            <a:r>
              <a:rPr lang="en-US" sz="8000" dirty="0"/>
              <a:t>Types  of  Federal  and state  Aid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269" y="4184073"/>
            <a:ext cx="7010400" cy="20574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“Free Money”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Loans-Student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Loans-Parent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Work Study</a:t>
            </a:r>
          </a:p>
        </p:txBody>
      </p:sp>
    </p:spTree>
    <p:extLst>
      <p:ext uri="{BB962C8B-B14F-4D97-AF65-F5344CB8AC3E}">
        <p14:creationId xmlns:p14="http://schemas.microsoft.com/office/powerpoint/2010/main" val="3019458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Federal aid break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Pell Grant - maximum </a:t>
            </a:r>
            <a:r>
              <a:rPr lang="en-US" sz="2800" dirty="0"/>
              <a:t>is $ 6,895    [2022-2023]</a:t>
            </a:r>
          </a:p>
          <a:p>
            <a:r>
              <a:rPr lang="en-US" sz="2800" b="1" dirty="0"/>
              <a:t>FSEOG (</a:t>
            </a:r>
            <a:r>
              <a:rPr lang="en-US" sz="2800" b="1" dirty="0">
                <a:cs typeface="Arial" panose="020B0604020202020204" pitchFamily="34" charset="0"/>
              </a:rPr>
              <a:t>Federal Supplemental Educational Opportunity Grant) </a:t>
            </a:r>
            <a:r>
              <a:rPr lang="en-US" sz="2800" dirty="0"/>
              <a:t>-neediest students</a:t>
            </a:r>
          </a:p>
          <a:p>
            <a:r>
              <a:rPr lang="en-US" sz="2800" b="1" dirty="0"/>
              <a:t>Direct Student Loans - all </a:t>
            </a:r>
            <a:r>
              <a:rPr lang="en-US" sz="2800" dirty="0"/>
              <a:t>students, repayment 6 months after student leaves school</a:t>
            </a:r>
          </a:p>
          <a:p>
            <a:pPr lvl="1"/>
            <a:r>
              <a:rPr lang="en-US" sz="2800" b="1" dirty="0"/>
              <a:t>Subsidized </a:t>
            </a:r>
            <a:r>
              <a:rPr lang="en-US" sz="2800" dirty="0"/>
              <a:t>- Government subsidizes the interest</a:t>
            </a:r>
          </a:p>
          <a:p>
            <a:pPr lvl="1"/>
            <a:r>
              <a:rPr lang="en-US" sz="2800" b="1" dirty="0"/>
              <a:t>Unsubsidized </a:t>
            </a:r>
            <a:r>
              <a:rPr lang="en-US" sz="2800" dirty="0"/>
              <a:t>- family subsidizes the interest</a:t>
            </a:r>
          </a:p>
          <a:p>
            <a:r>
              <a:rPr lang="en-US" sz="2800" b="1" dirty="0"/>
              <a:t>Parent Plus Loan - </a:t>
            </a:r>
            <a:r>
              <a:rPr lang="en-US" sz="2800" dirty="0"/>
              <a:t>repayment after second disbursement, credit check is done by federal Government.</a:t>
            </a:r>
          </a:p>
          <a:p>
            <a:r>
              <a:rPr lang="en-US" sz="2800" b="1" dirty="0"/>
              <a:t>Federal Work-Study</a:t>
            </a:r>
            <a:r>
              <a:rPr lang="en-US" sz="2800" dirty="0"/>
              <a:t> - depends on funds available at schoo</a:t>
            </a:r>
            <a:r>
              <a:rPr lang="en-US" sz="2400" dirty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4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Institutional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Merit aid </a:t>
            </a:r>
            <a:r>
              <a:rPr lang="en-US" sz="2400"/>
              <a:t>- grades</a:t>
            </a:r>
            <a:r>
              <a:rPr lang="en-US" sz="2400" dirty="0"/>
              <a:t>, extra-curricular activities, and information found on the college application. These amounts are awarded through the admission office.</a:t>
            </a:r>
          </a:p>
          <a:p>
            <a:r>
              <a:rPr lang="en-US" sz="2400" b="1" dirty="0"/>
              <a:t>Need-based aid </a:t>
            </a:r>
            <a:r>
              <a:rPr lang="en-US" sz="2400" dirty="0"/>
              <a:t>-  Funds are awarded by the Financial Aid Office </a:t>
            </a:r>
          </a:p>
          <a:p>
            <a:pPr lvl="2"/>
            <a:r>
              <a:rPr lang="en-US" sz="2400" dirty="0"/>
              <a:t>Federal and state aid is based primarily on the FAFSA information </a:t>
            </a:r>
          </a:p>
          <a:p>
            <a:pPr lvl="2"/>
            <a:r>
              <a:rPr lang="en-US" sz="2400" dirty="0"/>
              <a:t>Institutional aid may be based on the FAFSA information as well as other institutional criteria.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568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9753600" cy="896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 Aid (Maryland Programs)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10" y="1870363"/>
            <a:ext cx="9659390" cy="4724400"/>
          </a:xfrm>
        </p:spPr>
        <p:txBody>
          <a:bodyPr>
            <a:normAutofit/>
          </a:bodyPr>
          <a:lstStyle/>
          <a:p>
            <a:r>
              <a:rPr lang="en-US" b="1" dirty="0"/>
              <a:t>Senator</a:t>
            </a:r>
          </a:p>
          <a:p>
            <a:r>
              <a:rPr lang="en-US" b="1" dirty="0"/>
              <a:t>Delegate</a:t>
            </a:r>
          </a:p>
          <a:p>
            <a:r>
              <a:rPr lang="en-US" b="1" dirty="0"/>
              <a:t>Guaranteed Access Grant</a:t>
            </a:r>
          </a:p>
          <a:p>
            <a:r>
              <a:rPr lang="en-US" b="1" dirty="0"/>
              <a:t>Educational Assistance Grant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Deadline is </a:t>
            </a:r>
            <a:r>
              <a:rPr lang="en-US" b="1" u="sng" dirty="0"/>
              <a:t>March 1</a:t>
            </a:r>
            <a:r>
              <a:rPr lang="en-US" dirty="0"/>
              <a:t>, FAFSA needed and list at least one MD School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>
                <a:solidFill>
                  <a:schemeClr val="bg1"/>
                </a:solidFill>
              </a:rPr>
              <a:t>www.MHEC.state.md.us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Student must go back in and accept award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261062" y="1978429"/>
            <a:ext cx="4754918" cy="6442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167447" y="2804159"/>
            <a:ext cx="2848533" cy="6442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09" y="2094807"/>
            <a:ext cx="242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Senator / Delegate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09" y="2941639"/>
            <a:ext cx="269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Determined by FAFSA</a:t>
            </a:r>
          </a:p>
        </p:txBody>
      </p:sp>
    </p:spTree>
    <p:extLst>
      <p:ext uri="{BB962C8B-B14F-4D97-AF65-F5344CB8AC3E}">
        <p14:creationId xmlns:p14="http://schemas.microsoft.com/office/powerpoint/2010/main" val="84605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Topics We Will Discuss Tonight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dirty="0"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dirty="0">
                <a:cs typeface="Arial" panose="020B0604020202020204" pitchFamily="34" charset="0"/>
              </a:rPr>
              <a:t>Free Application for Federal Student Aid (FAFSA®)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dirty="0">
                <a:cs typeface="Arial" panose="020B0604020202020204" pitchFamily="34" charset="0"/>
              </a:rPr>
              <a:t>Cost of attendance (COA)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dirty="0">
                <a:cs typeface="Arial" panose="020B0604020202020204" pitchFamily="34" charset="0"/>
              </a:rPr>
              <a:t>Expected family contribution (EFC)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dirty="0"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dirty="0">
                <a:cs typeface="Arial" panose="020B0604020202020204" pitchFamily="34" charset="0"/>
              </a:rPr>
              <a:t>Categories, types, and sources of financial aid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400" dirty="0">
                <a:cs typeface="Arial" panose="020B0604020202020204" pitchFamily="34" charset="0"/>
              </a:rPr>
              <a:t>Financial aid terms to know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Applying for State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Maryland College Processing System (MD CAPS)</a:t>
            </a:r>
          </a:p>
          <a:p>
            <a:r>
              <a:rPr lang="en-US" dirty="0"/>
              <a:t>MDCAPS is the State of Maryland’s financial aid system</a:t>
            </a:r>
          </a:p>
          <a:p>
            <a:r>
              <a:rPr lang="en-US" dirty="0"/>
              <a:t>You must create a Student Login Profile and then click on the activation link in the message sent to your email account, which was provided when you created your account in MD CAPS</a:t>
            </a:r>
          </a:p>
          <a:p>
            <a:r>
              <a:rPr lang="en-US" dirty="0"/>
              <a:t>To create a profile, log onto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https://mdcaps.mhec.state.md.us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The MDCAPs account can be created at any time</a:t>
            </a:r>
          </a:p>
          <a:p>
            <a:r>
              <a:rPr lang="en-US" dirty="0"/>
              <a:t>Through your MD CAPs account you can monitor the status of your application and accept the awards offered by the State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9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Funding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Alternative Loans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Private lenders</a:t>
            </a:r>
          </a:p>
          <a:p>
            <a:pPr lvl="1"/>
            <a:r>
              <a:rPr lang="en-US" sz="2400" dirty="0"/>
              <a:t>Varying interest rates/terms/lenders/types</a:t>
            </a:r>
          </a:p>
          <a:p>
            <a:pPr marL="393192" lvl="1" indent="0">
              <a:buNone/>
            </a:pPr>
            <a:endParaRPr lang="en-US" sz="2400" dirty="0"/>
          </a:p>
          <a:p>
            <a:r>
              <a:rPr lang="en-US" sz="2400" dirty="0"/>
              <a:t>Home Equity Loans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61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Outside Scholarships and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Civic Organizations</a:t>
            </a:r>
          </a:p>
          <a:p>
            <a:r>
              <a:rPr lang="en-US" sz="2400" dirty="0"/>
              <a:t>Check with your high school Guidance Counselors</a:t>
            </a:r>
          </a:p>
          <a:p>
            <a:r>
              <a:rPr lang="en-US" sz="2400" dirty="0"/>
              <a:t>Varying amounts, due dates, criteria</a:t>
            </a:r>
          </a:p>
          <a:p>
            <a:pPr lvl="1"/>
            <a:r>
              <a:rPr lang="en-US" sz="2400" u="sng" dirty="0">
                <a:solidFill>
                  <a:schemeClr val="bg1"/>
                </a:solidFill>
              </a:rPr>
              <a:t>www.fastweb.com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u="sng" dirty="0">
                <a:solidFill>
                  <a:schemeClr val="bg1"/>
                </a:solidFill>
              </a:rPr>
              <a:t>www.myscholly.com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u="sng" dirty="0">
                <a:solidFill>
                  <a:schemeClr val="bg1"/>
                </a:solidFill>
              </a:rPr>
              <a:t>www.scholarship.com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u="sng" dirty="0">
                <a:solidFill>
                  <a:schemeClr val="bg1"/>
                </a:solidFill>
              </a:rPr>
              <a:t>www.central-scholarship.org</a:t>
            </a:r>
          </a:p>
          <a:p>
            <a:pPr lvl="1"/>
            <a:r>
              <a:rPr lang="en-US" sz="2400" u="sng" dirty="0">
                <a:solidFill>
                  <a:schemeClr val="bg1"/>
                </a:solidFill>
              </a:rPr>
              <a:t>www.gocollege.com</a:t>
            </a:r>
          </a:p>
          <a:p>
            <a:pPr lvl="1"/>
            <a:r>
              <a:rPr lang="en-US" sz="2400" u="sng" dirty="0">
                <a:solidFill>
                  <a:schemeClr val="bg1"/>
                </a:solidFill>
              </a:rPr>
              <a:t>www.cffredco.org</a:t>
            </a:r>
          </a:p>
          <a:p>
            <a:pPr lvl="1"/>
            <a:r>
              <a:rPr lang="en-US" sz="2400" u="sng" dirty="0">
                <a:solidFill>
                  <a:schemeClr val="bg1"/>
                </a:solidFill>
              </a:rPr>
              <a:t>www.mdcommunityfoundations.org</a:t>
            </a:r>
          </a:p>
          <a:p>
            <a:pPr marL="393192" lvl="1" indent="0">
              <a:buNone/>
            </a:pPr>
            <a:endParaRPr lang="en-US" u="sng" dirty="0"/>
          </a:p>
          <a:p>
            <a:pPr lvl="1"/>
            <a:endParaRPr lang="en-US" dirty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97428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College by College</a:t>
            </a:r>
          </a:p>
        </p:txBody>
      </p:sp>
    </p:spTree>
    <p:extLst>
      <p:ext uri="{BB962C8B-B14F-4D97-AF65-F5344CB8AC3E}">
        <p14:creationId xmlns:p14="http://schemas.microsoft.com/office/powerpoint/2010/main" val="1683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Cost of attendance (Budget)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5 categories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200" b="1" dirty="0"/>
              <a:t>Tuition and Fees					</a:t>
            </a:r>
          </a:p>
          <a:p>
            <a:pPr lvl="1"/>
            <a:r>
              <a:rPr lang="en-US" sz="3200" b="1" dirty="0"/>
              <a:t>Room and meal plan</a:t>
            </a:r>
          </a:p>
          <a:p>
            <a:pPr lvl="1"/>
            <a:r>
              <a:rPr lang="en-US" dirty="0"/>
              <a:t>Books and Supplies 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personal expenses. </a:t>
            </a:r>
          </a:p>
          <a:p>
            <a:pPr lvl="1"/>
            <a:endParaRPr lang="en-US" dirty="0"/>
          </a:p>
          <a:p>
            <a:pPr marL="393192" lvl="1" indent="0" algn="ctr">
              <a:buNone/>
            </a:pPr>
            <a:r>
              <a:rPr lang="en-US" dirty="0"/>
              <a:t>This total is what the Financial Aid Office </a:t>
            </a:r>
          </a:p>
          <a:p>
            <a:pPr marL="393192" lvl="1" indent="0" algn="ctr">
              <a:buNone/>
            </a:pPr>
            <a:r>
              <a:rPr lang="en-US" dirty="0"/>
              <a:t>can award aid up to.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574082" y="2906038"/>
            <a:ext cx="2968669" cy="764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359058" y="3983277"/>
            <a:ext cx="4183693" cy="8893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42750" y="3064888"/>
            <a:ext cx="303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 costs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9241" y="4197118"/>
            <a:ext cx="303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Indirect costs</a:t>
            </a:r>
          </a:p>
        </p:txBody>
      </p:sp>
    </p:spTree>
    <p:extLst>
      <p:ext uri="{BB962C8B-B14F-4D97-AF65-F5344CB8AC3E}">
        <p14:creationId xmlns:p14="http://schemas.microsoft.com/office/powerpoint/2010/main" val="3477880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What is Cost of Attendance (COA)?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264920" y="2054629"/>
            <a:ext cx="8229600" cy="42672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costs </a:t>
            </a:r>
          </a:p>
          <a:p>
            <a:pPr lvl="2">
              <a:spcBef>
                <a:spcPct val="55000"/>
              </a:spcBef>
              <a:spcAft>
                <a:spcPct val="30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(Tuition and fees, Room and Meal plans)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Indirect costs </a:t>
            </a:r>
          </a:p>
          <a:p>
            <a:pPr lvl="2">
              <a:spcBef>
                <a:spcPct val="55000"/>
              </a:spcBef>
              <a:spcAft>
                <a:spcPct val="30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(Books &amp; Supplies, Transportation, Personal Expenses)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 of Attendance</a:t>
            </a:r>
          </a:p>
          <a:p>
            <a:pPr lvl="2">
              <a:spcBef>
                <a:spcPct val="55000"/>
              </a:spcBef>
              <a:spcAft>
                <a:spcPct val="30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Combination of direct and indirect cost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Varies widely from college to college</a:t>
            </a:r>
          </a:p>
        </p:txBody>
      </p:sp>
    </p:spTree>
    <p:extLst>
      <p:ext uri="{BB962C8B-B14F-4D97-AF65-F5344CB8AC3E}">
        <p14:creationId xmlns:p14="http://schemas.microsoft.com/office/powerpoint/2010/main" val="255685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Financial Need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981200"/>
            <a:ext cx="7315200" cy="35814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dirty="0">
                <a:ea typeface="ＭＳ Ｐゴシック" charset="-128"/>
              </a:rPr>
              <a:t>	</a:t>
            </a:r>
            <a:r>
              <a:rPr lang="en-US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en-US" sz="3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Cost of Attendance 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4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Expected Family Contribution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= 	Financial Need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514600" y="38862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039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014" y="1655776"/>
            <a:ext cx="9784080" cy="1508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What is Expected Family Contribution (EFC)?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202919" y="3092116"/>
            <a:ext cx="9784080" cy="368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Amount family can reasonably be expected to contribute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Stays the same regardless of college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components</a:t>
            </a:r>
          </a:p>
          <a:p>
            <a:pPr marL="798513" lvl="1" indent="-341313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 contribution</a:t>
            </a:r>
          </a:p>
          <a:p>
            <a:pPr marL="798513" lvl="1" indent="-341313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 contribution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Calculated using data from a federal application form and a federal formu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642" y="505326"/>
            <a:ext cx="945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*** A term to know</a:t>
            </a:r>
          </a:p>
        </p:txBody>
      </p:sp>
    </p:spTree>
    <p:extLst>
      <p:ext uri="{BB962C8B-B14F-4D97-AF65-F5344CB8AC3E}">
        <p14:creationId xmlns:p14="http://schemas.microsoft.com/office/powerpoint/2010/main" val="183620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45" y="1816767"/>
            <a:ext cx="9784080" cy="109510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Award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971799"/>
            <a:ext cx="9784080" cy="3717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All awarded funds from a college which include:</a:t>
            </a:r>
          </a:p>
          <a:p>
            <a:pPr lvl="1"/>
            <a:r>
              <a:rPr lang="en-US" sz="3600" dirty="0"/>
              <a:t>Merit </a:t>
            </a:r>
          </a:p>
          <a:p>
            <a:pPr lvl="1"/>
            <a:r>
              <a:rPr lang="en-US" sz="3600" dirty="0"/>
              <a:t>Federal</a:t>
            </a:r>
          </a:p>
          <a:p>
            <a:pPr lvl="1"/>
            <a:r>
              <a:rPr lang="en-US" sz="3600" dirty="0"/>
              <a:t>State</a:t>
            </a:r>
          </a:p>
          <a:p>
            <a:pPr lvl="1"/>
            <a:r>
              <a:rPr lang="en-US" sz="3600" dirty="0"/>
              <a:t>other Institution aid</a:t>
            </a:r>
          </a:p>
          <a:p>
            <a:pPr lvl="1"/>
            <a:r>
              <a:rPr lang="en-US" sz="3600" dirty="0"/>
              <a:t>outside scholarships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642" y="505326"/>
            <a:ext cx="945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*** A term to know</a:t>
            </a:r>
          </a:p>
        </p:txBody>
      </p:sp>
    </p:spTree>
    <p:extLst>
      <p:ext uri="{BB962C8B-B14F-4D97-AF65-F5344CB8AC3E}">
        <p14:creationId xmlns:p14="http://schemas.microsoft.com/office/powerpoint/2010/main" val="4238015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09" y="1876925"/>
            <a:ext cx="9784080" cy="132370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Satisfactory Academic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3092116"/>
            <a:ext cx="9784080" cy="3125803"/>
          </a:xfrm>
        </p:spPr>
        <p:txBody>
          <a:bodyPr>
            <a:normAutofit/>
          </a:bodyPr>
          <a:lstStyle/>
          <a:p>
            <a:r>
              <a:rPr lang="en-US" sz="2800" dirty="0"/>
              <a:t>Satisfactory Academic Progress (SAP) is required by all institutions.  Students must maintain a certain GPA in order to keep their financial aid in subsequent semesters/years.  Students must have a cumulative 67% passing rate. </a:t>
            </a:r>
          </a:p>
          <a:p>
            <a:r>
              <a:rPr lang="en-US" sz="2800" dirty="0"/>
              <a:t>The GPA for institutional aid (merit awards) may be different from the federal requirements.  Please check with the school you will be attending.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642" y="505326"/>
            <a:ext cx="945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*** A term to know</a:t>
            </a:r>
          </a:p>
        </p:txBody>
      </p:sp>
    </p:spTree>
    <p:extLst>
      <p:ext uri="{BB962C8B-B14F-4D97-AF65-F5344CB8AC3E}">
        <p14:creationId xmlns:p14="http://schemas.microsoft.com/office/powerpoint/2010/main" val="197759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81" y="234300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816033" y="2137756"/>
            <a:ext cx="5410201" cy="4038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 funds provided to students and families to help pay for postsecondary educational expenses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02" y="1743060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788" y="479367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sz="8000"/>
              <a:t>Helpful Web Sites</a:t>
            </a:r>
            <a:r>
              <a:rPr lang="en-US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5603" y="2434224"/>
            <a:ext cx="6854952" cy="4191000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www.FAFSA.gov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www.FSAID.ed.gov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www.Studentaid.gov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www.mhec.state.md.us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www.mdcaps.mhec.state.md.us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www.studentloans.gov</a:t>
            </a:r>
          </a:p>
          <a:p>
            <a:endParaRPr lang="en-US" sz="3600" u="sng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20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Deadlines – Institutional and Scholarship deadlines may vary</a:t>
            </a:r>
          </a:p>
          <a:p>
            <a:r>
              <a:rPr lang="en-US" sz="2400" dirty="0"/>
              <a:t>October 1</a:t>
            </a:r>
            <a:r>
              <a:rPr lang="en-US" sz="2400" baseline="30000" dirty="0"/>
              <a:t>st</a:t>
            </a:r>
            <a:r>
              <a:rPr lang="en-US" sz="2400" dirty="0"/>
              <a:t> – FAFSA available for 2022-2023 academic year</a:t>
            </a:r>
          </a:p>
          <a:p>
            <a:r>
              <a:rPr lang="en-US" sz="2400" dirty="0"/>
              <a:t>March 1</a:t>
            </a:r>
            <a:r>
              <a:rPr lang="en-US" sz="2400" baseline="30000" dirty="0"/>
              <a:t>st</a:t>
            </a:r>
            <a:r>
              <a:rPr lang="en-US" sz="2400" dirty="0"/>
              <a:t> – State of Maryland FAFSA deadline</a:t>
            </a:r>
          </a:p>
          <a:p>
            <a:r>
              <a:rPr lang="en-US" sz="2400" dirty="0"/>
              <a:t>Keep a copy of your Student Aid Report (processed FAFSA results)</a:t>
            </a:r>
          </a:p>
          <a:p>
            <a:r>
              <a:rPr lang="en-US" sz="2400" dirty="0"/>
              <a:t>Notify the Financial Aid Office of special circumstances</a:t>
            </a:r>
          </a:p>
          <a:p>
            <a:r>
              <a:rPr lang="en-US" sz="2400" dirty="0"/>
              <a:t>Apply for scholarships</a:t>
            </a:r>
          </a:p>
        </p:txBody>
      </p:sp>
    </p:spTree>
    <p:extLst>
      <p:ext uri="{BB962C8B-B14F-4D97-AF65-F5344CB8AC3E}">
        <p14:creationId xmlns:p14="http://schemas.microsoft.com/office/powerpoint/2010/main" val="60023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55372"/>
            <a:ext cx="9784080" cy="420624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en-US" sz="2400" dirty="0">
                <a:solidFill>
                  <a:schemeClr val="bg1"/>
                </a:solidFill>
              </a:rPr>
              <a:t>Susan W. Erb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en-US" sz="2400" dirty="0">
                <a:solidFill>
                  <a:schemeClr val="bg1"/>
                </a:solidFill>
              </a:rPr>
              <a:t>Associate Director of Financial Aid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en-US" sz="2400" dirty="0">
                <a:solidFill>
                  <a:schemeClr val="bg1"/>
                </a:solidFill>
              </a:rPr>
              <a:t>Hood College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en-US" sz="2400" dirty="0">
                <a:solidFill>
                  <a:schemeClr val="bg1"/>
                </a:solidFill>
              </a:rPr>
              <a:t>erb@hood.edu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37" y="1817777"/>
            <a:ext cx="9064807" cy="2264664"/>
          </a:xfrm>
        </p:spPr>
        <p:txBody>
          <a:bodyPr>
            <a:normAutofit/>
          </a:bodyPr>
          <a:lstStyle/>
          <a:p>
            <a:r>
              <a:rPr lang="en-US" sz="3200" dirty="0"/>
              <a:t>It’s all about The </a:t>
            </a:r>
            <a:r>
              <a:rPr lang="en-US" sz="15000" dirty="0"/>
              <a:t>FAFSA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4352" y="3423458"/>
            <a:ext cx="7772400" cy="3293226"/>
          </a:xfrm>
        </p:spPr>
        <p:txBody>
          <a:bodyPr>
            <a:noAutofit/>
          </a:bodyPr>
          <a:lstStyle/>
          <a:p>
            <a:r>
              <a:rPr lang="en-US" sz="2000" b="1" u="sng" dirty="0"/>
              <a:t>F</a:t>
            </a:r>
            <a:r>
              <a:rPr lang="en-US" sz="2000" dirty="0"/>
              <a:t>ree </a:t>
            </a:r>
            <a:r>
              <a:rPr lang="en-US" sz="2000" b="1" u="sng" dirty="0"/>
              <a:t>A</a:t>
            </a:r>
            <a:r>
              <a:rPr lang="en-US" sz="2000" dirty="0"/>
              <a:t>pplication for </a:t>
            </a:r>
            <a:r>
              <a:rPr lang="en-US" sz="2000" b="1" u="sng" dirty="0"/>
              <a:t>F</a:t>
            </a:r>
            <a:r>
              <a:rPr lang="en-US" sz="2000" dirty="0"/>
              <a:t>ederal </a:t>
            </a:r>
            <a:r>
              <a:rPr lang="en-US" sz="2000" b="1" u="sng" dirty="0"/>
              <a:t>S</a:t>
            </a:r>
            <a:r>
              <a:rPr lang="en-US" sz="2000" dirty="0"/>
              <a:t>tudent </a:t>
            </a:r>
            <a:r>
              <a:rPr lang="en-US" sz="2000" b="1" u="sng" dirty="0"/>
              <a:t>A</a:t>
            </a:r>
            <a:r>
              <a:rPr lang="en-US" sz="2000" dirty="0"/>
              <a:t>id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pplication for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ederal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tudent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standard form that collects demographic and financial information about the student and family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filed electronically or using paper form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Required for all Federal Aid</a:t>
            </a:r>
          </a:p>
        </p:txBody>
      </p:sp>
    </p:spTree>
    <p:extLst>
      <p:ext uri="{BB962C8B-B14F-4D97-AF65-F5344CB8AC3E}">
        <p14:creationId xmlns:p14="http://schemas.microsoft.com/office/powerpoint/2010/main" val="340024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Completing the FAFSA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30489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FAFSA on the Web –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https://studentaid.gov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/>
              <a:t>Obtain FSAID (federal student aid password) at </a:t>
            </a:r>
            <a:r>
              <a:rPr lang="en-US" b="1" u="sng" dirty="0">
                <a:solidFill>
                  <a:schemeClr val="bg1"/>
                </a:solidFill>
                <a:hlinkClick r:id="rId2"/>
              </a:rPr>
              <a:t>https://studentaid.gov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Each student will need their own FSAID and </a:t>
            </a:r>
            <a:r>
              <a:rPr lang="en-US" u="sng" dirty="0"/>
              <a:t>at least one Parent</a:t>
            </a:r>
          </a:p>
          <a:p>
            <a:r>
              <a:rPr lang="en-US" dirty="0"/>
              <a:t>Fill out all parts of the FAFSA (make sure to answer all questions and when asked, put a zero (0) in for dollar amounts</a:t>
            </a:r>
          </a:p>
          <a:p>
            <a:r>
              <a:rPr lang="en-US" sz="2200" b="1" dirty="0"/>
              <a:t>October 1, 2022 </a:t>
            </a:r>
            <a:r>
              <a:rPr lang="en-US" dirty="0"/>
              <a:t>for </a:t>
            </a:r>
            <a:r>
              <a:rPr lang="en-US" sz="3600" u="sng" dirty="0"/>
              <a:t>2023-2024</a:t>
            </a:r>
            <a:r>
              <a:rPr lang="en-US" dirty="0"/>
              <a:t> use </a:t>
            </a:r>
            <a:r>
              <a:rPr lang="en-US" sz="3600" u="sng" dirty="0"/>
              <a:t>2021</a:t>
            </a:r>
            <a:r>
              <a:rPr lang="en-US" dirty="0"/>
              <a:t>taxes</a:t>
            </a:r>
          </a:p>
          <a:p>
            <a:r>
              <a:rPr lang="en-US" dirty="0"/>
              <a:t>Send all requested documents to the College/University your student has chosen</a:t>
            </a:r>
          </a:p>
          <a:p>
            <a:r>
              <a:rPr lang="en-US" dirty="0"/>
              <a:t>An award package will now be created for your student by the Financial Aid offices</a:t>
            </a:r>
          </a:p>
          <a:p>
            <a:r>
              <a:rPr lang="en-US" dirty="0">
                <a:cs typeface="Arial" panose="020B0604020202020204" pitchFamily="34" charset="0"/>
              </a:rPr>
              <a:t>Most colleges set FAFSA filing deadlines</a:t>
            </a:r>
          </a:p>
          <a:p>
            <a:r>
              <a:rPr lang="en-US" dirty="0">
                <a:cs typeface="Arial" panose="020B0604020202020204" pitchFamily="34" charset="0"/>
              </a:rPr>
              <a:t>DRT-Data Retrieval Tool, connects with the IRS, Data is masked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45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4" y="573073"/>
            <a:ext cx="10371908" cy="11461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4663" y="2011363"/>
            <a:ext cx="9784080" cy="46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8" y="718456"/>
            <a:ext cx="9537022" cy="95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38" y="2044336"/>
            <a:ext cx="9628462" cy="45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0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284176"/>
            <a:ext cx="10880643" cy="1508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1933302"/>
            <a:ext cx="9156552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462434"/>
            <a:ext cx="10802266" cy="1152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1" y="1933517"/>
            <a:ext cx="9130936" cy="47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06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5449</TotalTime>
  <Words>1367</Words>
  <Application>Microsoft Office PowerPoint</Application>
  <PresentationFormat>Widescreen</PresentationFormat>
  <Paragraphs>213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Banded</vt:lpstr>
      <vt:lpstr>Custom Design</vt:lpstr>
      <vt:lpstr>Financing Your Students Education</vt:lpstr>
      <vt:lpstr>Topics We Will Discuss Tonight</vt:lpstr>
      <vt:lpstr>What is Financial Aid?</vt:lpstr>
      <vt:lpstr>It’s all about The FAFSA</vt:lpstr>
      <vt:lpstr>Completing the FAFSA</vt:lpstr>
      <vt:lpstr>PowerPoint Presentation</vt:lpstr>
      <vt:lpstr>PowerPoint Presentation</vt:lpstr>
      <vt:lpstr>PowerPoint Presentation</vt:lpstr>
      <vt:lpstr>PowerPoint Presentation</vt:lpstr>
      <vt:lpstr>Who can get federal student aid?</vt:lpstr>
      <vt:lpstr>Dependent/Independent Students</vt:lpstr>
      <vt:lpstr>Who is not the parent?</vt:lpstr>
      <vt:lpstr>Special Circumstances</vt:lpstr>
      <vt:lpstr>Verification</vt:lpstr>
      <vt:lpstr>Frequent FAFSA Errors</vt:lpstr>
      <vt:lpstr>Types  of  Federal  and state  Aid</vt:lpstr>
      <vt:lpstr>Federal aid break down</vt:lpstr>
      <vt:lpstr>Institutional Aid</vt:lpstr>
      <vt:lpstr>State Aid (Maryland Programs)</vt:lpstr>
      <vt:lpstr>Applying for State Financial Aid</vt:lpstr>
      <vt:lpstr>Other Funding Options</vt:lpstr>
      <vt:lpstr>Outside Scholarships and Grants</vt:lpstr>
      <vt:lpstr>College by College</vt:lpstr>
      <vt:lpstr>Cost of attendance (Budget)</vt:lpstr>
      <vt:lpstr>What is Cost of Attendance (COA)?</vt:lpstr>
      <vt:lpstr>Financial Need</vt:lpstr>
      <vt:lpstr>What is Expected Family Contribution (EFC)?</vt:lpstr>
      <vt:lpstr>Award Package</vt:lpstr>
      <vt:lpstr>Satisfactory Academic Progress</vt:lpstr>
      <vt:lpstr>Helpful Web Sites:</vt:lpstr>
      <vt:lpstr>Things to Remember</vt:lpstr>
      <vt:lpstr>Questions?</vt:lpstr>
    </vt:vector>
  </TitlesOfParts>
  <Company>Hood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Your Students Education</dc:title>
  <dc:creator>main</dc:creator>
  <cp:lastModifiedBy>Nagy, Melissa M</cp:lastModifiedBy>
  <cp:revision>76</cp:revision>
  <cp:lastPrinted>2021-09-28T13:32:17Z</cp:lastPrinted>
  <dcterms:created xsi:type="dcterms:W3CDTF">2017-08-31T14:47:08Z</dcterms:created>
  <dcterms:modified xsi:type="dcterms:W3CDTF">2022-09-20T16:00:29Z</dcterms:modified>
</cp:coreProperties>
</file>