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embeddedFontLst>
    <p:embeddedFont>
      <p:font typeface="Merriweather" panose="020B0604020202020204" charset="0"/>
      <p:regular r:id="rId15"/>
      <p:bold r:id="rId16"/>
      <p:italic r:id="rId17"/>
      <p:boldItalic r:id="rId18"/>
    </p:embeddedFont>
    <p:embeddedFont>
      <p:font typeface="Roboto" pitchFamily="2"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114" y="54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566ccfde74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566ccfde74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were the similarities? What were the differences on found on the job boards? (Next slide)</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566ccfde74_0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566ccfde74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To refine a job search, you can use keywords such as police, nurse, or accountant, use exact matches, or combined keywords and exact matches. This approach is called Boolean logic. (Next slide)</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566ccfde74_0_2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566ccfde74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Did you know only 2% of individuals who apply for jobs will be granted an interview? What helps an applicant land and interview? The answer is simple. It is a resume and a cover letter. We will discuss these items in other modules.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563f89ca0b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563f89ca0b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After today, you will know:</a:t>
            </a:r>
            <a:endParaRPr/>
          </a:p>
          <a:p>
            <a:pPr marL="0" lvl="0" indent="0" algn="l" rtl="0">
              <a:spcBef>
                <a:spcPts val="0"/>
              </a:spcBef>
              <a:spcAft>
                <a:spcPts val="0"/>
              </a:spcAft>
              <a:buNone/>
            </a:pPr>
            <a:endParaRPr/>
          </a:p>
          <a:p>
            <a:pPr marL="0" lvl="0" indent="0" algn="l" rtl="0">
              <a:spcBef>
                <a:spcPts val="0"/>
              </a:spcBef>
              <a:spcAft>
                <a:spcPts val="0"/>
              </a:spcAft>
              <a:buNone/>
            </a:pPr>
            <a:r>
              <a:rPr lang="en"/>
              <a:t>How to search for a job, how to analyze a job description, and how to apply for jobs.</a:t>
            </a:r>
            <a:endParaRPr/>
          </a:p>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563f89ca0b_0_6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563f89ca0b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563f89ca0b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563f89ca0b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How large is the job force in the United States? Well, there are approximately 156 million people in the job force. However, there are people who are also unemployed. (Next slide)</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566ccfde74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566ccfde7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is unemployment?  Unemployment is a situation where able bodied people who are seeking employment cannot find work. (Next slide)</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566ccfde74_0_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566ccfde74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 How many people are unemployed? There are approximately 6.2 million people who are unemployed.  That's roughly 3.9% of the United States workforce. (Next slide)</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566ccfde74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566ccfde74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are not unemployed if: 1. You are under the age of 16 and cannot find work, 2. You are incarcerated or, 3. You are over the age of 16, jobless and you stop looking for work. So, this means if you aren't looking for work, it is impossible for you to be unemployed. (Next slide)</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566ccfde74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566ccfde74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Jobs are usually posted or advertised on job boards. Job boards are usually internal or external. An internal job board is one specifically owned by the hiring organization, while an external job board is one that is public. For example, Indeed.com is a public job board. All job boards have certain things in common. For example, they have descriptions of jobs and duties, and the requirements, skills and education needed for jobs. And a lot of times they'll also list compensation, benefits, and reporting structures within the job descriptions. (Next slide)</a:t>
            </a:r>
            <a:endParaRPr/>
          </a:p>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566ccfde74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566ccfde74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Jobs usually are posted or advertised on job boards. Where do you find jobs? There are many types of job boards. Today, we will explore three: 1. A government job board, 2. A privately-owned job board and, 3. A company’s internal job board. (Feel free to show students different types of job boards, not specific jobs). (Next slide)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125" y="0"/>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lt1"/>
          </a:solidFill>
          <a:ln>
            <a:noFill/>
          </a:ln>
        </p:spPr>
      </p:sp>
      <p:sp>
        <p:nvSpPr>
          <p:cNvPr id="11" name="Google Shape;11;p2"/>
          <p:cNvSpPr txBox="1">
            <a:spLocks noGrp="1"/>
          </p:cNvSpPr>
          <p:nvPr>
            <p:ph type="ctrTitle"/>
          </p:nvPr>
        </p:nvSpPr>
        <p:spPr>
          <a:xfrm>
            <a:off x="311700" y="539725"/>
            <a:ext cx="8520600" cy="12825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2" name="Google Shape;12;p2"/>
          <p:cNvSpPr txBox="1">
            <a:spLocks noGrp="1"/>
          </p:cNvSpPr>
          <p:nvPr>
            <p:ph type="subTitle" idx="1"/>
          </p:nvPr>
        </p:nvSpPr>
        <p:spPr>
          <a:xfrm>
            <a:off x="311700" y="1878560"/>
            <a:ext cx="4242600" cy="7383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2"/>
              </a:buClr>
              <a:buSzPts val="1600"/>
              <a:buNone/>
              <a:defRPr sz="1600">
                <a:solidFill>
                  <a:schemeClr val="lt2"/>
                </a:solidFill>
              </a:defRPr>
            </a:lvl1pPr>
            <a:lvl2pPr lvl="1">
              <a:lnSpc>
                <a:spcPct val="100000"/>
              </a:lnSpc>
              <a:spcBef>
                <a:spcPts val="0"/>
              </a:spcBef>
              <a:spcAft>
                <a:spcPts val="0"/>
              </a:spcAft>
              <a:buClr>
                <a:schemeClr val="lt2"/>
              </a:buClr>
              <a:buSzPts val="1600"/>
              <a:buNone/>
              <a:defRPr sz="1600">
                <a:solidFill>
                  <a:schemeClr val="lt2"/>
                </a:solidFill>
              </a:defRPr>
            </a:lvl2pPr>
            <a:lvl3pPr lvl="2">
              <a:lnSpc>
                <a:spcPct val="100000"/>
              </a:lnSpc>
              <a:spcBef>
                <a:spcPts val="0"/>
              </a:spcBef>
              <a:spcAft>
                <a:spcPts val="0"/>
              </a:spcAft>
              <a:buClr>
                <a:schemeClr val="lt2"/>
              </a:buClr>
              <a:buSzPts val="1600"/>
              <a:buNone/>
              <a:defRPr sz="1600">
                <a:solidFill>
                  <a:schemeClr val="lt2"/>
                </a:solidFill>
              </a:defRPr>
            </a:lvl3pPr>
            <a:lvl4pPr lvl="3">
              <a:lnSpc>
                <a:spcPct val="100000"/>
              </a:lnSpc>
              <a:spcBef>
                <a:spcPts val="0"/>
              </a:spcBef>
              <a:spcAft>
                <a:spcPts val="0"/>
              </a:spcAft>
              <a:buClr>
                <a:schemeClr val="lt2"/>
              </a:buClr>
              <a:buSzPts val="1600"/>
              <a:buNone/>
              <a:defRPr sz="1600">
                <a:solidFill>
                  <a:schemeClr val="lt2"/>
                </a:solidFill>
              </a:defRPr>
            </a:lvl4pPr>
            <a:lvl5pPr lvl="4">
              <a:lnSpc>
                <a:spcPct val="100000"/>
              </a:lnSpc>
              <a:spcBef>
                <a:spcPts val="0"/>
              </a:spcBef>
              <a:spcAft>
                <a:spcPts val="0"/>
              </a:spcAft>
              <a:buClr>
                <a:schemeClr val="lt2"/>
              </a:buClr>
              <a:buSzPts val="1600"/>
              <a:buNone/>
              <a:defRPr sz="1600">
                <a:solidFill>
                  <a:schemeClr val="lt2"/>
                </a:solidFill>
              </a:defRPr>
            </a:lvl5pPr>
            <a:lvl6pPr lvl="5">
              <a:lnSpc>
                <a:spcPct val="100000"/>
              </a:lnSpc>
              <a:spcBef>
                <a:spcPts val="0"/>
              </a:spcBef>
              <a:spcAft>
                <a:spcPts val="0"/>
              </a:spcAft>
              <a:buClr>
                <a:schemeClr val="lt2"/>
              </a:buClr>
              <a:buSzPts val="1600"/>
              <a:buNone/>
              <a:defRPr sz="1600">
                <a:solidFill>
                  <a:schemeClr val="lt2"/>
                </a:solidFill>
              </a:defRPr>
            </a:lvl6pPr>
            <a:lvl7pPr lvl="6">
              <a:lnSpc>
                <a:spcPct val="100000"/>
              </a:lnSpc>
              <a:spcBef>
                <a:spcPts val="0"/>
              </a:spcBef>
              <a:spcAft>
                <a:spcPts val="0"/>
              </a:spcAft>
              <a:buClr>
                <a:schemeClr val="lt2"/>
              </a:buClr>
              <a:buSzPts val="1600"/>
              <a:buNone/>
              <a:defRPr sz="1600">
                <a:solidFill>
                  <a:schemeClr val="lt2"/>
                </a:solidFill>
              </a:defRPr>
            </a:lvl7pPr>
            <a:lvl8pPr lvl="7">
              <a:lnSpc>
                <a:spcPct val="100000"/>
              </a:lnSpc>
              <a:spcBef>
                <a:spcPts val="0"/>
              </a:spcBef>
              <a:spcAft>
                <a:spcPts val="0"/>
              </a:spcAft>
              <a:buClr>
                <a:schemeClr val="lt2"/>
              </a:buClr>
              <a:buSzPts val="1600"/>
              <a:buNone/>
              <a:defRPr sz="1600">
                <a:solidFill>
                  <a:schemeClr val="lt2"/>
                </a:solidFill>
              </a:defRPr>
            </a:lvl8pPr>
            <a:lvl9pPr lvl="8">
              <a:lnSpc>
                <a:spcPct val="100000"/>
              </a:lnSpc>
              <a:spcBef>
                <a:spcPts val="0"/>
              </a:spcBef>
              <a:spcAft>
                <a:spcPts val="0"/>
              </a:spcAft>
              <a:buClr>
                <a:schemeClr val="lt2"/>
              </a:buClr>
              <a:buSzPts val="1600"/>
              <a:buNone/>
              <a:defRPr sz="1600">
                <a:solidFill>
                  <a:schemeClr val="lt2"/>
                </a:solidFill>
              </a:defRPr>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54"/>
        <p:cNvGrpSpPr/>
        <p:nvPr/>
      </p:nvGrpSpPr>
      <p:grpSpPr>
        <a:xfrm>
          <a:off x="0" y="0"/>
          <a:ext cx="0" cy="0"/>
          <a:chOff x="0" y="0"/>
          <a:chExt cx="0" cy="0"/>
        </a:xfrm>
      </p:grpSpPr>
      <p:sp>
        <p:nvSpPr>
          <p:cNvPr id="55" name="Google Shape;55;p11"/>
          <p:cNvSpPr txBox="1">
            <a:spLocks noGrp="1"/>
          </p:cNvSpPr>
          <p:nvPr>
            <p:ph type="title" hasCustomPrompt="1"/>
          </p:nvPr>
        </p:nvSpPr>
        <p:spPr>
          <a:xfrm>
            <a:off x="311750" y="831175"/>
            <a:ext cx="5334900" cy="1244700"/>
          </a:xfrm>
          <a:prstGeom prst="rect">
            <a:avLst/>
          </a:prstGeom>
        </p:spPr>
        <p:txBody>
          <a:bodyPr spcFirstLastPara="1" wrap="square" lIns="91425" tIns="91425" rIns="91425" bIns="91425" anchor="b" anchorCtr="0">
            <a:noAutofit/>
          </a:bodyPr>
          <a:lstStyle>
            <a:lvl1pPr lvl="0">
              <a:spcBef>
                <a:spcPts val="0"/>
              </a:spcBef>
              <a:spcAft>
                <a:spcPts val="0"/>
              </a:spcAft>
              <a:buClr>
                <a:schemeClr val="lt1"/>
              </a:buClr>
              <a:buSzPts val="10000"/>
              <a:buNone/>
              <a:defRPr sz="10000">
                <a:solidFill>
                  <a:schemeClr val="lt1"/>
                </a:solidFill>
              </a:defRPr>
            </a:lvl1pPr>
            <a:lvl2pPr lvl="1">
              <a:spcBef>
                <a:spcPts val="0"/>
              </a:spcBef>
              <a:spcAft>
                <a:spcPts val="0"/>
              </a:spcAft>
              <a:buClr>
                <a:schemeClr val="lt1"/>
              </a:buClr>
              <a:buSzPts val="10000"/>
              <a:buNone/>
              <a:defRPr sz="10000">
                <a:solidFill>
                  <a:schemeClr val="lt1"/>
                </a:solidFill>
              </a:defRPr>
            </a:lvl2pPr>
            <a:lvl3pPr lvl="2">
              <a:spcBef>
                <a:spcPts val="0"/>
              </a:spcBef>
              <a:spcAft>
                <a:spcPts val="0"/>
              </a:spcAft>
              <a:buClr>
                <a:schemeClr val="lt1"/>
              </a:buClr>
              <a:buSzPts val="10000"/>
              <a:buNone/>
              <a:defRPr sz="10000">
                <a:solidFill>
                  <a:schemeClr val="lt1"/>
                </a:solidFill>
              </a:defRPr>
            </a:lvl3pPr>
            <a:lvl4pPr lvl="3">
              <a:spcBef>
                <a:spcPts val="0"/>
              </a:spcBef>
              <a:spcAft>
                <a:spcPts val="0"/>
              </a:spcAft>
              <a:buClr>
                <a:schemeClr val="lt1"/>
              </a:buClr>
              <a:buSzPts val="10000"/>
              <a:buNone/>
              <a:defRPr sz="10000">
                <a:solidFill>
                  <a:schemeClr val="lt1"/>
                </a:solidFill>
              </a:defRPr>
            </a:lvl4pPr>
            <a:lvl5pPr lvl="4">
              <a:spcBef>
                <a:spcPts val="0"/>
              </a:spcBef>
              <a:spcAft>
                <a:spcPts val="0"/>
              </a:spcAft>
              <a:buClr>
                <a:schemeClr val="lt1"/>
              </a:buClr>
              <a:buSzPts val="10000"/>
              <a:buNone/>
              <a:defRPr sz="10000">
                <a:solidFill>
                  <a:schemeClr val="lt1"/>
                </a:solidFill>
              </a:defRPr>
            </a:lvl5pPr>
            <a:lvl6pPr lvl="5">
              <a:spcBef>
                <a:spcPts val="0"/>
              </a:spcBef>
              <a:spcAft>
                <a:spcPts val="0"/>
              </a:spcAft>
              <a:buClr>
                <a:schemeClr val="lt1"/>
              </a:buClr>
              <a:buSzPts val="10000"/>
              <a:buNone/>
              <a:defRPr sz="10000">
                <a:solidFill>
                  <a:schemeClr val="lt1"/>
                </a:solidFill>
              </a:defRPr>
            </a:lvl6pPr>
            <a:lvl7pPr lvl="6">
              <a:spcBef>
                <a:spcPts val="0"/>
              </a:spcBef>
              <a:spcAft>
                <a:spcPts val="0"/>
              </a:spcAft>
              <a:buClr>
                <a:schemeClr val="lt1"/>
              </a:buClr>
              <a:buSzPts val="10000"/>
              <a:buNone/>
              <a:defRPr sz="10000">
                <a:solidFill>
                  <a:schemeClr val="lt1"/>
                </a:solidFill>
              </a:defRPr>
            </a:lvl7pPr>
            <a:lvl8pPr lvl="7">
              <a:spcBef>
                <a:spcPts val="0"/>
              </a:spcBef>
              <a:spcAft>
                <a:spcPts val="0"/>
              </a:spcAft>
              <a:buClr>
                <a:schemeClr val="lt1"/>
              </a:buClr>
              <a:buSzPts val="10000"/>
              <a:buNone/>
              <a:defRPr sz="10000">
                <a:solidFill>
                  <a:schemeClr val="lt1"/>
                </a:solidFill>
              </a:defRPr>
            </a:lvl8pPr>
            <a:lvl9pPr lvl="8">
              <a:spcBef>
                <a:spcPts val="0"/>
              </a:spcBef>
              <a:spcAft>
                <a:spcPts val="0"/>
              </a:spcAft>
              <a:buClr>
                <a:schemeClr val="lt1"/>
              </a:buClr>
              <a:buSzPts val="10000"/>
              <a:buNone/>
              <a:defRPr sz="10000">
                <a:solidFill>
                  <a:schemeClr val="lt1"/>
                </a:solidFill>
              </a:defRPr>
            </a:lvl9pPr>
          </a:lstStyle>
          <a:p>
            <a:r>
              <a:t>xx%</a:t>
            </a:r>
          </a:p>
        </p:txBody>
      </p:sp>
      <p:sp>
        <p:nvSpPr>
          <p:cNvPr id="56" name="Google Shape;56;p11"/>
          <p:cNvSpPr txBox="1">
            <a:spLocks noGrp="1"/>
          </p:cNvSpPr>
          <p:nvPr>
            <p:ph type="body" idx="1"/>
          </p:nvPr>
        </p:nvSpPr>
        <p:spPr>
          <a:xfrm>
            <a:off x="311700" y="2121425"/>
            <a:ext cx="5334900" cy="942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Clr>
                <a:schemeClr val="accent2"/>
              </a:buClr>
              <a:buSzPts val="1300"/>
              <a:buChar char="●"/>
              <a:defRPr>
                <a:solidFill>
                  <a:schemeClr val="accent2"/>
                </a:solidFill>
              </a:defRPr>
            </a:lvl1pPr>
            <a:lvl2pPr marL="914400" lvl="1" indent="-298450">
              <a:spcBef>
                <a:spcPts val="1600"/>
              </a:spcBef>
              <a:spcAft>
                <a:spcPts val="0"/>
              </a:spcAft>
              <a:buClr>
                <a:schemeClr val="accent2"/>
              </a:buClr>
              <a:buSzPts val="1100"/>
              <a:buChar char="○"/>
              <a:defRPr>
                <a:solidFill>
                  <a:schemeClr val="accent2"/>
                </a:solidFill>
              </a:defRPr>
            </a:lvl2pPr>
            <a:lvl3pPr marL="1371600" lvl="2" indent="-298450">
              <a:spcBef>
                <a:spcPts val="1600"/>
              </a:spcBef>
              <a:spcAft>
                <a:spcPts val="0"/>
              </a:spcAft>
              <a:buClr>
                <a:schemeClr val="accent2"/>
              </a:buClr>
              <a:buSzPts val="1100"/>
              <a:buChar char="■"/>
              <a:defRPr>
                <a:solidFill>
                  <a:schemeClr val="accent2"/>
                </a:solidFill>
              </a:defRPr>
            </a:lvl3pPr>
            <a:lvl4pPr marL="1828800" lvl="3" indent="-298450">
              <a:spcBef>
                <a:spcPts val="1600"/>
              </a:spcBef>
              <a:spcAft>
                <a:spcPts val="0"/>
              </a:spcAft>
              <a:buClr>
                <a:schemeClr val="accent2"/>
              </a:buClr>
              <a:buSzPts val="1100"/>
              <a:buChar char="●"/>
              <a:defRPr>
                <a:solidFill>
                  <a:schemeClr val="accent2"/>
                </a:solidFill>
              </a:defRPr>
            </a:lvl4pPr>
            <a:lvl5pPr marL="2286000" lvl="4" indent="-298450">
              <a:spcBef>
                <a:spcPts val="1600"/>
              </a:spcBef>
              <a:spcAft>
                <a:spcPts val="0"/>
              </a:spcAft>
              <a:buClr>
                <a:schemeClr val="accent2"/>
              </a:buClr>
              <a:buSzPts val="1100"/>
              <a:buChar char="○"/>
              <a:defRPr>
                <a:solidFill>
                  <a:schemeClr val="accent2"/>
                </a:solidFill>
              </a:defRPr>
            </a:lvl5pPr>
            <a:lvl6pPr marL="2743200" lvl="5" indent="-298450">
              <a:spcBef>
                <a:spcPts val="1600"/>
              </a:spcBef>
              <a:spcAft>
                <a:spcPts val="0"/>
              </a:spcAft>
              <a:buClr>
                <a:schemeClr val="accent2"/>
              </a:buClr>
              <a:buSzPts val="1100"/>
              <a:buChar char="■"/>
              <a:defRPr>
                <a:solidFill>
                  <a:schemeClr val="accent2"/>
                </a:solidFill>
              </a:defRPr>
            </a:lvl6pPr>
            <a:lvl7pPr marL="3200400" lvl="6" indent="-298450">
              <a:spcBef>
                <a:spcPts val="1600"/>
              </a:spcBef>
              <a:spcAft>
                <a:spcPts val="0"/>
              </a:spcAft>
              <a:buClr>
                <a:schemeClr val="accent2"/>
              </a:buClr>
              <a:buSzPts val="1100"/>
              <a:buChar char="●"/>
              <a:defRPr>
                <a:solidFill>
                  <a:schemeClr val="accent2"/>
                </a:solidFill>
              </a:defRPr>
            </a:lvl7pPr>
            <a:lvl8pPr marL="3657600" lvl="7" indent="-298450">
              <a:spcBef>
                <a:spcPts val="1600"/>
              </a:spcBef>
              <a:spcAft>
                <a:spcPts val="0"/>
              </a:spcAft>
              <a:buClr>
                <a:schemeClr val="accent2"/>
              </a:buClr>
              <a:buSzPts val="1100"/>
              <a:buChar char="○"/>
              <a:defRPr>
                <a:solidFill>
                  <a:schemeClr val="accent2"/>
                </a:solidFill>
              </a:defRPr>
            </a:lvl8pPr>
            <a:lvl9pPr marL="4114800" lvl="8" indent="-298450">
              <a:spcBef>
                <a:spcPts val="1600"/>
              </a:spcBef>
              <a:spcAft>
                <a:spcPts val="1600"/>
              </a:spcAft>
              <a:buClr>
                <a:schemeClr val="accent2"/>
              </a:buClr>
              <a:buSzPts val="1100"/>
              <a:buChar char="■"/>
              <a:defRPr>
                <a:solidFill>
                  <a:schemeClr val="accent2"/>
                </a:solidFill>
              </a:defRPr>
            </a:lvl9pPr>
          </a:lstStyle>
          <a:p>
            <a:endParaRPr/>
          </a:p>
        </p:txBody>
      </p:sp>
      <p:sp>
        <p:nvSpPr>
          <p:cNvPr id="57" name="Google Shape;5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8"/>
        <p:cNvGrpSpPr/>
        <p:nvPr/>
      </p:nvGrpSpPr>
      <p:grpSpPr>
        <a:xfrm>
          <a:off x="0" y="0"/>
          <a:ext cx="0" cy="0"/>
          <a:chOff x="0" y="0"/>
          <a:chExt cx="0" cy="0"/>
        </a:xfrm>
      </p:grpSpPr>
      <p:sp>
        <p:nvSpPr>
          <p:cNvPr id="59" name="Google Shape;5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3"/>
        </a:solidFill>
        <a:effectLst/>
      </p:bgPr>
    </p:bg>
    <p:spTree>
      <p:nvGrpSpPr>
        <p:cNvPr id="1" name="Shape 14"/>
        <p:cNvGrpSpPr/>
        <p:nvPr/>
      </p:nvGrpSpPr>
      <p:grpSpPr>
        <a:xfrm>
          <a:off x="0" y="0"/>
          <a:ext cx="0" cy="0"/>
          <a:chOff x="0" y="0"/>
          <a:chExt cx="0" cy="0"/>
        </a:xfrm>
      </p:grpSpPr>
      <p:sp>
        <p:nvSpPr>
          <p:cNvPr id="15" name="Google Shape;15;p3"/>
          <p:cNvSpPr/>
          <p:nvPr/>
        </p:nvSpPr>
        <p:spPr>
          <a:xfrm>
            <a:off x="0" y="48099"/>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lt1"/>
          </a:solidFill>
          <a:ln>
            <a:noFill/>
          </a:ln>
        </p:spPr>
      </p:sp>
      <p:sp>
        <p:nvSpPr>
          <p:cNvPr id="16" name="Google Shape;16;p3"/>
          <p:cNvSpPr/>
          <p:nvPr/>
        </p:nvSpPr>
        <p:spPr>
          <a:xfrm>
            <a:off x="0" y="0"/>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accent3"/>
          </a:solidFill>
          <a:ln>
            <a:noFill/>
          </a:ln>
        </p:spPr>
      </p:sp>
      <p:sp>
        <p:nvSpPr>
          <p:cNvPr id="17" name="Google Shape;17;p3"/>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8" name="Google Shape;18;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sp>
        <p:nvSpPr>
          <p:cNvPr id="20" name="Google Shape;20;p4"/>
          <p:cNvSpPr/>
          <p:nvPr/>
        </p:nvSpPr>
        <p:spPr>
          <a:xfrm>
            <a:off x="0" y="0"/>
            <a:ext cx="4314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p:nvPr/>
        </p:nvSpPr>
        <p:spPr>
          <a:xfrm>
            <a:off x="0" y="44125"/>
            <a:ext cx="4313625" cy="4399375"/>
          </a:xfrm>
          <a:custGeom>
            <a:avLst/>
            <a:gdLst/>
            <a:ahLst/>
            <a:cxnLst/>
            <a:rect l="l" t="t" r="r" b="b"/>
            <a:pathLst>
              <a:path w="172545" h="175975" extrusionOk="0">
                <a:moveTo>
                  <a:pt x="0" y="157"/>
                </a:moveTo>
                <a:lnTo>
                  <a:pt x="172419" y="0"/>
                </a:lnTo>
                <a:lnTo>
                  <a:pt x="172545" y="126541"/>
                </a:lnTo>
                <a:lnTo>
                  <a:pt x="0" y="175975"/>
                </a:lnTo>
                <a:close/>
              </a:path>
            </a:pathLst>
          </a:custGeom>
          <a:solidFill>
            <a:schemeClr val="accent2"/>
          </a:solidFill>
          <a:ln>
            <a:noFill/>
          </a:ln>
        </p:spPr>
      </p:sp>
      <p:sp>
        <p:nvSpPr>
          <p:cNvPr id="22" name="Google Shape;22;p4"/>
          <p:cNvSpPr/>
          <p:nvPr/>
        </p:nvSpPr>
        <p:spPr>
          <a:xfrm>
            <a:off x="-125" y="0"/>
            <a:ext cx="4316900" cy="4395600"/>
          </a:xfrm>
          <a:custGeom>
            <a:avLst/>
            <a:gdLst/>
            <a:ahLst/>
            <a:cxnLst/>
            <a:rect l="l" t="t" r="r" b="b"/>
            <a:pathLst>
              <a:path w="172676" h="175824" extrusionOk="0">
                <a:moveTo>
                  <a:pt x="0" y="6"/>
                </a:moveTo>
                <a:lnTo>
                  <a:pt x="172676" y="0"/>
                </a:lnTo>
                <a:lnTo>
                  <a:pt x="172562" y="126442"/>
                </a:lnTo>
                <a:lnTo>
                  <a:pt x="0" y="175824"/>
                </a:lnTo>
                <a:close/>
              </a:path>
            </a:pathLst>
          </a:custGeom>
          <a:solidFill>
            <a:schemeClr val="dk1"/>
          </a:solidFill>
          <a:ln>
            <a:noFill/>
          </a:ln>
        </p:spPr>
      </p:sp>
      <p:sp>
        <p:nvSpPr>
          <p:cNvPr id="23" name="Google Shape;23;p4"/>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24" name="Google Shape;24;p4"/>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25" name="Google Shape;25;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6"/>
        <p:cNvGrpSpPr/>
        <p:nvPr/>
      </p:nvGrpSpPr>
      <p:grpSpPr>
        <a:xfrm>
          <a:off x="0" y="0"/>
          <a:ext cx="0" cy="0"/>
          <a:chOff x="0" y="0"/>
          <a:chExt cx="0" cy="0"/>
        </a:xfrm>
      </p:grpSpPr>
      <p:sp>
        <p:nvSpPr>
          <p:cNvPr id="27" name="Google Shape;27;p5"/>
          <p:cNvSpPr/>
          <p:nvPr/>
        </p:nvSpPr>
        <p:spPr>
          <a:xfrm>
            <a:off x="0" y="0"/>
            <a:ext cx="9144000" cy="12771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5"/>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29" name="Google Shape;29;p5"/>
          <p:cNvSpPr txBox="1">
            <a:spLocks noGrp="1"/>
          </p:cNvSpPr>
          <p:nvPr>
            <p:ph type="body" idx="1"/>
          </p:nvPr>
        </p:nvSpPr>
        <p:spPr>
          <a:xfrm>
            <a:off x="311700" y="1505700"/>
            <a:ext cx="3999900" cy="30762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0" name="Google Shape;30;p5"/>
          <p:cNvSpPr txBox="1">
            <a:spLocks noGrp="1"/>
          </p:cNvSpPr>
          <p:nvPr>
            <p:ph type="body" idx="2"/>
          </p:nvPr>
        </p:nvSpPr>
        <p:spPr>
          <a:xfrm>
            <a:off x="4832400" y="1505700"/>
            <a:ext cx="3999900" cy="30762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1" name="Google Shape;31;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2"/>
        <p:cNvGrpSpPr/>
        <p:nvPr/>
      </p:nvGrpSpPr>
      <p:grpSpPr>
        <a:xfrm>
          <a:off x="0" y="0"/>
          <a:ext cx="0" cy="0"/>
          <a:chOff x="0" y="0"/>
          <a:chExt cx="0" cy="0"/>
        </a:xfrm>
      </p:grpSpPr>
      <p:sp>
        <p:nvSpPr>
          <p:cNvPr id="33" name="Google Shape;33;p6"/>
          <p:cNvSpPr/>
          <p:nvPr/>
        </p:nvSpPr>
        <p:spPr>
          <a:xfrm>
            <a:off x="0" y="0"/>
            <a:ext cx="9144000" cy="12771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35" name="Google Shape;35;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p:nvPr/>
        </p:nvSpPr>
        <p:spPr>
          <a:xfrm>
            <a:off x="0" y="0"/>
            <a:ext cx="37644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txBox="1">
            <a:spLocks noGrp="1"/>
          </p:cNvSpPr>
          <p:nvPr>
            <p:ph type="title"/>
          </p:nvPr>
        </p:nvSpPr>
        <p:spPr>
          <a:xfrm>
            <a:off x="311725" y="500925"/>
            <a:ext cx="3127500" cy="18291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39" name="Google Shape;39;p7"/>
          <p:cNvSpPr txBox="1">
            <a:spLocks noGrp="1"/>
          </p:cNvSpPr>
          <p:nvPr>
            <p:ph type="body" idx="1"/>
          </p:nvPr>
        </p:nvSpPr>
        <p:spPr>
          <a:xfrm>
            <a:off x="311700" y="2390650"/>
            <a:ext cx="3127500" cy="22980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Clr>
                <a:schemeClr val="accent2"/>
              </a:buClr>
              <a:buSzPts val="1300"/>
              <a:buChar char="●"/>
              <a:defRPr>
                <a:solidFill>
                  <a:schemeClr val="accent2"/>
                </a:solidFill>
              </a:defRPr>
            </a:lvl1pPr>
            <a:lvl2pPr marL="914400" lvl="1" indent="-298450">
              <a:spcBef>
                <a:spcPts val="1600"/>
              </a:spcBef>
              <a:spcAft>
                <a:spcPts val="0"/>
              </a:spcAft>
              <a:buClr>
                <a:schemeClr val="accent2"/>
              </a:buClr>
              <a:buSzPts val="1100"/>
              <a:buChar char="○"/>
              <a:defRPr>
                <a:solidFill>
                  <a:schemeClr val="accent2"/>
                </a:solidFill>
              </a:defRPr>
            </a:lvl2pPr>
            <a:lvl3pPr marL="1371600" lvl="2" indent="-298450">
              <a:spcBef>
                <a:spcPts val="1600"/>
              </a:spcBef>
              <a:spcAft>
                <a:spcPts val="0"/>
              </a:spcAft>
              <a:buClr>
                <a:schemeClr val="accent2"/>
              </a:buClr>
              <a:buSzPts val="1100"/>
              <a:buChar char="■"/>
              <a:defRPr>
                <a:solidFill>
                  <a:schemeClr val="accent2"/>
                </a:solidFill>
              </a:defRPr>
            </a:lvl3pPr>
            <a:lvl4pPr marL="1828800" lvl="3" indent="-298450">
              <a:spcBef>
                <a:spcPts val="1600"/>
              </a:spcBef>
              <a:spcAft>
                <a:spcPts val="0"/>
              </a:spcAft>
              <a:buClr>
                <a:schemeClr val="accent2"/>
              </a:buClr>
              <a:buSzPts val="1100"/>
              <a:buChar char="●"/>
              <a:defRPr>
                <a:solidFill>
                  <a:schemeClr val="accent2"/>
                </a:solidFill>
              </a:defRPr>
            </a:lvl4pPr>
            <a:lvl5pPr marL="2286000" lvl="4" indent="-298450">
              <a:spcBef>
                <a:spcPts val="1600"/>
              </a:spcBef>
              <a:spcAft>
                <a:spcPts val="0"/>
              </a:spcAft>
              <a:buClr>
                <a:schemeClr val="accent2"/>
              </a:buClr>
              <a:buSzPts val="1100"/>
              <a:buChar char="○"/>
              <a:defRPr>
                <a:solidFill>
                  <a:schemeClr val="accent2"/>
                </a:solidFill>
              </a:defRPr>
            </a:lvl5pPr>
            <a:lvl6pPr marL="2743200" lvl="5" indent="-298450">
              <a:spcBef>
                <a:spcPts val="1600"/>
              </a:spcBef>
              <a:spcAft>
                <a:spcPts val="0"/>
              </a:spcAft>
              <a:buClr>
                <a:schemeClr val="accent2"/>
              </a:buClr>
              <a:buSzPts val="1100"/>
              <a:buChar char="■"/>
              <a:defRPr>
                <a:solidFill>
                  <a:schemeClr val="accent2"/>
                </a:solidFill>
              </a:defRPr>
            </a:lvl6pPr>
            <a:lvl7pPr marL="3200400" lvl="6" indent="-298450">
              <a:spcBef>
                <a:spcPts val="1600"/>
              </a:spcBef>
              <a:spcAft>
                <a:spcPts val="0"/>
              </a:spcAft>
              <a:buClr>
                <a:schemeClr val="accent2"/>
              </a:buClr>
              <a:buSzPts val="1100"/>
              <a:buChar char="●"/>
              <a:defRPr>
                <a:solidFill>
                  <a:schemeClr val="accent2"/>
                </a:solidFill>
              </a:defRPr>
            </a:lvl7pPr>
            <a:lvl8pPr marL="3657600" lvl="7" indent="-298450">
              <a:spcBef>
                <a:spcPts val="1600"/>
              </a:spcBef>
              <a:spcAft>
                <a:spcPts val="0"/>
              </a:spcAft>
              <a:buClr>
                <a:schemeClr val="accent2"/>
              </a:buClr>
              <a:buSzPts val="1100"/>
              <a:buChar char="○"/>
              <a:defRPr>
                <a:solidFill>
                  <a:schemeClr val="accent2"/>
                </a:solidFill>
              </a:defRPr>
            </a:lvl8pPr>
            <a:lvl9pPr marL="4114800" lvl="8" indent="-298450">
              <a:spcBef>
                <a:spcPts val="1600"/>
              </a:spcBef>
              <a:spcAft>
                <a:spcPts val="1600"/>
              </a:spcAft>
              <a:buClr>
                <a:schemeClr val="accent2"/>
              </a:buClr>
              <a:buSzPts val="1100"/>
              <a:buChar char="■"/>
              <a:defRPr>
                <a:solidFill>
                  <a:schemeClr val="accent2"/>
                </a:solidFill>
              </a:defRPr>
            </a:lvl9pPr>
          </a:lstStyle>
          <a:p>
            <a:endParaRPr/>
          </a:p>
        </p:txBody>
      </p:sp>
      <p:sp>
        <p:nvSpPr>
          <p:cNvPr id="40" name="Google Shape;40;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41"/>
        <p:cNvGrpSpPr/>
        <p:nvPr/>
      </p:nvGrpSpPr>
      <p:grpSpPr>
        <a:xfrm>
          <a:off x="0" y="0"/>
          <a:ext cx="0" cy="0"/>
          <a:chOff x="0" y="0"/>
          <a:chExt cx="0" cy="0"/>
        </a:xfrm>
      </p:grpSpPr>
      <p:sp>
        <p:nvSpPr>
          <p:cNvPr id="42" name="Google Shape;42;p8"/>
          <p:cNvSpPr txBox="1">
            <a:spLocks noGrp="1"/>
          </p:cNvSpPr>
          <p:nvPr>
            <p:ph type="title"/>
          </p:nvPr>
        </p:nvSpPr>
        <p:spPr>
          <a:xfrm>
            <a:off x="311675" y="798600"/>
            <a:ext cx="6247800" cy="3546300"/>
          </a:xfrm>
          <a:prstGeom prst="rect">
            <a:avLst/>
          </a:prstGeom>
        </p:spPr>
        <p:txBody>
          <a:bodyPr spcFirstLastPara="1" wrap="square" lIns="91425" tIns="91425" rIns="91425" bIns="91425" anchor="ctr" anchorCtr="0">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43" name="Google Shape;43;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4"/>
        <p:cNvGrpSpPr/>
        <p:nvPr/>
      </p:nvGrpSpPr>
      <p:grpSpPr>
        <a:xfrm>
          <a:off x="0" y="0"/>
          <a:ext cx="0" cy="0"/>
          <a:chOff x="0" y="0"/>
          <a:chExt cx="0" cy="0"/>
        </a:xfrm>
      </p:grpSpPr>
      <p:sp>
        <p:nvSpPr>
          <p:cNvPr id="45" name="Google Shape;45;p9"/>
          <p:cNvSpPr/>
          <p:nvPr/>
        </p:nvSpPr>
        <p:spPr>
          <a:xfrm>
            <a:off x="0"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9"/>
          <p:cNvSpPr txBox="1">
            <a:spLocks noGrp="1"/>
          </p:cNvSpPr>
          <p:nvPr>
            <p:ph type="title"/>
          </p:nvPr>
        </p:nvSpPr>
        <p:spPr>
          <a:xfrm>
            <a:off x="311300" y="500925"/>
            <a:ext cx="3704400" cy="20496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47" name="Google Shape;47;p9"/>
          <p:cNvSpPr txBox="1">
            <a:spLocks noGrp="1"/>
          </p:cNvSpPr>
          <p:nvPr>
            <p:ph type="subTitle" idx="1"/>
          </p:nvPr>
        </p:nvSpPr>
        <p:spPr>
          <a:xfrm>
            <a:off x="304800" y="2626725"/>
            <a:ext cx="3704400" cy="9267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accent2"/>
              </a:buClr>
              <a:buSzPts val="1600"/>
              <a:buNone/>
              <a:defRPr sz="1600">
                <a:solidFill>
                  <a:schemeClr val="accent2"/>
                </a:solidFill>
              </a:defRPr>
            </a:lvl1pPr>
            <a:lvl2pPr lvl="1">
              <a:lnSpc>
                <a:spcPct val="100000"/>
              </a:lnSpc>
              <a:spcBef>
                <a:spcPts val="0"/>
              </a:spcBef>
              <a:spcAft>
                <a:spcPts val="0"/>
              </a:spcAft>
              <a:buClr>
                <a:schemeClr val="accent2"/>
              </a:buClr>
              <a:buSzPts val="1600"/>
              <a:buNone/>
              <a:defRPr sz="1600">
                <a:solidFill>
                  <a:schemeClr val="accent2"/>
                </a:solidFill>
              </a:defRPr>
            </a:lvl2pPr>
            <a:lvl3pPr lvl="2">
              <a:lnSpc>
                <a:spcPct val="100000"/>
              </a:lnSpc>
              <a:spcBef>
                <a:spcPts val="0"/>
              </a:spcBef>
              <a:spcAft>
                <a:spcPts val="0"/>
              </a:spcAft>
              <a:buClr>
                <a:schemeClr val="accent2"/>
              </a:buClr>
              <a:buSzPts val="1600"/>
              <a:buNone/>
              <a:defRPr sz="1600">
                <a:solidFill>
                  <a:schemeClr val="accent2"/>
                </a:solidFill>
              </a:defRPr>
            </a:lvl3pPr>
            <a:lvl4pPr lvl="3">
              <a:lnSpc>
                <a:spcPct val="100000"/>
              </a:lnSpc>
              <a:spcBef>
                <a:spcPts val="0"/>
              </a:spcBef>
              <a:spcAft>
                <a:spcPts val="0"/>
              </a:spcAft>
              <a:buClr>
                <a:schemeClr val="accent2"/>
              </a:buClr>
              <a:buSzPts val="1600"/>
              <a:buNone/>
              <a:defRPr sz="1600">
                <a:solidFill>
                  <a:schemeClr val="accent2"/>
                </a:solidFill>
              </a:defRPr>
            </a:lvl4pPr>
            <a:lvl5pPr lvl="4">
              <a:lnSpc>
                <a:spcPct val="100000"/>
              </a:lnSpc>
              <a:spcBef>
                <a:spcPts val="0"/>
              </a:spcBef>
              <a:spcAft>
                <a:spcPts val="0"/>
              </a:spcAft>
              <a:buClr>
                <a:schemeClr val="accent2"/>
              </a:buClr>
              <a:buSzPts val="1600"/>
              <a:buNone/>
              <a:defRPr sz="1600">
                <a:solidFill>
                  <a:schemeClr val="accent2"/>
                </a:solidFill>
              </a:defRPr>
            </a:lvl5pPr>
            <a:lvl6pPr lvl="5">
              <a:lnSpc>
                <a:spcPct val="100000"/>
              </a:lnSpc>
              <a:spcBef>
                <a:spcPts val="0"/>
              </a:spcBef>
              <a:spcAft>
                <a:spcPts val="0"/>
              </a:spcAft>
              <a:buClr>
                <a:schemeClr val="accent2"/>
              </a:buClr>
              <a:buSzPts val="1600"/>
              <a:buNone/>
              <a:defRPr sz="1600">
                <a:solidFill>
                  <a:schemeClr val="accent2"/>
                </a:solidFill>
              </a:defRPr>
            </a:lvl6pPr>
            <a:lvl7pPr lvl="6">
              <a:lnSpc>
                <a:spcPct val="100000"/>
              </a:lnSpc>
              <a:spcBef>
                <a:spcPts val="0"/>
              </a:spcBef>
              <a:spcAft>
                <a:spcPts val="0"/>
              </a:spcAft>
              <a:buClr>
                <a:schemeClr val="accent2"/>
              </a:buClr>
              <a:buSzPts val="1600"/>
              <a:buNone/>
              <a:defRPr sz="1600">
                <a:solidFill>
                  <a:schemeClr val="accent2"/>
                </a:solidFill>
              </a:defRPr>
            </a:lvl7pPr>
            <a:lvl8pPr lvl="7">
              <a:lnSpc>
                <a:spcPct val="100000"/>
              </a:lnSpc>
              <a:spcBef>
                <a:spcPts val="0"/>
              </a:spcBef>
              <a:spcAft>
                <a:spcPts val="0"/>
              </a:spcAft>
              <a:buClr>
                <a:schemeClr val="accent2"/>
              </a:buClr>
              <a:buSzPts val="1600"/>
              <a:buNone/>
              <a:defRPr sz="1600">
                <a:solidFill>
                  <a:schemeClr val="accent2"/>
                </a:solidFill>
              </a:defRPr>
            </a:lvl8pPr>
            <a:lvl9pPr lvl="8">
              <a:lnSpc>
                <a:spcPct val="100000"/>
              </a:lnSpc>
              <a:spcBef>
                <a:spcPts val="0"/>
              </a:spcBef>
              <a:spcAft>
                <a:spcPts val="0"/>
              </a:spcAft>
              <a:buClr>
                <a:schemeClr val="accent2"/>
              </a:buClr>
              <a:buSzPts val="1600"/>
              <a:buNone/>
              <a:defRPr sz="1600">
                <a:solidFill>
                  <a:schemeClr val="accent2"/>
                </a:solidFill>
              </a:defRPr>
            </a:lvl9pPr>
          </a:lstStyle>
          <a:p>
            <a:endParaRPr/>
          </a:p>
        </p:txBody>
      </p:sp>
      <p:sp>
        <p:nvSpPr>
          <p:cNvPr id="48" name="Google Shape;48;p9"/>
          <p:cNvSpPr txBox="1">
            <a:spLocks noGrp="1"/>
          </p:cNvSpPr>
          <p:nvPr>
            <p:ph type="body" idx="2"/>
          </p:nvPr>
        </p:nvSpPr>
        <p:spPr>
          <a:xfrm>
            <a:off x="4879025" y="500925"/>
            <a:ext cx="3954000" cy="41115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49" name="Google Shape;49;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0"/>
        <p:cNvGrpSpPr/>
        <p:nvPr/>
      </p:nvGrpSpPr>
      <p:grpSpPr>
        <a:xfrm>
          <a:off x="0" y="0"/>
          <a:ext cx="0" cy="0"/>
          <a:chOff x="0" y="0"/>
          <a:chExt cx="0" cy="0"/>
        </a:xfrm>
      </p:grpSpPr>
      <p:sp>
        <p:nvSpPr>
          <p:cNvPr id="51" name="Google Shape;51;p10"/>
          <p:cNvSpPr/>
          <p:nvPr/>
        </p:nvSpPr>
        <p:spPr>
          <a:xfrm>
            <a:off x="0" y="4369000"/>
            <a:ext cx="9144000" cy="774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10"/>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lt1"/>
              </a:buClr>
              <a:buSzPts val="1300"/>
              <a:buFont typeface="Merriweather"/>
              <a:buNone/>
              <a:defRPr>
                <a:solidFill>
                  <a:schemeClr val="lt1"/>
                </a:solidFill>
                <a:latin typeface="Merriweather"/>
                <a:ea typeface="Merriweather"/>
                <a:cs typeface="Merriweather"/>
                <a:sym typeface="Merriweather"/>
              </a:defRPr>
            </a:lvl1pPr>
          </a:lstStyle>
          <a:p>
            <a:endParaRPr/>
          </a:p>
        </p:txBody>
      </p:sp>
      <p:sp>
        <p:nvSpPr>
          <p:cNvPr id="53" name="Google Shape;5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aradig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1pPr>
            <a:lvl2pPr lvl="1">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2pPr>
            <a:lvl3pPr lvl="2">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3pPr>
            <a:lvl4pPr lvl="3">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4pPr>
            <a:lvl5pPr lvl="4">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5pPr>
            <a:lvl6pPr lvl="5">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6pPr>
            <a:lvl7pPr lvl="6">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7pPr>
            <a:lvl8pPr lvl="7">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8pPr>
            <a:lvl9pPr lvl="8">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1150">
              <a:lnSpc>
                <a:spcPct val="115000"/>
              </a:lnSpc>
              <a:spcBef>
                <a:spcPts val="0"/>
              </a:spcBef>
              <a:spcAft>
                <a:spcPts val="0"/>
              </a:spcAft>
              <a:buClr>
                <a:schemeClr val="dk2"/>
              </a:buClr>
              <a:buSzPts val="1300"/>
              <a:buFont typeface="Roboto"/>
              <a:buChar char="●"/>
              <a:defRPr sz="1300">
                <a:solidFill>
                  <a:schemeClr val="dk2"/>
                </a:solidFill>
                <a:latin typeface="Roboto"/>
                <a:ea typeface="Roboto"/>
                <a:cs typeface="Roboto"/>
                <a:sym typeface="Roboto"/>
              </a:defRPr>
            </a:lvl1pPr>
            <a:lvl2pPr marL="914400" lvl="1"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2pPr>
            <a:lvl3pPr marL="1371600" lvl="2"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3pPr>
            <a:lvl4pPr marL="1828800" lvl="3"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4pPr>
            <a:lvl5pPr marL="2286000" lvl="4"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5pPr>
            <a:lvl6pPr marL="2743200" lvl="5"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6pPr>
            <a:lvl7pPr marL="3200400" lvl="6"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7pPr>
            <a:lvl8pPr marL="3657600" lvl="7"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8pPr>
            <a:lvl9pPr marL="4114800" lvl="8" indent="-298450">
              <a:lnSpc>
                <a:spcPct val="115000"/>
              </a:lnSpc>
              <a:spcBef>
                <a:spcPts val="1600"/>
              </a:spcBef>
              <a:spcAft>
                <a:spcPts val="1600"/>
              </a:spcAft>
              <a:buClr>
                <a:schemeClr val="dk2"/>
              </a:buClr>
              <a:buSzPts val="1100"/>
              <a:buFont typeface="Roboto"/>
              <a:buChar char="■"/>
              <a:defRPr sz="1100">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Roboto"/>
                <a:ea typeface="Roboto"/>
                <a:cs typeface="Roboto"/>
                <a:sym typeface="Roboto"/>
              </a:defRPr>
            </a:lvl1pPr>
            <a:lvl2pPr lvl="1" algn="r">
              <a:buNone/>
              <a:defRPr sz="1000">
                <a:solidFill>
                  <a:schemeClr val="dk2"/>
                </a:solidFill>
                <a:latin typeface="Roboto"/>
                <a:ea typeface="Roboto"/>
                <a:cs typeface="Roboto"/>
                <a:sym typeface="Roboto"/>
              </a:defRPr>
            </a:lvl2pPr>
            <a:lvl3pPr lvl="2" algn="r">
              <a:buNone/>
              <a:defRPr sz="1000">
                <a:solidFill>
                  <a:schemeClr val="dk2"/>
                </a:solidFill>
                <a:latin typeface="Roboto"/>
                <a:ea typeface="Roboto"/>
                <a:cs typeface="Roboto"/>
                <a:sym typeface="Roboto"/>
              </a:defRPr>
            </a:lvl3pPr>
            <a:lvl4pPr lvl="3" algn="r">
              <a:buNone/>
              <a:defRPr sz="1000">
                <a:solidFill>
                  <a:schemeClr val="dk2"/>
                </a:solidFill>
                <a:latin typeface="Roboto"/>
                <a:ea typeface="Roboto"/>
                <a:cs typeface="Roboto"/>
                <a:sym typeface="Roboto"/>
              </a:defRPr>
            </a:lvl4pPr>
            <a:lvl5pPr lvl="4" algn="r">
              <a:buNone/>
              <a:defRPr sz="1000">
                <a:solidFill>
                  <a:schemeClr val="dk2"/>
                </a:solidFill>
                <a:latin typeface="Roboto"/>
                <a:ea typeface="Roboto"/>
                <a:cs typeface="Roboto"/>
                <a:sym typeface="Roboto"/>
              </a:defRPr>
            </a:lvl5pPr>
            <a:lvl6pPr lvl="5" algn="r">
              <a:buNone/>
              <a:defRPr sz="1000">
                <a:solidFill>
                  <a:schemeClr val="dk2"/>
                </a:solidFill>
                <a:latin typeface="Roboto"/>
                <a:ea typeface="Roboto"/>
                <a:cs typeface="Roboto"/>
                <a:sym typeface="Roboto"/>
              </a:defRPr>
            </a:lvl6pPr>
            <a:lvl7pPr lvl="6" algn="r">
              <a:buNone/>
              <a:defRPr sz="1000">
                <a:solidFill>
                  <a:schemeClr val="dk2"/>
                </a:solidFill>
                <a:latin typeface="Roboto"/>
                <a:ea typeface="Roboto"/>
                <a:cs typeface="Roboto"/>
                <a:sym typeface="Roboto"/>
              </a:defRPr>
            </a:lvl7pPr>
            <a:lvl8pPr lvl="7" algn="r">
              <a:buNone/>
              <a:defRPr sz="1000">
                <a:solidFill>
                  <a:schemeClr val="dk2"/>
                </a:solidFill>
                <a:latin typeface="Roboto"/>
                <a:ea typeface="Roboto"/>
                <a:cs typeface="Roboto"/>
                <a:sym typeface="Roboto"/>
              </a:defRPr>
            </a:lvl8pPr>
            <a:lvl9pPr lvl="8" algn="r">
              <a:buNone/>
              <a:defRPr sz="1000">
                <a:solidFill>
                  <a:schemeClr val="dk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3"/>
          <p:cNvSpPr txBox="1">
            <a:spLocks noGrp="1"/>
          </p:cNvSpPr>
          <p:nvPr>
            <p:ph type="ctr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Career Readiness: Searching for Employment</a:t>
            </a:r>
            <a:endParaRPr/>
          </a:p>
          <a:p>
            <a:pPr marL="0" lvl="0" indent="0" algn="l" rtl="0">
              <a:spcBef>
                <a:spcPts val="0"/>
              </a:spcBef>
              <a:spcAft>
                <a:spcPts val="0"/>
              </a:spcAft>
              <a:buNone/>
            </a:pPr>
            <a:endParaRPr/>
          </a:p>
          <a:p>
            <a:pPr marL="0" lvl="0" indent="0" algn="l" rtl="0">
              <a:spcBef>
                <a:spcPts val="0"/>
              </a:spcBef>
              <a:spcAft>
                <a:spcPts val="0"/>
              </a:spcAft>
              <a:buNone/>
            </a:pPr>
            <a:r>
              <a:rPr lang="en" sz="1800"/>
              <a:t>Presented by: Dr. Dimar Brown,</a:t>
            </a:r>
            <a:endParaRPr sz="1800"/>
          </a:p>
          <a:p>
            <a:pPr marL="0" lvl="0" indent="0" algn="l" rtl="0">
              <a:spcBef>
                <a:spcPts val="0"/>
              </a:spcBef>
              <a:spcAft>
                <a:spcPts val="0"/>
              </a:spcAft>
              <a:buNone/>
            </a:pPr>
            <a:r>
              <a:rPr lang="en" sz="1800"/>
              <a:t>The Readiness Movement, LLC</a:t>
            </a:r>
            <a:endParaRPr sz="18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2"/>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did you notice about the job boards?</a:t>
            </a:r>
            <a:endParaRPr/>
          </a:p>
          <a:p>
            <a:pPr marL="0" lvl="0" indent="0" algn="l" rtl="0">
              <a:spcBef>
                <a:spcPts val="0"/>
              </a:spcBef>
              <a:spcAft>
                <a:spcPts val="0"/>
              </a:spcAft>
              <a:buNone/>
            </a:pPr>
            <a:endParaRPr/>
          </a:p>
          <a:p>
            <a:pPr marL="0" lvl="0" indent="0" algn="l" rtl="0">
              <a:spcBef>
                <a:spcPts val="0"/>
              </a:spcBef>
              <a:spcAft>
                <a:spcPts val="0"/>
              </a:spcAft>
              <a:buNone/>
            </a:pPr>
            <a:r>
              <a:rPr lang="en" sz="3000"/>
              <a:t>Any differences? (Job types, requirements, compensation, benefits, etc.)</a:t>
            </a:r>
            <a:endParaRPr sz="3000"/>
          </a:p>
          <a:p>
            <a:pPr marL="0" lvl="0" indent="0" algn="l" rtl="0">
              <a:spcBef>
                <a:spcPts val="0"/>
              </a:spcBef>
              <a:spcAft>
                <a:spcPts val="0"/>
              </a:spcAft>
              <a:buNone/>
            </a:pPr>
            <a:endParaRPr sz="3000"/>
          </a:p>
          <a:p>
            <a:pPr marL="0" lvl="0" indent="0" algn="l" rtl="0">
              <a:spcBef>
                <a:spcPts val="0"/>
              </a:spcBef>
              <a:spcAft>
                <a:spcPts val="0"/>
              </a:spcAft>
              <a:buNone/>
            </a:pPr>
            <a:r>
              <a:rPr lang="en" sz="3000"/>
              <a:t>Any similarities?</a:t>
            </a:r>
            <a:endParaRPr sz="3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3"/>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Tips on refining job search:</a:t>
            </a:r>
            <a:endParaRPr/>
          </a:p>
          <a:p>
            <a:pPr marL="0" lvl="0" indent="0" algn="l" rtl="0">
              <a:spcBef>
                <a:spcPts val="0"/>
              </a:spcBef>
              <a:spcAft>
                <a:spcPts val="0"/>
              </a:spcAft>
              <a:buNone/>
            </a:pPr>
            <a:endParaRPr/>
          </a:p>
          <a:p>
            <a:pPr marL="0" lvl="0" indent="0" algn="l" rtl="0">
              <a:spcBef>
                <a:spcPts val="0"/>
              </a:spcBef>
              <a:spcAft>
                <a:spcPts val="0"/>
              </a:spcAft>
              <a:buNone/>
            </a:pPr>
            <a:r>
              <a:rPr lang="en" sz="3000"/>
              <a:t>To refine a job search, you can:</a:t>
            </a:r>
            <a:endParaRPr sz="3000"/>
          </a:p>
          <a:p>
            <a:pPr marL="914400" lvl="0" indent="-419100" algn="l" rtl="0">
              <a:spcBef>
                <a:spcPts val="0"/>
              </a:spcBef>
              <a:spcAft>
                <a:spcPts val="0"/>
              </a:spcAft>
              <a:buSzPts val="3000"/>
              <a:buAutoNum type="arabicPeriod"/>
            </a:pPr>
            <a:r>
              <a:rPr lang="en" sz="3000"/>
              <a:t>Use keywords (police, nurse, etc.)</a:t>
            </a:r>
            <a:endParaRPr sz="3000"/>
          </a:p>
          <a:p>
            <a:pPr marL="914400" lvl="0" indent="-419100" algn="l" rtl="0">
              <a:spcBef>
                <a:spcPts val="0"/>
              </a:spcBef>
              <a:spcAft>
                <a:spcPts val="0"/>
              </a:spcAft>
              <a:buSzPts val="3000"/>
              <a:buAutoNum type="arabicPeriod"/>
            </a:pPr>
            <a:r>
              <a:rPr lang="en" sz="3000"/>
              <a:t>Use exact matches</a:t>
            </a:r>
            <a:endParaRPr sz="3000"/>
          </a:p>
          <a:p>
            <a:pPr marL="914400" lvl="0" indent="-419100" algn="l" rtl="0">
              <a:spcBef>
                <a:spcPts val="0"/>
              </a:spcBef>
              <a:spcAft>
                <a:spcPts val="0"/>
              </a:spcAft>
              <a:buSzPts val="3000"/>
              <a:buAutoNum type="arabicPeriod"/>
            </a:pPr>
            <a:r>
              <a:rPr lang="en" sz="3000"/>
              <a:t>Combine keyword or exact matches</a:t>
            </a:r>
            <a:endParaRPr sz="3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Did you know?:</a:t>
            </a:r>
            <a:endParaRPr/>
          </a:p>
          <a:p>
            <a:pPr marL="0" lvl="0" indent="0" algn="l" rtl="0">
              <a:spcBef>
                <a:spcPts val="0"/>
              </a:spcBef>
              <a:spcAft>
                <a:spcPts val="0"/>
              </a:spcAft>
              <a:buNone/>
            </a:pPr>
            <a:endParaRPr sz="2400"/>
          </a:p>
          <a:p>
            <a:pPr marL="0" lvl="0" indent="0" algn="l" rtl="0">
              <a:spcBef>
                <a:spcPts val="0"/>
              </a:spcBef>
              <a:spcAft>
                <a:spcPts val="0"/>
              </a:spcAft>
              <a:buNone/>
            </a:pPr>
            <a:r>
              <a:rPr lang="en" sz="2400"/>
              <a:t>~2% of individuals who apply for a job will be granted an interview.</a:t>
            </a:r>
            <a:endParaRPr sz="2400"/>
          </a:p>
          <a:p>
            <a:pPr marL="0" lvl="0" indent="0" algn="l" rtl="0">
              <a:spcBef>
                <a:spcPts val="0"/>
              </a:spcBef>
              <a:spcAft>
                <a:spcPts val="0"/>
              </a:spcAft>
              <a:buNone/>
            </a:pPr>
            <a:endParaRPr sz="2400"/>
          </a:p>
          <a:p>
            <a:pPr marL="0" lvl="0" indent="0" algn="l" rtl="0">
              <a:spcBef>
                <a:spcPts val="0"/>
              </a:spcBef>
              <a:spcAft>
                <a:spcPts val="0"/>
              </a:spcAft>
              <a:buNone/>
            </a:pPr>
            <a:r>
              <a:rPr lang="en" sz="2400"/>
              <a:t>Q: What helps an applicant land an interview? </a:t>
            </a:r>
            <a:endParaRPr sz="2400"/>
          </a:p>
          <a:p>
            <a:pPr marL="0" lvl="0" indent="0" algn="l" rtl="0">
              <a:spcBef>
                <a:spcPts val="0"/>
              </a:spcBef>
              <a:spcAft>
                <a:spcPts val="0"/>
              </a:spcAft>
              <a:buNone/>
            </a:pPr>
            <a:r>
              <a:rPr lang="en" sz="2400"/>
              <a:t>A: A resume and/or cover letter</a:t>
            </a:r>
            <a:endParaRPr sz="2400"/>
          </a:p>
          <a:p>
            <a:pPr marL="0" lvl="0" indent="0" algn="l" rtl="0">
              <a:spcBef>
                <a:spcPts val="0"/>
              </a:spcBef>
              <a:spcAft>
                <a:spcPts val="0"/>
              </a:spcAft>
              <a:buNone/>
            </a:pPr>
            <a:endParaRPr sz="2400"/>
          </a:p>
          <a:p>
            <a:pPr marL="0" lvl="0" indent="0" algn="l" rtl="0">
              <a:spcBef>
                <a:spcPts val="0"/>
              </a:spcBef>
              <a:spcAft>
                <a:spcPts val="0"/>
              </a:spcAft>
              <a:buNone/>
            </a:pP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a:t>Agenda</a:t>
            </a:r>
            <a:endParaRPr sz="3600"/>
          </a:p>
        </p:txBody>
      </p:sp>
      <p:sp>
        <p:nvSpPr>
          <p:cNvPr id="70" name="Google Shape;70;p14"/>
          <p:cNvSpPr txBox="1"/>
          <p:nvPr/>
        </p:nvSpPr>
        <p:spPr>
          <a:xfrm>
            <a:off x="602650" y="1723850"/>
            <a:ext cx="7217700" cy="2200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000">
                <a:latin typeface="Merriweather"/>
                <a:ea typeface="Merriweather"/>
                <a:cs typeface="Merriweather"/>
                <a:sym typeface="Merriweather"/>
              </a:rPr>
              <a:t>After today, you will know:</a:t>
            </a:r>
            <a:endParaRPr sz="3000">
              <a:latin typeface="Merriweather"/>
              <a:ea typeface="Merriweather"/>
              <a:cs typeface="Merriweather"/>
              <a:sym typeface="Merriweather"/>
            </a:endParaRPr>
          </a:p>
          <a:p>
            <a:pPr marL="0" lvl="0" indent="0" algn="l" rtl="0">
              <a:spcBef>
                <a:spcPts val="0"/>
              </a:spcBef>
              <a:spcAft>
                <a:spcPts val="0"/>
              </a:spcAft>
              <a:buNone/>
            </a:pPr>
            <a:endParaRPr sz="3000">
              <a:latin typeface="Merriweather"/>
              <a:ea typeface="Merriweather"/>
              <a:cs typeface="Merriweather"/>
              <a:sym typeface="Merriweather"/>
            </a:endParaRPr>
          </a:p>
          <a:p>
            <a:pPr marL="457200" lvl="0" indent="-419100" algn="l" rtl="0">
              <a:spcBef>
                <a:spcPts val="0"/>
              </a:spcBef>
              <a:spcAft>
                <a:spcPts val="0"/>
              </a:spcAft>
              <a:buSzPts val="3000"/>
              <a:buFont typeface="Merriweather"/>
              <a:buChar char="●"/>
            </a:pPr>
            <a:r>
              <a:rPr lang="en" sz="3000">
                <a:latin typeface="Merriweather"/>
                <a:ea typeface="Merriweather"/>
                <a:cs typeface="Merriweather"/>
                <a:sym typeface="Merriweather"/>
              </a:rPr>
              <a:t>How to search for a job</a:t>
            </a:r>
            <a:endParaRPr sz="3000">
              <a:latin typeface="Merriweather"/>
              <a:ea typeface="Merriweather"/>
              <a:cs typeface="Merriweather"/>
              <a:sym typeface="Merriweather"/>
            </a:endParaRPr>
          </a:p>
          <a:p>
            <a:pPr marL="457200" lvl="0" indent="-419100" algn="l" rtl="0">
              <a:spcBef>
                <a:spcPts val="0"/>
              </a:spcBef>
              <a:spcAft>
                <a:spcPts val="0"/>
              </a:spcAft>
              <a:buSzPts val="3000"/>
              <a:buFont typeface="Merriweather"/>
              <a:buChar char="●"/>
            </a:pPr>
            <a:r>
              <a:rPr lang="en" sz="3000">
                <a:latin typeface="Merriweather"/>
                <a:ea typeface="Merriweather"/>
                <a:cs typeface="Merriweather"/>
                <a:sym typeface="Merriweather"/>
              </a:rPr>
              <a:t>How to analyze a job description</a:t>
            </a:r>
            <a:endParaRPr sz="3000">
              <a:latin typeface="Merriweather"/>
              <a:ea typeface="Merriweather"/>
              <a:cs typeface="Merriweather"/>
              <a:sym typeface="Merriweather"/>
            </a:endParaRPr>
          </a:p>
          <a:p>
            <a:pPr marL="457200" lvl="0" indent="-419100" algn="l" rtl="0">
              <a:spcBef>
                <a:spcPts val="0"/>
              </a:spcBef>
              <a:spcAft>
                <a:spcPts val="0"/>
              </a:spcAft>
              <a:buSzPts val="3000"/>
              <a:buFont typeface="Merriweather"/>
              <a:buChar char="●"/>
            </a:pPr>
            <a:r>
              <a:rPr lang="en" sz="3000">
                <a:latin typeface="Merriweather"/>
                <a:ea typeface="Merriweather"/>
                <a:cs typeface="Merriweather"/>
                <a:sym typeface="Merriweather"/>
              </a:rPr>
              <a:t>How to apply for jobs</a:t>
            </a:r>
            <a:endParaRPr sz="3000">
              <a:latin typeface="Merriweather"/>
              <a:ea typeface="Merriweather"/>
              <a:cs typeface="Merriweather"/>
              <a:sym typeface="Merriweather"/>
            </a:endParaRPr>
          </a:p>
          <a:p>
            <a:pPr marL="0" lvl="0" indent="0" algn="l" rtl="0">
              <a:spcBef>
                <a:spcPts val="0"/>
              </a:spcBef>
              <a:spcAft>
                <a:spcPts val="0"/>
              </a:spcAft>
              <a:buNone/>
            </a:pPr>
            <a:endParaRPr>
              <a:latin typeface="Roboto"/>
              <a:ea typeface="Roboto"/>
              <a:cs typeface="Roboto"/>
              <a:sym typeface="Roboto"/>
            </a:endParaRPr>
          </a:p>
          <a:p>
            <a:pPr marL="0" lvl="0" indent="0" algn="l" rtl="0">
              <a:spcBef>
                <a:spcPts val="0"/>
              </a:spcBef>
              <a:spcAft>
                <a:spcPts val="0"/>
              </a:spcAft>
              <a:buNone/>
            </a:pPr>
            <a:endParaRPr>
              <a:latin typeface="Roboto"/>
              <a:ea typeface="Roboto"/>
              <a:cs typeface="Roboto"/>
              <a:sym typeface="Robot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a:off x="311700" y="1930500"/>
            <a:ext cx="8520600" cy="1282500"/>
          </a:xfrm>
          <a:prstGeom prst="rect">
            <a:avLst/>
          </a:prstGeom>
        </p:spPr>
        <p:txBody>
          <a:bodyPr spcFirstLastPara="1" wrap="square" lIns="91425" tIns="91425" rIns="91425" bIns="91425" anchor="t" anchorCtr="0">
            <a:noAutofit/>
          </a:bodyPr>
          <a:lstStyle/>
          <a:p>
            <a:pPr marL="1828800" lvl="0" indent="457200" algn="l" rtl="0">
              <a:spcBef>
                <a:spcPts val="0"/>
              </a:spcBef>
              <a:spcAft>
                <a:spcPts val="0"/>
              </a:spcAft>
              <a:buNone/>
            </a:pPr>
            <a:r>
              <a:rPr lang="en"/>
              <a:t>The Job Search</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6"/>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Q: How large is the job force in the United States?</a:t>
            </a:r>
            <a:endParaRPr/>
          </a:p>
          <a:p>
            <a:pPr marL="0" lvl="0" indent="0" algn="l" rtl="0">
              <a:spcBef>
                <a:spcPts val="0"/>
              </a:spcBef>
              <a:spcAft>
                <a:spcPts val="0"/>
              </a:spcAft>
              <a:buNone/>
            </a:pPr>
            <a:endParaRPr/>
          </a:p>
          <a:p>
            <a:pPr marL="0" lvl="0" indent="0" algn="l" rtl="0">
              <a:spcBef>
                <a:spcPts val="0"/>
              </a:spcBef>
              <a:spcAft>
                <a:spcPts val="0"/>
              </a:spcAft>
              <a:buNone/>
            </a:pPr>
            <a:r>
              <a:rPr lang="en" sz="3000"/>
              <a:t>A: Approximately </a:t>
            </a:r>
            <a:r>
              <a:rPr lang="en" sz="3000">
                <a:solidFill>
                  <a:srgbClr val="FF0000"/>
                </a:solidFill>
              </a:rPr>
              <a:t>156 million people.</a:t>
            </a:r>
            <a:endParaRPr sz="3000">
              <a:solidFill>
                <a:srgbClr val="FF0000"/>
              </a:solidFill>
            </a:endParaRPr>
          </a:p>
          <a:p>
            <a:pPr marL="0" lvl="0" indent="0" algn="l" rtl="0">
              <a:spcBef>
                <a:spcPts val="0"/>
              </a:spcBef>
              <a:spcAft>
                <a:spcPts val="0"/>
              </a:spcAft>
              <a:buNone/>
            </a:pPr>
            <a:endParaRPr sz="3000">
              <a:solidFill>
                <a:schemeClr val="dk1"/>
              </a:solidFill>
            </a:endParaRPr>
          </a:p>
          <a:p>
            <a:pPr marL="0" lvl="0" indent="0" algn="l" rtl="0">
              <a:spcBef>
                <a:spcPts val="0"/>
              </a:spcBef>
              <a:spcAft>
                <a:spcPts val="0"/>
              </a:spcAft>
              <a:buNone/>
            </a:pPr>
            <a:r>
              <a:rPr lang="en" sz="3000">
                <a:solidFill>
                  <a:schemeClr val="dk1"/>
                </a:solidFill>
              </a:rPr>
              <a:t>However, there are people who are </a:t>
            </a:r>
            <a:r>
              <a:rPr lang="en" sz="3000">
                <a:solidFill>
                  <a:srgbClr val="FF0000"/>
                </a:solidFill>
              </a:rPr>
              <a:t>unemployed.</a:t>
            </a:r>
            <a:endParaRPr sz="300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7"/>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is unemployment?</a:t>
            </a:r>
            <a:endParaRPr/>
          </a:p>
          <a:p>
            <a:pPr marL="0" lvl="0" indent="0" algn="l" rtl="0">
              <a:spcBef>
                <a:spcPts val="0"/>
              </a:spcBef>
              <a:spcAft>
                <a:spcPts val="0"/>
              </a:spcAft>
              <a:buNone/>
            </a:pPr>
            <a:endParaRPr/>
          </a:p>
          <a:p>
            <a:pPr marL="0" lvl="0" indent="0" algn="l" rtl="0">
              <a:spcBef>
                <a:spcPts val="0"/>
              </a:spcBef>
              <a:spcAft>
                <a:spcPts val="0"/>
              </a:spcAft>
              <a:buNone/>
            </a:pPr>
            <a:r>
              <a:rPr lang="en" sz="3000"/>
              <a:t>A situation where able bodied people, who are seeking employment, cannot find work.</a:t>
            </a:r>
            <a:endParaRPr sz="3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How many people are unemployed?</a:t>
            </a:r>
            <a:endParaRPr/>
          </a:p>
          <a:p>
            <a:pPr marL="0" lvl="0" indent="0" algn="l" rtl="0">
              <a:spcBef>
                <a:spcPts val="0"/>
              </a:spcBef>
              <a:spcAft>
                <a:spcPts val="0"/>
              </a:spcAft>
              <a:buNone/>
            </a:pPr>
            <a:endParaRPr/>
          </a:p>
          <a:p>
            <a:pPr marL="0" lvl="0" indent="0" algn="l" rtl="0">
              <a:spcBef>
                <a:spcPts val="0"/>
              </a:spcBef>
              <a:spcAft>
                <a:spcPts val="0"/>
              </a:spcAft>
              <a:buNone/>
            </a:pPr>
            <a:r>
              <a:rPr lang="en" sz="3000"/>
              <a:t>~6.2 million people</a:t>
            </a:r>
            <a:endParaRPr sz="3000"/>
          </a:p>
          <a:p>
            <a:pPr marL="0" lvl="0" indent="0" algn="l" rtl="0">
              <a:spcBef>
                <a:spcPts val="0"/>
              </a:spcBef>
              <a:spcAft>
                <a:spcPts val="0"/>
              </a:spcAft>
              <a:buNone/>
            </a:pPr>
            <a:endParaRPr sz="3000"/>
          </a:p>
          <a:p>
            <a:pPr marL="0" lvl="0" indent="0" algn="l" rtl="0">
              <a:spcBef>
                <a:spcPts val="0"/>
              </a:spcBef>
              <a:spcAft>
                <a:spcPts val="0"/>
              </a:spcAft>
              <a:buNone/>
            </a:pPr>
            <a:r>
              <a:rPr lang="en" sz="3000"/>
              <a:t>6.2mil/156mil = </a:t>
            </a:r>
            <a:r>
              <a:rPr lang="en" sz="3000">
                <a:solidFill>
                  <a:srgbClr val="FF0000"/>
                </a:solidFill>
              </a:rPr>
              <a:t>3.9%</a:t>
            </a:r>
            <a:endParaRPr sz="300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9"/>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are not unemployed if:</a:t>
            </a:r>
            <a:endParaRPr/>
          </a:p>
          <a:p>
            <a:pPr marL="0" lvl="0" indent="0" algn="l" rtl="0">
              <a:spcBef>
                <a:spcPts val="0"/>
              </a:spcBef>
              <a:spcAft>
                <a:spcPts val="0"/>
              </a:spcAft>
              <a:buNone/>
            </a:pPr>
            <a:endParaRPr/>
          </a:p>
          <a:p>
            <a:pPr marL="457200" lvl="0" indent="-419100" algn="l" rtl="0">
              <a:spcBef>
                <a:spcPts val="0"/>
              </a:spcBef>
              <a:spcAft>
                <a:spcPts val="0"/>
              </a:spcAft>
              <a:buSzPts val="3000"/>
              <a:buChar char="●"/>
            </a:pPr>
            <a:r>
              <a:rPr lang="en" sz="3000"/>
              <a:t>You are under the age of 16 and cannot find work</a:t>
            </a:r>
            <a:endParaRPr sz="3000"/>
          </a:p>
          <a:p>
            <a:pPr marL="457200" lvl="0" indent="-419100" algn="l" rtl="0">
              <a:spcBef>
                <a:spcPts val="0"/>
              </a:spcBef>
              <a:spcAft>
                <a:spcPts val="0"/>
              </a:spcAft>
              <a:buSzPts val="3000"/>
              <a:buChar char="●"/>
            </a:pPr>
            <a:r>
              <a:rPr lang="en" sz="3000"/>
              <a:t>You are incarcerated</a:t>
            </a:r>
            <a:endParaRPr sz="3000"/>
          </a:p>
          <a:p>
            <a:pPr marL="457200" lvl="0" indent="-419100" algn="l" rtl="0">
              <a:spcBef>
                <a:spcPts val="0"/>
              </a:spcBef>
              <a:spcAft>
                <a:spcPts val="0"/>
              </a:spcAft>
              <a:buSzPts val="3000"/>
              <a:buChar char="●"/>
            </a:pPr>
            <a:r>
              <a:rPr lang="en" sz="3000"/>
              <a:t>You are over the age of 16, jobless and you stop looking for work</a:t>
            </a:r>
            <a:endParaRPr sz="3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0"/>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Finding a job:</a:t>
            </a:r>
            <a:endParaRPr/>
          </a:p>
          <a:p>
            <a:pPr marL="457200" lvl="0" indent="0" algn="ctr" rtl="0">
              <a:spcBef>
                <a:spcPts val="0"/>
              </a:spcBef>
              <a:spcAft>
                <a:spcPts val="0"/>
              </a:spcAft>
              <a:buNone/>
            </a:pPr>
            <a:endParaRPr/>
          </a:p>
          <a:p>
            <a:pPr marL="0" lvl="0" indent="0" algn="l" rtl="0">
              <a:spcBef>
                <a:spcPts val="0"/>
              </a:spcBef>
              <a:spcAft>
                <a:spcPts val="0"/>
              </a:spcAft>
              <a:buNone/>
            </a:pPr>
            <a:r>
              <a:rPr lang="en" sz="3000"/>
              <a:t>Jobs are usually posted/advertised on job boards (internal or external) and contain:</a:t>
            </a:r>
            <a:endParaRPr sz="3000"/>
          </a:p>
          <a:p>
            <a:pPr marL="457200" lvl="0" indent="-419100" algn="l" rtl="0">
              <a:spcBef>
                <a:spcPts val="0"/>
              </a:spcBef>
              <a:spcAft>
                <a:spcPts val="0"/>
              </a:spcAft>
              <a:buSzPts val="3000"/>
              <a:buChar char="●"/>
            </a:pPr>
            <a:r>
              <a:rPr lang="en" sz="3000"/>
              <a:t>Description of job and duties</a:t>
            </a:r>
            <a:endParaRPr sz="3000"/>
          </a:p>
          <a:p>
            <a:pPr marL="457200" lvl="0" indent="-419100" algn="l" rtl="0">
              <a:spcBef>
                <a:spcPts val="0"/>
              </a:spcBef>
              <a:spcAft>
                <a:spcPts val="0"/>
              </a:spcAft>
              <a:buSzPts val="3000"/>
              <a:buChar char="●"/>
            </a:pPr>
            <a:r>
              <a:rPr lang="en" sz="3000"/>
              <a:t>Requirements (skills and education)</a:t>
            </a:r>
            <a:endParaRPr sz="3000"/>
          </a:p>
          <a:p>
            <a:pPr marL="914400" lvl="1" indent="-419100" algn="l" rtl="0">
              <a:spcBef>
                <a:spcPts val="0"/>
              </a:spcBef>
              <a:spcAft>
                <a:spcPts val="0"/>
              </a:spcAft>
              <a:buSzPts val="3000"/>
              <a:buChar char="○"/>
            </a:pPr>
            <a:r>
              <a:rPr lang="en" sz="3000"/>
              <a:t>Compensation</a:t>
            </a:r>
            <a:endParaRPr sz="3000"/>
          </a:p>
          <a:p>
            <a:pPr marL="914400" lvl="1" indent="-419100" algn="l" rtl="0">
              <a:spcBef>
                <a:spcPts val="0"/>
              </a:spcBef>
              <a:spcAft>
                <a:spcPts val="0"/>
              </a:spcAft>
              <a:buSzPts val="3000"/>
              <a:buChar char="○"/>
            </a:pPr>
            <a:r>
              <a:rPr lang="en" sz="3000"/>
              <a:t>Benefits</a:t>
            </a:r>
            <a:endParaRPr sz="3000"/>
          </a:p>
          <a:p>
            <a:pPr marL="914400" lvl="1" indent="-419100" algn="l" rtl="0">
              <a:spcBef>
                <a:spcPts val="0"/>
              </a:spcBef>
              <a:spcAft>
                <a:spcPts val="0"/>
              </a:spcAft>
              <a:buSzPts val="3000"/>
              <a:buChar char="○"/>
            </a:pPr>
            <a:r>
              <a:rPr lang="en" sz="3000"/>
              <a:t>Reporting structure</a:t>
            </a:r>
            <a:endParaRPr sz="3000"/>
          </a:p>
          <a:p>
            <a:pPr marL="1371600" lvl="0" indent="0" algn="l" rtl="0">
              <a:spcBef>
                <a:spcPts val="0"/>
              </a:spcBef>
              <a:spcAft>
                <a:spcPts val="0"/>
              </a:spcAft>
              <a:buNone/>
            </a:pPr>
            <a:endParaRPr/>
          </a:p>
          <a:p>
            <a:pPr marL="0" lvl="0" indent="0" algn="l" rtl="0">
              <a:spcBef>
                <a:spcPts val="0"/>
              </a:spcBef>
              <a:spcAft>
                <a:spcPts val="0"/>
              </a:spcAft>
              <a:buNone/>
            </a:pPr>
            <a:endParaRPr/>
          </a:p>
          <a:p>
            <a:pPr marL="0" lvl="0" indent="0" algn="ctr" rtl="0">
              <a:spcBef>
                <a:spcPts val="0"/>
              </a:spcBef>
              <a:spcAft>
                <a:spcPts val="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1"/>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Where to find a job?</a:t>
            </a:r>
            <a:endParaRPr/>
          </a:p>
          <a:p>
            <a:pPr marL="0" lvl="0" indent="0" algn="l" rtl="0">
              <a:spcBef>
                <a:spcPts val="0"/>
              </a:spcBef>
              <a:spcAft>
                <a:spcPts val="0"/>
              </a:spcAft>
              <a:buNone/>
            </a:pPr>
            <a:endParaRPr/>
          </a:p>
          <a:p>
            <a:pPr marL="0" lvl="0" indent="0" algn="l" rtl="0">
              <a:spcBef>
                <a:spcPts val="0"/>
              </a:spcBef>
              <a:spcAft>
                <a:spcPts val="0"/>
              </a:spcAft>
              <a:buNone/>
            </a:pPr>
            <a:r>
              <a:rPr lang="en" sz="3000"/>
              <a:t>There are many types of job boards. </a:t>
            </a:r>
            <a:endParaRPr sz="3000"/>
          </a:p>
          <a:p>
            <a:pPr marL="0" lvl="0" indent="0" algn="l" rtl="0">
              <a:spcBef>
                <a:spcPts val="0"/>
              </a:spcBef>
              <a:spcAft>
                <a:spcPts val="0"/>
              </a:spcAft>
              <a:buNone/>
            </a:pPr>
            <a:r>
              <a:rPr lang="en" sz="3000"/>
              <a:t>Today, we will explore three:</a:t>
            </a:r>
            <a:endParaRPr sz="3000"/>
          </a:p>
          <a:p>
            <a:pPr marL="914400" lvl="0" indent="-419100" algn="l" rtl="0">
              <a:spcBef>
                <a:spcPts val="0"/>
              </a:spcBef>
              <a:spcAft>
                <a:spcPts val="0"/>
              </a:spcAft>
              <a:buSzPts val="3000"/>
              <a:buAutoNum type="arabicPeriod"/>
            </a:pPr>
            <a:r>
              <a:rPr lang="en" sz="3000"/>
              <a:t>Government</a:t>
            </a:r>
            <a:endParaRPr sz="3000"/>
          </a:p>
          <a:p>
            <a:pPr marL="914400" lvl="0" indent="-419100" algn="l" rtl="0">
              <a:spcBef>
                <a:spcPts val="0"/>
              </a:spcBef>
              <a:spcAft>
                <a:spcPts val="0"/>
              </a:spcAft>
              <a:buSzPts val="3000"/>
              <a:buAutoNum type="arabicPeriod"/>
            </a:pPr>
            <a:r>
              <a:rPr lang="en" sz="3000"/>
              <a:t>Privately-owned company</a:t>
            </a:r>
            <a:endParaRPr sz="3000"/>
          </a:p>
          <a:p>
            <a:pPr marL="914400" lvl="0" indent="-419100" algn="l" rtl="0">
              <a:spcBef>
                <a:spcPts val="0"/>
              </a:spcBef>
              <a:spcAft>
                <a:spcPts val="0"/>
              </a:spcAft>
              <a:buSzPts val="3000"/>
              <a:buAutoNum type="arabicPeriod"/>
            </a:pPr>
            <a:r>
              <a:rPr lang="en" sz="3000"/>
              <a:t>Internal job board</a:t>
            </a:r>
            <a:endParaRPr sz="3000"/>
          </a:p>
        </p:txBody>
      </p:sp>
    </p:spTree>
  </p:cSld>
  <p:clrMapOvr>
    <a:masterClrMapping/>
  </p:clrMapOvr>
</p:sld>
</file>

<file path=ppt/theme/theme1.xml><?xml version="1.0" encoding="utf-8"?>
<a:theme xmlns:a="http://schemas.openxmlformats.org/drawingml/2006/main" name="Paradigm">
  <a:themeElements>
    <a:clrScheme name="Paradigm">
      <a:dk1>
        <a:srgbClr val="31394D"/>
      </a:dk1>
      <a:lt1>
        <a:srgbClr val="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791</Words>
  <Application>Microsoft Office PowerPoint</Application>
  <PresentationFormat>On-screen Show (16:9)</PresentationFormat>
  <Paragraphs>74</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Merriweather</vt:lpstr>
      <vt:lpstr>Arial</vt:lpstr>
      <vt:lpstr>Roboto</vt:lpstr>
      <vt:lpstr>Paradigm</vt:lpstr>
      <vt:lpstr>Career Readiness: Searching for Employment  Presented by: Dr. Dimar Brown, The Readiness Movement, LLC</vt:lpstr>
      <vt:lpstr>Agenda</vt:lpstr>
      <vt:lpstr>The Job Search</vt:lpstr>
      <vt:lpstr>Q: How large is the job force in the United States?  A: Approximately 156 million people.  However, there are people who are unemployed.</vt:lpstr>
      <vt:lpstr>What is unemployment?  A situation where able bodied people, who are seeking employment, cannot find work.</vt:lpstr>
      <vt:lpstr>How many people are unemployed?  ~6.2 million people  6.2mil/156mil = 3.9%</vt:lpstr>
      <vt:lpstr>You are not unemployed if:  You are under the age of 16 and cannot find work You are incarcerated You are over the age of 16, jobless and you stop looking for work</vt:lpstr>
      <vt:lpstr>Finding a job:  Jobs are usually posted/advertised on job boards (internal or external) and contain: Description of job and duties Requirements (skills and education) Compensation Benefits Reporting structure   </vt:lpstr>
      <vt:lpstr>Where to find a job?  There are many types of job boards.  Today, we will explore three: Government Privately-owned company Internal job board</vt:lpstr>
      <vt:lpstr>What did you notice about the job boards?  Any differences? (Job types, requirements, compensation, benefits, etc.)  Any similarities?</vt:lpstr>
      <vt:lpstr>Tips on refining job search:  To refine a job search, you can: Use keywords (police, nurse, etc.) Use exact matches Combine keyword or exact matches</vt:lpstr>
      <vt:lpstr>Did you know?:  ~2% of individuals who apply for a job will be granted an interview.  Q: What helps an applicant land an interview?  A: A resume and/or cover letter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 Readiness: Searching for Employment  Presented by: Dr. Dimar Brown, The Readiness Movement, LLC</dc:title>
  <dc:creator>Davis, Rochelle R</dc:creator>
  <cp:lastModifiedBy>Davis, Rochelle R</cp:lastModifiedBy>
  <cp:revision>1</cp:revision>
  <dcterms:modified xsi:type="dcterms:W3CDTF">2020-01-31T13:37:16Z</dcterms:modified>
</cp:coreProperties>
</file>