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embeddedFontLst>
    <p:embeddedFont>
      <p:font typeface="Lobster"/>
      <p:regular r:id="rId17"/>
    </p:embeddedFont>
    <p:embeddedFont>
      <p:font typeface="Merriweather" panose="020B0604020202020204" charset="0"/>
      <p:regular r:id="rId18"/>
      <p:bold r:id="rId19"/>
      <p:italic r:id="rId20"/>
      <p:boldItalic r:id="rId21"/>
    </p:embeddedFont>
    <p:embeddedFont>
      <p:font typeface="Roboto" pitchFamily="2"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114" y="54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58901132d9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58901132d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58901132d9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58901132d9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Before you begin writing a resume, you should conduct an interest assessment. Use the results of the assessment to research career areas and employers. Identify your target audience. Review job descriptions to fully understand what skills you need to successfully gain employment. (Next slide)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8901132d9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58901132d9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Can you identify the education, skills and target audiences in the following job descriptions? (Feel free to add any job link as an example and have students review and identify the education, skills, and targeted audience in the description). (Next slide)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566ccfde7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566ccfde7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When writing a resume, use a size 10-12 font. Margins should be at 1 inch, no smaller than half an inch. Fonts should also be easy to read. Don’t use special characters like emojis, smiley faces, and pictures. Don’t include any of these items in your resume: your self-portrait, social security number, salary history, reason for leaving a job, religion, health problems, or your ethnicity or race.</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58901132d9_0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58901132d9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(Read the slide) Resumes help you resume the hiring process. They help you land interviews. They are customized marketing tools that summarize your relevant education, experience, and skills. They have many formats. They should be brief and easy to read.</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563f89ca0b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563f89ca0b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050">
                <a:highlight>
                  <a:srgbClr val="FFFFFF"/>
                </a:highlight>
                <a:latin typeface="Courier New"/>
                <a:ea typeface="Courier New"/>
                <a:cs typeface="Courier New"/>
                <a:sym typeface="Courier New"/>
              </a:rPr>
              <a:t>After today, you will know what resumes are, their purpose, and how to use them in the hiring process. (Next slide)</a:t>
            </a:r>
            <a:endParaRPr sz="1050">
              <a:highlight>
                <a:srgbClr val="FFFFFF"/>
              </a:highlight>
              <a:latin typeface="Courier New"/>
              <a:ea typeface="Courier New"/>
              <a:cs typeface="Courier New"/>
              <a:sym typeface="Courier New"/>
            </a:endParaRPr>
          </a:p>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563f89ca0b_0_6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563f89ca0b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Let’s talk about resumes.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563f89ca0b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563f89ca0b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are resumes? They are documents that help you resume the hiring process. Essentially, they have two functions. Let’s talk about the first function (Next slide)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8901132d9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8901132d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first function of resumes are to convince employers. When we say convince, we mean they are designed to convince employers that you are worthy to be granted an interview. (Next slide)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58901132d9_0_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58901132d9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second purpose of resumes are to demonstrate your qualifications to employers. Basically, you are using a combination of skills, interests, experiences, and education to demonstrate your readiness for employment. (Next slide)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58901132d9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58901132d9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Resumes are not to be used as an account of your life thus far, or a list of your accolades. They are used specifically to land job interviews. (Next slide)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58901132d9_0_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58901132d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do resumes look like? While there are many formats and styles use for resumes. The typical resume is one to two pages in length, a summary of skills, education and experience, a marketing and communications tool to show future value and customized to a specific audience?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58901132d9_0_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58901132d9_0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Resumes have several common categories: 1. Contact information, 2. Education, 3. Experience (which includes research, professional, work, leadership, volunteer, etc.), 4. Skills (which includes language skills, software skills, and other techniques),5. Professional affiliations, 6. Honors (which includes special awards), and 7. References….(Next slide)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125"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1" name="Google Shape;11;p2"/>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2" name="Google Shape;12;p2"/>
          <p:cNvSpPr txBox="1">
            <a:spLocks noGrp="1"/>
          </p:cNvSpPr>
          <p:nvPr>
            <p:ph type="subTitle" idx="1"/>
          </p:nvPr>
        </p:nvSpPr>
        <p:spPr>
          <a:xfrm>
            <a:off x="311700" y="1878560"/>
            <a:ext cx="4242600" cy="738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2"/>
              </a:buClr>
              <a:buSzPts val="1600"/>
              <a:buNone/>
              <a:defRPr sz="1600">
                <a:solidFill>
                  <a:schemeClr val="lt2"/>
                </a:solidFill>
              </a:defRPr>
            </a:lvl1pPr>
            <a:lvl2pPr lvl="1">
              <a:lnSpc>
                <a:spcPct val="100000"/>
              </a:lnSpc>
              <a:spcBef>
                <a:spcPts val="0"/>
              </a:spcBef>
              <a:spcAft>
                <a:spcPts val="0"/>
              </a:spcAft>
              <a:buClr>
                <a:schemeClr val="lt2"/>
              </a:buClr>
              <a:buSzPts val="1600"/>
              <a:buNone/>
              <a:defRPr sz="1600">
                <a:solidFill>
                  <a:schemeClr val="lt2"/>
                </a:solidFill>
              </a:defRPr>
            </a:lvl2pPr>
            <a:lvl3pPr lvl="2">
              <a:lnSpc>
                <a:spcPct val="100000"/>
              </a:lnSpc>
              <a:spcBef>
                <a:spcPts val="0"/>
              </a:spcBef>
              <a:spcAft>
                <a:spcPts val="0"/>
              </a:spcAft>
              <a:buClr>
                <a:schemeClr val="lt2"/>
              </a:buClr>
              <a:buSzPts val="1600"/>
              <a:buNone/>
              <a:defRPr sz="1600">
                <a:solidFill>
                  <a:schemeClr val="lt2"/>
                </a:solidFill>
              </a:defRPr>
            </a:lvl3pPr>
            <a:lvl4pPr lvl="3">
              <a:lnSpc>
                <a:spcPct val="100000"/>
              </a:lnSpc>
              <a:spcBef>
                <a:spcPts val="0"/>
              </a:spcBef>
              <a:spcAft>
                <a:spcPts val="0"/>
              </a:spcAft>
              <a:buClr>
                <a:schemeClr val="lt2"/>
              </a:buClr>
              <a:buSzPts val="1600"/>
              <a:buNone/>
              <a:defRPr sz="1600">
                <a:solidFill>
                  <a:schemeClr val="lt2"/>
                </a:solidFill>
              </a:defRPr>
            </a:lvl4pPr>
            <a:lvl5pPr lvl="4">
              <a:lnSpc>
                <a:spcPct val="100000"/>
              </a:lnSpc>
              <a:spcBef>
                <a:spcPts val="0"/>
              </a:spcBef>
              <a:spcAft>
                <a:spcPts val="0"/>
              </a:spcAft>
              <a:buClr>
                <a:schemeClr val="lt2"/>
              </a:buClr>
              <a:buSzPts val="1600"/>
              <a:buNone/>
              <a:defRPr sz="1600">
                <a:solidFill>
                  <a:schemeClr val="lt2"/>
                </a:solidFill>
              </a:defRPr>
            </a:lvl5pPr>
            <a:lvl6pPr lvl="5">
              <a:lnSpc>
                <a:spcPct val="100000"/>
              </a:lnSpc>
              <a:spcBef>
                <a:spcPts val="0"/>
              </a:spcBef>
              <a:spcAft>
                <a:spcPts val="0"/>
              </a:spcAft>
              <a:buClr>
                <a:schemeClr val="lt2"/>
              </a:buClr>
              <a:buSzPts val="1600"/>
              <a:buNone/>
              <a:defRPr sz="1600">
                <a:solidFill>
                  <a:schemeClr val="lt2"/>
                </a:solidFill>
              </a:defRPr>
            </a:lvl6pPr>
            <a:lvl7pPr lvl="6">
              <a:lnSpc>
                <a:spcPct val="100000"/>
              </a:lnSpc>
              <a:spcBef>
                <a:spcPts val="0"/>
              </a:spcBef>
              <a:spcAft>
                <a:spcPts val="0"/>
              </a:spcAft>
              <a:buClr>
                <a:schemeClr val="lt2"/>
              </a:buClr>
              <a:buSzPts val="1600"/>
              <a:buNone/>
              <a:defRPr sz="1600">
                <a:solidFill>
                  <a:schemeClr val="lt2"/>
                </a:solidFill>
              </a:defRPr>
            </a:lvl7pPr>
            <a:lvl8pPr lvl="7">
              <a:lnSpc>
                <a:spcPct val="100000"/>
              </a:lnSpc>
              <a:spcBef>
                <a:spcPts val="0"/>
              </a:spcBef>
              <a:spcAft>
                <a:spcPts val="0"/>
              </a:spcAft>
              <a:buClr>
                <a:schemeClr val="lt2"/>
              </a:buClr>
              <a:buSzPts val="1600"/>
              <a:buNone/>
              <a:defRPr sz="1600">
                <a:solidFill>
                  <a:schemeClr val="lt2"/>
                </a:solidFill>
              </a:defRPr>
            </a:lvl8pPr>
            <a:lvl9pPr lvl="8">
              <a:lnSpc>
                <a:spcPct val="100000"/>
              </a:lnSpc>
              <a:spcBef>
                <a:spcPts val="0"/>
              </a:spcBef>
              <a:spcAft>
                <a:spcPts val="0"/>
              </a:spcAft>
              <a:buClr>
                <a:schemeClr val="lt2"/>
              </a:buClr>
              <a:buSzPts val="1600"/>
              <a:buNone/>
              <a:defRPr sz="1600">
                <a:solidFill>
                  <a:schemeClr val="lt2"/>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54"/>
        <p:cNvGrpSpPr/>
        <p:nvPr/>
      </p:nvGrpSpPr>
      <p:grpSpPr>
        <a:xfrm>
          <a:off x="0" y="0"/>
          <a:ext cx="0" cy="0"/>
          <a:chOff x="0" y="0"/>
          <a:chExt cx="0" cy="0"/>
        </a:xfrm>
      </p:grpSpPr>
      <p:sp>
        <p:nvSpPr>
          <p:cNvPr id="55" name="Google Shape;55;p11"/>
          <p:cNvSpPr txBox="1">
            <a:spLocks noGrp="1"/>
          </p:cNvSpPr>
          <p:nvPr>
            <p:ph type="title" hasCustomPrompt="1"/>
          </p:nvPr>
        </p:nvSpPr>
        <p:spPr>
          <a:xfrm>
            <a:off x="311750" y="831175"/>
            <a:ext cx="5334900" cy="12447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10000"/>
              <a:buNone/>
              <a:defRPr sz="10000">
                <a:solidFill>
                  <a:schemeClr val="lt1"/>
                </a:solidFill>
              </a:defRPr>
            </a:lvl1pPr>
            <a:lvl2pPr lvl="1">
              <a:spcBef>
                <a:spcPts val="0"/>
              </a:spcBef>
              <a:spcAft>
                <a:spcPts val="0"/>
              </a:spcAft>
              <a:buClr>
                <a:schemeClr val="lt1"/>
              </a:buClr>
              <a:buSzPts val="10000"/>
              <a:buNone/>
              <a:defRPr sz="10000">
                <a:solidFill>
                  <a:schemeClr val="lt1"/>
                </a:solidFill>
              </a:defRPr>
            </a:lvl2pPr>
            <a:lvl3pPr lvl="2">
              <a:spcBef>
                <a:spcPts val="0"/>
              </a:spcBef>
              <a:spcAft>
                <a:spcPts val="0"/>
              </a:spcAft>
              <a:buClr>
                <a:schemeClr val="lt1"/>
              </a:buClr>
              <a:buSzPts val="10000"/>
              <a:buNone/>
              <a:defRPr sz="10000">
                <a:solidFill>
                  <a:schemeClr val="lt1"/>
                </a:solidFill>
              </a:defRPr>
            </a:lvl3pPr>
            <a:lvl4pPr lvl="3">
              <a:spcBef>
                <a:spcPts val="0"/>
              </a:spcBef>
              <a:spcAft>
                <a:spcPts val="0"/>
              </a:spcAft>
              <a:buClr>
                <a:schemeClr val="lt1"/>
              </a:buClr>
              <a:buSzPts val="10000"/>
              <a:buNone/>
              <a:defRPr sz="10000">
                <a:solidFill>
                  <a:schemeClr val="lt1"/>
                </a:solidFill>
              </a:defRPr>
            </a:lvl4pPr>
            <a:lvl5pPr lvl="4">
              <a:spcBef>
                <a:spcPts val="0"/>
              </a:spcBef>
              <a:spcAft>
                <a:spcPts val="0"/>
              </a:spcAft>
              <a:buClr>
                <a:schemeClr val="lt1"/>
              </a:buClr>
              <a:buSzPts val="10000"/>
              <a:buNone/>
              <a:defRPr sz="10000">
                <a:solidFill>
                  <a:schemeClr val="lt1"/>
                </a:solidFill>
              </a:defRPr>
            </a:lvl5pPr>
            <a:lvl6pPr lvl="5">
              <a:spcBef>
                <a:spcPts val="0"/>
              </a:spcBef>
              <a:spcAft>
                <a:spcPts val="0"/>
              </a:spcAft>
              <a:buClr>
                <a:schemeClr val="lt1"/>
              </a:buClr>
              <a:buSzPts val="10000"/>
              <a:buNone/>
              <a:defRPr sz="10000">
                <a:solidFill>
                  <a:schemeClr val="lt1"/>
                </a:solidFill>
              </a:defRPr>
            </a:lvl6pPr>
            <a:lvl7pPr lvl="6">
              <a:spcBef>
                <a:spcPts val="0"/>
              </a:spcBef>
              <a:spcAft>
                <a:spcPts val="0"/>
              </a:spcAft>
              <a:buClr>
                <a:schemeClr val="lt1"/>
              </a:buClr>
              <a:buSzPts val="10000"/>
              <a:buNone/>
              <a:defRPr sz="10000">
                <a:solidFill>
                  <a:schemeClr val="lt1"/>
                </a:solidFill>
              </a:defRPr>
            </a:lvl7pPr>
            <a:lvl8pPr lvl="7">
              <a:spcBef>
                <a:spcPts val="0"/>
              </a:spcBef>
              <a:spcAft>
                <a:spcPts val="0"/>
              </a:spcAft>
              <a:buClr>
                <a:schemeClr val="lt1"/>
              </a:buClr>
              <a:buSzPts val="10000"/>
              <a:buNone/>
              <a:defRPr sz="10000">
                <a:solidFill>
                  <a:schemeClr val="lt1"/>
                </a:solidFill>
              </a:defRPr>
            </a:lvl8pPr>
            <a:lvl9pPr lvl="8">
              <a:spcBef>
                <a:spcPts val="0"/>
              </a:spcBef>
              <a:spcAft>
                <a:spcPts val="0"/>
              </a:spcAft>
              <a:buClr>
                <a:schemeClr val="lt1"/>
              </a:buClr>
              <a:buSzPts val="10000"/>
              <a:buNone/>
              <a:defRPr sz="10000">
                <a:solidFill>
                  <a:schemeClr val="lt1"/>
                </a:solidFill>
              </a:defRPr>
            </a:lvl9pPr>
          </a:lstStyle>
          <a:p>
            <a:r>
              <a:t>xx%</a:t>
            </a:r>
          </a:p>
        </p:txBody>
      </p:sp>
      <p:sp>
        <p:nvSpPr>
          <p:cNvPr id="56" name="Google Shape;56;p11"/>
          <p:cNvSpPr txBox="1">
            <a:spLocks noGrp="1"/>
          </p:cNvSpPr>
          <p:nvPr>
            <p:ph type="body" idx="1"/>
          </p:nvPr>
        </p:nvSpPr>
        <p:spPr>
          <a:xfrm>
            <a:off x="311700" y="2121425"/>
            <a:ext cx="5334900" cy="942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57" name="Google Shape;5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Google Shape;5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accent3"/>
        </a:solidFill>
        <a:effectLst/>
      </p:bgPr>
    </p:bg>
    <p:spTree>
      <p:nvGrpSpPr>
        <p:cNvPr id="1" name="Shape 14"/>
        <p:cNvGrpSpPr/>
        <p:nvPr/>
      </p:nvGrpSpPr>
      <p:grpSpPr>
        <a:xfrm>
          <a:off x="0" y="0"/>
          <a:ext cx="0" cy="0"/>
          <a:chOff x="0" y="0"/>
          <a:chExt cx="0" cy="0"/>
        </a:xfrm>
      </p:grpSpPr>
      <p:sp>
        <p:nvSpPr>
          <p:cNvPr id="15" name="Google Shape;15;p3"/>
          <p:cNvSpPr/>
          <p:nvPr/>
        </p:nvSpPr>
        <p:spPr>
          <a:xfrm>
            <a:off x="0" y="48099"/>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lt1"/>
          </a:solidFill>
          <a:ln>
            <a:noFill/>
          </a:ln>
        </p:spPr>
      </p:sp>
      <p:sp>
        <p:nvSpPr>
          <p:cNvPr id="16" name="Google Shape;16;p3"/>
          <p:cNvSpPr/>
          <p:nvPr/>
        </p:nvSpPr>
        <p:spPr>
          <a:xfrm>
            <a:off x="0" y="0"/>
            <a:ext cx="9144250" cy="4398100"/>
          </a:xfrm>
          <a:custGeom>
            <a:avLst/>
            <a:gdLst/>
            <a:ahLst/>
            <a:cxnLst/>
            <a:rect l="l" t="t" r="r" b="b"/>
            <a:pathLst>
              <a:path w="365770" h="175924" extrusionOk="0">
                <a:moveTo>
                  <a:pt x="0" y="0"/>
                </a:moveTo>
                <a:lnTo>
                  <a:pt x="365770" y="0"/>
                </a:lnTo>
                <a:lnTo>
                  <a:pt x="365760" y="70914"/>
                </a:lnTo>
                <a:lnTo>
                  <a:pt x="0" y="175924"/>
                </a:lnTo>
                <a:close/>
              </a:path>
            </a:pathLst>
          </a:custGeom>
          <a:solidFill>
            <a:schemeClr val="accent3"/>
          </a:solidFill>
          <a:ln>
            <a:noFill/>
          </a:ln>
        </p:spPr>
      </p:sp>
      <p:sp>
        <p:nvSpPr>
          <p:cNvPr id="17" name="Google Shape;17;p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0"/>
            <a:ext cx="4314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p:nvPr/>
        </p:nvSpPr>
        <p:spPr>
          <a:xfrm>
            <a:off x="0" y="44125"/>
            <a:ext cx="4313625" cy="4399375"/>
          </a:xfrm>
          <a:custGeom>
            <a:avLst/>
            <a:gdLst/>
            <a:ahLst/>
            <a:cxnLst/>
            <a:rect l="l" t="t" r="r" b="b"/>
            <a:pathLst>
              <a:path w="172545" h="175975" extrusionOk="0">
                <a:moveTo>
                  <a:pt x="0" y="157"/>
                </a:moveTo>
                <a:lnTo>
                  <a:pt x="172419" y="0"/>
                </a:lnTo>
                <a:lnTo>
                  <a:pt x="172545" y="126541"/>
                </a:lnTo>
                <a:lnTo>
                  <a:pt x="0" y="175975"/>
                </a:lnTo>
                <a:close/>
              </a:path>
            </a:pathLst>
          </a:custGeom>
          <a:solidFill>
            <a:schemeClr val="accent2"/>
          </a:solidFill>
          <a:ln>
            <a:noFill/>
          </a:ln>
        </p:spPr>
      </p:sp>
      <p:sp>
        <p:nvSpPr>
          <p:cNvPr id="22" name="Google Shape;22;p4"/>
          <p:cNvSpPr/>
          <p:nvPr/>
        </p:nvSpPr>
        <p:spPr>
          <a:xfrm>
            <a:off x="-125" y="0"/>
            <a:ext cx="4316900" cy="4395600"/>
          </a:xfrm>
          <a:custGeom>
            <a:avLst/>
            <a:gdLst/>
            <a:ahLst/>
            <a:cxnLst/>
            <a:rect l="l" t="t" r="r" b="b"/>
            <a:pathLst>
              <a:path w="172676" h="175824" extrusionOk="0">
                <a:moveTo>
                  <a:pt x="0" y="6"/>
                </a:moveTo>
                <a:lnTo>
                  <a:pt x="172676" y="0"/>
                </a:lnTo>
                <a:lnTo>
                  <a:pt x="172562" y="126442"/>
                </a:lnTo>
                <a:lnTo>
                  <a:pt x="0" y="175824"/>
                </a:lnTo>
                <a:close/>
              </a:path>
            </a:pathLst>
          </a:custGeom>
          <a:solidFill>
            <a:schemeClr val="dk1"/>
          </a:solidFill>
          <a:ln>
            <a:noFill/>
          </a:ln>
        </p:spPr>
      </p:sp>
      <p:sp>
        <p:nvSpPr>
          <p:cNvPr id="23" name="Google Shape;23;p4"/>
          <p:cNvSpPr txBox="1">
            <a:spLocks noGrp="1"/>
          </p:cNvSpPr>
          <p:nvPr>
            <p:ph type="title"/>
          </p:nvPr>
        </p:nvSpPr>
        <p:spPr>
          <a:xfrm>
            <a:off x="311725" y="500925"/>
            <a:ext cx="3706500" cy="25089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4" name="Google Shape;24;p4"/>
          <p:cNvSpPr txBox="1">
            <a:spLocks noGrp="1"/>
          </p:cNvSpPr>
          <p:nvPr>
            <p:ph type="body" idx="1"/>
          </p:nvPr>
        </p:nvSpPr>
        <p:spPr>
          <a:xfrm>
            <a:off x="4644675" y="500925"/>
            <a:ext cx="4166400" cy="4098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25" name="Google Shape;25;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6"/>
        <p:cNvGrpSpPr/>
        <p:nvPr/>
      </p:nvGrpSpPr>
      <p:grpSpPr>
        <a:xfrm>
          <a:off x="0" y="0"/>
          <a:ext cx="0" cy="0"/>
          <a:chOff x="0" y="0"/>
          <a:chExt cx="0" cy="0"/>
        </a:xfrm>
      </p:grpSpPr>
      <p:sp>
        <p:nvSpPr>
          <p:cNvPr id="27" name="Google Shape;27;p5"/>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5"/>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29" name="Google Shape;29;p5"/>
          <p:cNvSpPr txBox="1">
            <a:spLocks noGrp="1"/>
          </p:cNvSpPr>
          <p:nvPr>
            <p:ph type="body" idx="1"/>
          </p:nvPr>
        </p:nvSpPr>
        <p:spPr>
          <a:xfrm>
            <a:off x="3117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5"/>
          <p:cNvSpPr txBox="1">
            <a:spLocks noGrp="1"/>
          </p:cNvSpPr>
          <p:nvPr>
            <p:ph type="body" idx="2"/>
          </p:nvPr>
        </p:nvSpPr>
        <p:spPr>
          <a:xfrm>
            <a:off x="4832400" y="1505700"/>
            <a:ext cx="3999900" cy="30762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1" name="Google Shape;31;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6"/>
          <p:cNvSpPr/>
          <p:nvPr/>
        </p:nvSpPr>
        <p:spPr>
          <a:xfrm>
            <a:off x="0" y="0"/>
            <a:ext cx="9144000" cy="12771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5" name="Google Shape;35;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p:nvPr/>
        </p:nvSpPr>
        <p:spPr>
          <a:xfrm>
            <a:off x="0" y="0"/>
            <a:ext cx="37644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txBox="1">
            <a:spLocks noGrp="1"/>
          </p:cNvSpPr>
          <p:nvPr>
            <p:ph type="title"/>
          </p:nvPr>
        </p:nvSpPr>
        <p:spPr>
          <a:xfrm>
            <a:off x="311725" y="500925"/>
            <a:ext cx="3127500" cy="18291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39" name="Google Shape;39;p7"/>
          <p:cNvSpPr txBox="1">
            <a:spLocks noGrp="1"/>
          </p:cNvSpPr>
          <p:nvPr>
            <p:ph type="body" idx="1"/>
          </p:nvPr>
        </p:nvSpPr>
        <p:spPr>
          <a:xfrm>
            <a:off x="311700" y="2390650"/>
            <a:ext cx="3127500" cy="22980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accent2"/>
              </a:buClr>
              <a:buSzPts val="1300"/>
              <a:buChar char="●"/>
              <a:defRPr>
                <a:solidFill>
                  <a:schemeClr val="accent2"/>
                </a:solidFill>
              </a:defRPr>
            </a:lvl1pPr>
            <a:lvl2pPr marL="914400" lvl="1" indent="-298450">
              <a:spcBef>
                <a:spcPts val="1600"/>
              </a:spcBef>
              <a:spcAft>
                <a:spcPts val="0"/>
              </a:spcAft>
              <a:buClr>
                <a:schemeClr val="accent2"/>
              </a:buClr>
              <a:buSzPts val="1100"/>
              <a:buChar char="○"/>
              <a:defRPr>
                <a:solidFill>
                  <a:schemeClr val="accent2"/>
                </a:solidFill>
              </a:defRPr>
            </a:lvl2pPr>
            <a:lvl3pPr marL="1371600" lvl="2" indent="-298450">
              <a:spcBef>
                <a:spcPts val="1600"/>
              </a:spcBef>
              <a:spcAft>
                <a:spcPts val="0"/>
              </a:spcAft>
              <a:buClr>
                <a:schemeClr val="accent2"/>
              </a:buClr>
              <a:buSzPts val="1100"/>
              <a:buChar char="■"/>
              <a:defRPr>
                <a:solidFill>
                  <a:schemeClr val="accent2"/>
                </a:solidFill>
              </a:defRPr>
            </a:lvl3pPr>
            <a:lvl4pPr marL="1828800" lvl="3" indent="-298450">
              <a:spcBef>
                <a:spcPts val="1600"/>
              </a:spcBef>
              <a:spcAft>
                <a:spcPts val="0"/>
              </a:spcAft>
              <a:buClr>
                <a:schemeClr val="accent2"/>
              </a:buClr>
              <a:buSzPts val="1100"/>
              <a:buChar char="●"/>
              <a:defRPr>
                <a:solidFill>
                  <a:schemeClr val="accent2"/>
                </a:solidFill>
              </a:defRPr>
            </a:lvl4pPr>
            <a:lvl5pPr marL="2286000" lvl="4" indent="-298450">
              <a:spcBef>
                <a:spcPts val="1600"/>
              </a:spcBef>
              <a:spcAft>
                <a:spcPts val="0"/>
              </a:spcAft>
              <a:buClr>
                <a:schemeClr val="accent2"/>
              </a:buClr>
              <a:buSzPts val="1100"/>
              <a:buChar char="○"/>
              <a:defRPr>
                <a:solidFill>
                  <a:schemeClr val="accent2"/>
                </a:solidFill>
              </a:defRPr>
            </a:lvl5pPr>
            <a:lvl6pPr marL="2743200" lvl="5" indent="-298450">
              <a:spcBef>
                <a:spcPts val="1600"/>
              </a:spcBef>
              <a:spcAft>
                <a:spcPts val="0"/>
              </a:spcAft>
              <a:buClr>
                <a:schemeClr val="accent2"/>
              </a:buClr>
              <a:buSzPts val="1100"/>
              <a:buChar char="■"/>
              <a:defRPr>
                <a:solidFill>
                  <a:schemeClr val="accent2"/>
                </a:solidFill>
              </a:defRPr>
            </a:lvl6pPr>
            <a:lvl7pPr marL="3200400" lvl="6" indent="-298450">
              <a:spcBef>
                <a:spcPts val="1600"/>
              </a:spcBef>
              <a:spcAft>
                <a:spcPts val="0"/>
              </a:spcAft>
              <a:buClr>
                <a:schemeClr val="accent2"/>
              </a:buClr>
              <a:buSzPts val="1100"/>
              <a:buChar char="●"/>
              <a:defRPr>
                <a:solidFill>
                  <a:schemeClr val="accent2"/>
                </a:solidFill>
              </a:defRPr>
            </a:lvl7pPr>
            <a:lvl8pPr marL="3657600" lvl="7" indent="-298450">
              <a:spcBef>
                <a:spcPts val="1600"/>
              </a:spcBef>
              <a:spcAft>
                <a:spcPts val="0"/>
              </a:spcAft>
              <a:buClr>
                <a:schemeClr val="accent2"/>
              </a:buClr>
              <a:buSzPts val="1100"/>
              <a:buChar char="○"/>
              <a:defRPr>
                <a:solidFill>
                  <a:schemeClr val="accent2"/>
                </a:solidFill>
              </a:defRPr>
            </a:lvl8pPr>
            <a:lvl9pPr marL="4114800" lvl="8" indent="-298450">
              <a:spcBef>
                <a:spcPts val="1600"/>
              </a:spcBef>
              <a:spcAft>
                <a:spcPts val="1600"/>
              </a:spcAft>
              <a:buClr>
                <a:schemeClr val="accent2"/>
              </a:buClr>
              <a:buSzPts val="1100"/>
              <a:buChar char="■"/>
              <a:defRPr>
                <a:solidFill>
                  <a:schemeClr val="accent2"/>
                </a:solidFill>
              </a:defRPr>
            </a:lvl9pPr>
          </a:lstStyle>
          <a:p>
            <a:endParaRPr/>
          </a:p>
        </p:txBody>
      </p:sp>
      <p:sp>
        <p:nvSpPr>
          <p:cNvPr id="40" name="Google Shape;40;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41"/>
        <p:cNvGrpSpPr/>
        <p:nvPr/>
      </p:nvGrpSpPr>
      <p:grpSpPr>
        <a:xfrm>
          <a:off x="0" y="0"/>
          <a:ext cx="0" cy="0"/>
          <a:chOff x="0" y="0"/>
          <a:chExt cx="0" cy="0"/>
        </a:xfrm>
      </p:grpSpPr>
      <p:sp>
        <p:nvSpPr>
          <p:cNvPr id="42" name="Google Shape;42;p8"/>
          <p:cNvSpPr txBox="1">
            <a:spLocks noGrp="1"/>
          </p:cNvSpPr>
          <p:nvPr>
            <p:ph type="title"/>
          </p:nvPr>
        </p:nvSpPr>
        <p:spPr>
          <a:xfrm>
            <a:off x="311675" y="798600"/>
            <a:ext cx="6247800" cy="35463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3600"/>
            </a:lvl1pPr>
            <a:lvl2pPr lvl="1">
              <a:spcBef>
                <a:spcPts val="0"/>
              </a:spcBef>
              <a:spcAft>
                <a:spcPts val="0"/>
              </a:spcAft>
              <a:buSzPts val="3600"/>
              <a:buNone/>
              <a:defRPr sz="3600"/>
            </a:lvl2pPr>
            <a:lvl3pPr lvl="2">
              <a:spcBef>
                <a:spcPts val="0"/>
              </a:spcBef>
              <a:spcAft>
                <a:spcPts val="0"/>
              </a:spcAft>
              <a:buSzPts val="3600"/>
              <a:buNone/>
              <a:defRPr sz="3600"/>
            </a:lvl3pPr>
            <a:lvl4pPr lvl="3">
              <a:spcBef>
                <a:spcPts val="0"/>
              </a:spcBef>
              <a:spcAft>
                <a:spcPts val="0"/>
              </a:spcAft>
              <a:buSzPts val="3600"/>
              <a:buNone/>
              <a:defRPr sz="3600"/>
            </a:lvl4pPr>
            <a:lvl5pPr lvl="4">
              <a:spcBef>
                <a:spcPts val="0"/>
              </a:spcBef>
              <a:spcAft>
                <a:spcPts val="0"/>
              </a:spcAft>
              <a:buSzPts val="3600"/>
              <a:buNone/>
              <a:defRPr sz="3600"/>
            </a:lvl5pPr>
            <a:lvl6pPr lvl="5">
              <a:spcBef>
                <a:spcPts val="0"/>
              </a:spcBef>
              <a:spcAft>
                <a:spcPts val="0"/>
              </a:spcAft>
              <a:buSzPts val="3600"/>
              <a:buNone/>
              <a:defRPr sz="3600"/>
            </a:lvl6pPr>
            <a:lvl7pPr lvl="6">
              <a:spcBef>
                <a:spcPts val="0"/>
              </a:spcBef>
              <a:spcAft>
                <a:spcPts val="0"/>
              </a:spcAft>
              <a:buSzPts val="3600"/>
              <a:buNone/>
              <a:defRPr sz="3600"/>
            </a:lvl7pPr>
            <a:lvl8pPr lvl="7">
              <a:spcBef>
                <a:spcPts val="0"/>
              </a:spcBef>
              <a:spcAft>
                <a:spcPts val="0"/>
              </a:spcAft>
              <a:buSzPts val="3600"/>
              <a:buNone/>
              <a:defRPr sz="3600"/>
            </a:lvl8pPr>
            <a:lvl9pPr lvl="8">
              <a:spcBef>
                <a:spcPts val="0"/>
              </a:spcBef>
              <a:spcAft>
                <a:spcPts val="0"/>
              </a:spcAft>
              <a:buSzPts val="3600"/>
              <a:buNone/>
              <a:defRPr sz="3600"/>
            </a:lvl9pPr>
          </a:lstStyle>
          <a:p>
            <a:endParaRPr/>
          </a:p>
        </p:txBody>
      </p:sp>
      <p:sp>
        <p:nvSpPr>
          <p:cNvPr id="43" name="Google Shape;43;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sp>
        <p:nvSpPr>
          <p:cNvPr id="45" name="Google Shape;45;p9"/>
          <p:cNvSpPr/>
          <p:nvPr/>
        </p:nvSpPr>
        <p:spPr>
          <a:xfrm>
            <a:off x="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9"/>
          <p:cNvSpPr txBox="1">
            <a:spLocks noGrp="1"/>
          </p:cNvSpPr>
          <p:nvPr>
            <p:ph type="title"/>
          </p:nvPr>
        </p:nvSpPr>
        <p:spPr>
          <a:xfrm>
            <a:off x="311300" y="500925"/>
            <a:ext cx="3704400" cy="2049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2800"/>
              <a:buNone/>
              <a:defRPr>
                <a:solidFill>
                  <a:schemeClr val="lt1"/>
                </a:solidFill>
              </a:defRPr>
            </a:lvl1pPr>
            <a:lvl2pPr lvl="1">
              <a:spcBef>
                <a:spcPts val="0"/>
              </a:spcBef>
              <a:spcAft>
                <a:spcPts val="0"/>
              </a:spcAft>
              <a:buClr>
                <a:schemeClr val="lt1"/>
              </a:buClr>
              <a:buSzPts val="2800"/>
              <a:buNone/>
              <a:defRPr>
                <a:solidFill>
                  <a:schemeClr val="lt1"/>
                </a:solidFill>
              </a:defRPr>
            </a:lvl2pPr>
            <a:lvl3pPr lvl="2">
              <a:spcBef>
                <a:spcPts val="0"/>
              </a:spcBef>
              <a:spcAft>
                <a:spcPts val="0"/>
              </a:spcAft>
              <a:buClr>
                <a:schemeClr val="lt1"/>
              </a:buClr>
              <a:buSzPts val="2800"/>
              <a:buNone/>
              <a:defRPr>
                <a:solidFill>
                  <a:schemeClr val="lt1"/>
                </a:solidFill>
              </a:defRPr>
            </a:lvl3pPr>
            <a:lvl4pPr lvl="3">
              <a:spcBef>
                <a:spcPts val="0"/>
              </a:spcBef>
              <a:spcAft>
                <a:spcPts val="0"/>
              </a:spcAft>
              <a:buClr>
                <a:schemeClr val="lt1"/>
              </a:buClr>
              <a:buSzPts val="2800"/>
              <a:buNone/>
              <a:defRPr>
                <a:solidFill>
                  <a:schemeClr val="lt1"/>
                </a:solidFill>
              </a:defRPr>
            </a:lvl4pPr>
            <a:lvl5pPr lvl="4">
              <a:spcBef>
                <a:spcPts val="0"/>
              </a:spcBef>
              <a:spcAft>
                <a:spcPts val="0"/>
              </a:spcAft>
              <a:buClr>
                <a:schemeClr val="lt1"/>
              </a:buClr>
              <a:buSzPts val="2800"/>
              <a:buNone/>
              <a:defRPr>
                <a:solidFill>
                  <a:schemeClr val="lt1"/>
                </a:solidFill>
              </a:defRPr>
            </a:lvl5pPr>
            <a:lvl6pPr lvl="5">
              <a:spcBef>
                <a:spcPts val="0"/>
              </a:spcBef>
              <a:spcAft>
                <a:spcPts val="0"/>
              </a:spcAft>
              <a:buClr>
                <a:schemeClr val="lt1"/>
              </a:buClr>
              <a:buSzPts val="2800"/>
              <a:buNone/>
              <a:defRPr>
                <a:solidFill>
                  <a:schemeClr val="lt1"/>
                </a:solidFill>
              </a:defRPr>
            </a:lvl6pPr>
            <a:lvl7pPr lvl="6">
              <a:spcBef>
                <a:spcPts val="0"/>
              </a:spcBef>
              <a:spcAft>
                <a:spcPts val="0"/>
              </a:spcAft>
              <a:buClr>
                <a:schemeClr val="lt1"/>
              </a:buClr>
              <a:buSzPts val="2800"/>
              <a:buNone/>
              <a:defRPr>
                <a:solidFill>
                  <a:schemeClr val="lt1"/>
                </a:solidFill>
              </a:defRPr>
            </a:lvl7pPr>
            <a:lvl8pPr lvl="7">
              <a:spcBef>
                <a:spcPts val="0"/>
              </a:spcBef>
              <a:spcAft>
                <a:spcPts val="0"/>
              </a:spcAft>
              <a:buClr>
                <a:schemeClr val="lt1"/>
              </a:buClr>
              <a:buSzPts val="2800"/>
              <a:buNone/>
              <a:defRPr>
                <a:solidFill>
                  <a:schemeClr val="lt1"/>
                </a:solidFill>
              </a:defRPr>
            </a:lvl8pPr>
            <a:lvl9pPr lvl="8">
              <a:spcBef>
                <a:spcPts val="0"/>
              </a:spcBef>
              <a:spcAft>
                <a:spcPts val="0"/>
              </a:spcAft>
              <a:buClr>
                <a:schemeClr val="lt1"/>
              </a:buClr>
              <a:buSzPts val="2800"/>
              <a:buNone/>
              <a:defRPr>
                <a:solidFill>
                  <a:schemeClr val="lt1"/>
                </a:solidFill>
              </a:defRPr>
            </a:lvl9pPr>
          </a:lstStyle>
          <a:p>
            <a:endParaRPr/>
          </a:p>
        </p:txBody>
      </p:sp>
      <p:sp>
        <p:nvSpPr>
          <p:cNvPr id="47" name="Google Shape;47;p9"/>
          <p:cNvSpPr txBox="1">
            <a:spLocks noGrp="1"/>
          </p:cNvSpPr>
          <p:nvPr>
            <p:ph type="subTitle" idx="1"/>
          </p:nvPr>
        </p:nvSpPr>
        <p:spPr>
          <a:xfrm>
            <a:off x="304800" y="2626725"/>
            <a:ext cx="3704400" cy="9267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accent2"/>
              </a:buClr>
              <a:buSzPts val="1600"/>
              <a:buNone/>
              <a:defRPr sz="1600">
                <a:solidFill>
                  <a:schemeClr val="accent2"/>
                </a:solidFill>
              </a:defRPr>
            </a:lvl1pPr>
            <a:lvl2pPr lvl="1">
              <a:lnSpc>
                <a:spcPct val="100000"/>
              </a:lnSpc>
              <a:spcBef>
                <a:spcPts val="0"/>
              </a:spcBef>
              <a:spcAft>
                <a:spcPts val="0"/>
              </a:spcAft>
              <a:buClr>
                <a:schemeClr val="accent2"/>
              </a:buClr>
              <a:buSzPts val="1600"/>
              <a:buNone/>
              <a:defRPr sz="1600">
                <a:solidFill>
                  <a:schemeClr val="accent2"/>
                </a:solidFill>
              </a:defRPr>
            </a:lvl2pPr>
            <a:lvl3pPr lvl="2">
              <a:lnSpc>
                <a:spcPct val="100000"/>
              </a:lnSpc>
              <a:spcBef>
                <a:spcPts val="0"/>
              </a:spcBef>
              <a:spcAft>
                <a:spcPts val="0"/>
              </a:spcAft>
              <a:buClr>
                <a:schemeClr val="accent2"/>
              </a:buClr>
              <a:buSzPts val="1600"/>
              <a:buNone/>
              <a:defRPr sz="1600">
                <a:solidFill>
                  <a:schemeClr val="accent2"/>
                </a:solidFill>
              </a:defRPr>
            </a:lvl3pPr>
            <a:lvl4pPr lvl="3">
              <a:lnSpc>
                <a:spcPct val="100000"/>
              </a:lnSpc>
              <a:spcBef>
                <a:spcPts val="0"/>
              </a:spcBef>
              <a:spcAft>
                <a:spcPts val="0"/>
              </a:spcAft>
              <a:buClr>
                <a:schemeClr val="accent2"/>
              </a:buClr>
              <a:buSzPts val="1600"/>
              <a:buNone/>
              <a:defRPr sz="1600">
                <a:solidFill>
                  <a:schemeClr val="accent2"/>
                </a:solidFill>
              </a:defRPr>
            </a:lvl4pPr>
            <a:lvl5pPr lvl="4">
              <a:lnSpc>
                <a:spcPct val="100000"/>
              </a:lnSpc>
              <a:spcBef>
                <a:spcPts val="0"/>
              </a:spcBef>
              <a:spcAft>
                <a:spcPts val="0"/>
              </a:spcAft>
              <a:buClr>
                <a:schemeClr val="accent2"/>
              </a:buClr>
              <a:buSzPts val="1600"/>
              <a:buNone/>
              <a:defRPr sz="1600">
                <a:solidFill>
                  <a:schemeClr val="accent2"/>
                </a:solidFill>
              </a:defRPr>
            </a:lvl5pPr>
            <a:lvl6pPr lvl="5">
              <a:lnSpc>
                <a:spcPct val="100000"/>
              </a:lnSpc>
              <a:spcBef>
                <a:spcPts val="0"/>
              </a:spcBef>
              <a:spcAft>
                <a:spcPts val="0"/>
              </a:spcAft>
              <a:buClr>
                <a:schemeClr val="accent2"/>
              </a:buClr>
              <a:buSzPts val="1600"/>
              <a:buNone/>
              <a:defRPr sz="1600">
                <a:solidFill>
                  <a:schemeClr val="accent2"/>
                </a:solidFill>
              </a:defRPr>
            </a:lvl6pPr>
            <a:lvl7pPr lvl="6">
              <a:lnSpc>
                <a:spcPct val="100000"/>
              </a:lnSpc>
              <a:spcBef>
                <a:spcPts val="0"/>
              </a:spcBef>
              <a:spcAft>
                <a:spcPts val="0"/>
              </a:spcAft>
              <a:buClr>
                <a:schemeClr val="accent2"/>
              </a:buClr>
              <a:buSzPts val="1600"/>
              <a:buNone/>
              <a:defRPr sz="1600">
                <a:solidFill>
                  <a:schemeClr val="accent2"/>
                </a:solidFill>
              </a:defRPr>
            </a:lvl7pPr>
            <a:lvl8pPr lvl="7">
              <a:lnSpc>
                <a:spcPct val="100000"/>
              </a:lnSpc>
              <a:spcBef>
                <a:spcPts val="0"/>
              </a:spcBef>
              <a:spcAft>
                <a:spcPts val="0"/>
              </a:spcAft>
              <a:buClr>
                <a:schemeClr val="accent2"/>
              </a:buClr>
              <a:buSzPts val="1600"/>
              <a:buNone/>
              <a:defRPr sz="1600">
                <a:solidFill>
                  <a:schemeClr val="accent2"/>
                </a:solidFill>
              </a:defRPr>
            </a:lvl8pPr>
            <a:lvl9pPr lvl="8">
              <a:lnSpc>
                <a:spcPct val="100000"/>
              </a:lnSpc>
              <a:spcBef>
                <a:spcPts val="0"/>
              </a:spcBef>
              <a:spcAft>
                <a:spcPts val="0"/>
              </a:spcAft>
              <a:buClr>
                <a:schemeClr val="accent2"/>
              </a:buClr>
              <a:buSzPts val="1600"/>
              <a:buNone/>
              <a:defRPr sz="1600">
                <a:solidFill>
                  <a:schemeClr val="accent2"/>
                </a:solidFill>
              </a:defRPr>
            </a:lvl9pPr>
          </a:lstStyle>
          <a:p>
            <a:endParaRPr/>
          </a:p>
        </p:txBody>
      </p:sp>
      <p:sp>
        <p:nvSpPr>
          <p:cNvPr id="48" name="Google Shape;48;p9"/>
          <p:cNvSpPr txBox="1">
            <a:spLocks noGrp="1"/>
          </p:cNvSpPr>
          <p:nvPr>
            <p:ph type="body" idx="2"/>
          </p:nvPr>
        </p:nvSpPr>
        <p:spPr>
          <a:xfrm>
            <a:off x="4879025" y="500925"/>
            <a:ext cx="3954000" cy="4111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49" name="Google Shape;49;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0"/>
        <p:cNvGrpSpPr/>
        <p:nvPr/>
      </p:nvGrpSpPr>
      <p:grpSpPr>
        <a:xfrm>
          <a:off x="0" y="0"/>
          <a:ext cx="0" cy="0"/>
          <a:chOff x="0" y="0"/>
          <a:chExt cx="0" cy="0"/>
        </a:xfrm>
      </p:grpSpPr>
      <p:sp>
        <p:nvSpPr>
          <p:cNvPr id="51" name="Google Shape;51;p10"/>
          <p:cNvSpPr/>
          <p:nvPr/>
        </p:nvSpPr>
        <p:spPr>
          <a:xfrm>
            <a:off x="0" y="4369000"/>
            <a:ext cx="9144000" cy="7743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body" idx="1"/>
          </p:nvPr>
        </p:nvSpPr>
        <p:spPr>
          <a:xfrm>
            <a:off x="311700" y="4521400"/>
            <a:ext cx="7979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300"/>
              <a:buFont typeface="Merriweather"/>
              <a:buNone/>
              <a:defRPr>
                <a:solidFill>
                  <a:schemeClr val="lt1"/>
                </a:solidFill>
                <a:latin typeface="Merriweather"/>
                <a:ea typeface="Merriweather"/>
                <a:cs typeface="Merriweather"/>
                <a:sym typeface="Merriweather"/>
              </a:defRPr>
            </a:lvl1pPr>
          </a:lstStyle>
          <a:p>
            <a:endParaRPr/>
          </a:p>
        </p:txBody>
      </p:sp>
      <p:sp>
        <p:nvSpPr>
          <p:cNvPr id="53" name="Google Shape;5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radig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1pPr>
            <a:lvl2pPr lvl="1">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2pPr>
            <a:lvl3pPr lvl="2">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3pPr>
            <a:lvl4pPr lvl="3">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4pPr>
            <a:lvl5pPr lvl="4">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5pPr>
            <a:lvl6pPr lvl="5">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6pPr>
            <a:lvl7pPr lvl="6">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7pPr>
            <a:lvl8pPr lvl="7">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8pPr>
            <a:lvl9pPr lvl="8">
              <a:spcBef>
                <a:spcPts val="0"/>
              </a:spcBef>
              <a:spcAft>
                <a:spcPts val="0"/>
              </a:spcAft>
              <a:buClr>
                <a:schemeClr val="accent1"/>
              </a:buClr>
              <a:buSzPts val="2800"/>
              <a:buFont typeface="Merriweather"/>
              <a:buNone/>
              <a:defRPr sz="2800">
                <a:solidFill>
                  <a:schemeClr val="accent1"/>
                </a:solidFill>
                <a:latin typeface="Merriweather"/>
                <a:ea typeface="Merriweather"/>
                <a:cs typeface="Merriweather"/>
                <a:sym typeface="Merriweather"/>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Roboto"/>
              <a:buChar char="●"/>
              <a:defRPr sz="1300">
                <a:solidFill>
                  <a:schemeClr val="dk2"/>
                </a:solidFill>
                <a:latin typeface="Roboto"/>
                <a:ea typeface="Roboto"/>
                <a:cs typeface="Roboto"/>
                <a:sym typeface="Roboto"/>
              </a:defRPr>
            </a:lvl1pPr>
            <a:lvl2pPr marL="914400" lvl="1"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2pPr>
            <a:lvl3pPr marL="1371600" lvl="2"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3pPr>
            <a:lvl4pPr marL="1828800" lvl="3"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4pPr>
            <a:lvl5pPr marL="2286000" lvl="4"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5pPr>
            <a:lvl6pPr marL="2743200" lvl="5"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6pPr>
            <a:lvl7pPr marL="3200400" lvl="6"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7pPr>
            <a:lvl8pPr marL="3657600" lvl="7" indent="-298450">
              <a:lnSpc>
                <a:spcPct val="115000"/>
              </a:lnSpc>
              <a:spcBef>
                <a:spcPts val="1600"/>
              </a:spcBef>
              <a:spcAft>
                <a:spcPts val="0"/>
              </a:spcAft>
              <a:buClr>
                <a:schemeClr val="dk2"/>
              </a:buClr>
              <a:buSzPts val="1100"/>
              <a:buFont typeface="Roboto"/>
              <a:buChar char="○"/>
              <a:defRPr sz="1100">
                <a:solidFill>
                  <a:schemeClr val="dk2"/>
                </a:solidFill>
                <a:latin typeface="Roboto"/>
                <a:ea typeface="Roboto"/>
                <a:cs typeface="Roboto"/>
                <a:sym typeface="Roboto"/>
              </a:defRPr>
            </a:lvl8pPr>
            <a:lvl9pPr marL="4114800" lvl="8" indent="-298450">
              <a:lnSpc>
                <a:spcPct val="115000"/>
              </a:lnSpc>
              <a:spcBef>
                <a:spcPts val="1600"/>
              </a:spcBef>
              <a:spcAft>
                <a:spcPts val="1600"/>
              </a:spcAft>
              <a:buClr>
                <a:schemeClr val="dk2"/>
              </a:buClr>
              <a:buSzPts val="1100"/>
              <a:buFont typeface="Roboto"/>
              <a:buChar char="■"/>
              <a:defRPr sz="1100">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Roboto"/>
                <a:ea typeface="Roboto"/>
                <a:cs typeface="Roboto"/>
                <a:sym typeface="Roboto"/>
              </a:defRPr>
            </a:lvl1pPr>
            <a:lvl2pPr lvl="1" algn="r">
              <a:buNone/>
              <a:defRPr sz="1000">
                <a:solidFill>
                  <a:schemeClr val="dk2"/>
                </a:solidFill>
                <a:latin typeface="Roboto"/>
                <a:ea typeface="Roboto"/>
                <a:cs typeface="Roboto"/>
                <a:sym typeface="Roboto"/>
              </a:defRPr>
            </a:lvl2pPr>
            <a:lvl3pPr lvl="2" algn="r">
              <a:buNone/>
              <a:defRPr sz="1000">
                <a:solidFill>
                  <a:schemeClr val="dk2"/>
                </a:solidFill>
                <a:latin typeface="Roboto"/>
                <a:ea typeface="Roboto"/>
                <a:cs typeface="Roboto"/>
                <a:sym typeface="Roboto"/>
              </a:defRPr>
            </a:lvl3pPr>
            <a:lvl4pPr lvl="3" algn="r">
              <a:buNone/>
              <a:defRPr sz="1000">
                <a:solidFill>
                  <a:schemeClr val="dk2"/>
                </a:solidFill>
                <a:latin typeface="Roboto"/>
                <a:ea typeface="Roboto"/>
                <a:cs typeface="Roboto"/>
                <a:sym typeface="Roboto"/>
              </a:defRPr>
            </a:lvl4pPr>
            <a:lvl5pPr lvl="4" algn="r">
              <a:buNone/>
              <a:defRPr sz="1000">
                <a:solidFill>
                  <a:schemeClr val="dk2"/>
                </a:solidFill>
                <a:latin typeface="Roboto"/>
                <a:ea typeface="Roboto"/>
                <a:cs typeface="Roboto"/>
                <a:sym typeface="Roboto"/>
              </a:defRPr>
            </a:lvl5pPr>
            <a:lvl6pPr lvl="5" algn="r">
              <a:buNone/>
              <a:defRPr sz="1000">
                <a:solidFill>
                  <a:schemeClr val="dk2"/>
                </a:solidFill>
                <a:latin typeface="Roboto"/>
                <a:ea typeface="Roboto"/>
                <a:cs typeface="Roboto"/>
                <a:sym typeface="Roboto"/>
              </a:defRPr>
            </a:lvl6pPr>
            <a:lvl7pPr lvl="6" algn="r">
              <a:buNone/>
              <a:defRPr sz="1000">
                <a:solidFill>
                  <a:schemeClr val="dk2"/>
                </a:solidFill>
                <a:latin typeface="Roboto"/>
                <a:ea typeface="Roboto"/>
                <a:cs typeface="Roboto"/>
                <a:sym typeface="Roboto"/>
              </a:defRPr>
            </a:lvl7pPr>
            <a:lvl8pPr lvl="7" algn="r">
              <a:buNone/>
              <a:defRPr sz="1000">
                <a:solidFill>
                  <a:schemeClr val="dk2"/>
                </a:solidFill>
                <a:latin typeface="Roboto"/>
                <a:ea typeface="Roboto"/>
                <a:cs typeface="Roboto"/>
                <a:sym typeface="Roboto"/>
              </a:defRPr>
            </a:lvl8pPr>
            <a:lvl9pPr lvl="8" algn="r">
              <a:buNone/>
              <a:defRPr sz="1000">
                <a:solidFill>
                  <a:schemeClr val="dk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bit.ly/2HKkry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bit.ly/2Wshjiz"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UP-S9rvAYYo"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13"/>
          <p:cNvSpPr txBox="1">
            <a:spLocks noGrp="1"/>
          </p:cNvSpPr>
          <p:nvPr>
            <p:ph type="ctr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Career Readiness: Resumes </a:t>
            </a:r>
            <a:endParaRPr/>
          </a:p>
          <a:p>
            <a:pPr marL="0" lvl="0" indent="0" algn="l" rtl="0">
              <a:spcBef>
                <a:spcPts val="0"/>
              </a:spcBef>
              <a:spcAft>
                <a:spcPts val="0"/>
              </a:spcAft>
              <a:buNone/>
            </a:pPr>
            <a:endParaRPr/>
          </a:p>
          <a:p>
            <a:pPr marL="0" lvl="0" indent="0" algn="l" rtl="0">
              <a:spcBef>
                <a:spcPts val="0"/>
              </a:spcBef>
              <a:spcAft>
                <a:spcPts val="0"/>
              </a:spcAft>
              <a:buNone/>
            </a:pPr>
            <a:r>
              <a:rPr lang="en" sz="1800"/>
              <a:t>Presented by: Dr. Dimar Brown,</a:t>
            </a:r>
            <a:endParaRPr sz="1800"/>
          </a:p>
          <a:p>
            <a:pPr marL="0" lvl="0" indent="0" algn="l" rtl="0">
              <a:spcBef>
                <a:spcPts val="0"/>
              </a:spcBef>
              <a:spcAft>
                <a:spcPts val="0"/>
              </a:spcAft>
              <a:buNone/>
            </a:pPr>
            <a:r>
              <a:rPr lang="en" sz="1800"/>
              <a:t>The Readiness Movement, LLC</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2"/>
          <p:cNvSpPr txBox="1">
            <a:spLocks noGrp="1"/>
          </p:cNvSpPr>
          <p:nvPr>
            <p:ph type="title"/>
          </p:nvPr>
        </p:nvSpPr>
        <p:spPr>
          <a:xfrm>
            <a:off x="311700" y="1930500"/>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         How to Write a Great Resume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3"/>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Before you begin writing your resume you should:</a:t>
            </a:r>
            <a:endParaRPr/>
          </a:p>
          <a:p>
            <a:pPr marL="0" lvl="0" indent="0" algn="l" rtl="0">
              <a:spcBef>
                <a:spcPts val="0"/>
              </a:spcBef>
              <a:spcAft>
                <a:spcPts val="0"/>
              </a:spcAft>
              <a:buNone/>
            </a:pPr>
            <a:endParaRPr sz="2400"/>
          </a:p>
          <a:p>
            <a:pPr marL="457200" lvl="0" indent="-381000" algn="l" rtl="0">
              <a:spcBef>
                <a:spcPts val="0"/>
              </a:spcBef>
              <a:spcAft>
                <a:spcPts val="0"/>
              </a:spcAft>
              <a:buSzPts val="2400"/>
              <a:buAutoNum type="arabicPeriod"/>
            </a:pPr>
            <a:r>
              <a:rPr lang="en" sz="2400"/>
              <a:t>Conduct an interest assessment.</a:t>
            </a:r>
            <a:endParaRPr sz="2400"/>
          </a:p>
          <a:p>
            <a:pPr marL="457200" lvl="0" indent="-381000" algn="l" rtl="0">
              <a:spcBef>
                <a:spcPts val="0"/>
              </a:spcBef>
              <a:spcAft>
                <a:spcPts val="0"/>
              </a:spcAft>
              <a:buSzPts val="2400"/>
              <a:buAutoNum type="arabicPeriod"/>
            </a:pPr>
            <a:r>
              <a:rPr lang="en" sz="2400"/>
              <a:t>Use the results of the assessment to research career areas and employers.</a:t>
            </a:r>
            <a:endParaRPr sz="2400"/>
          </a:p>
          <a:p>
            <a:pPr marL="457200" lvl="0" indent="-381000" algn="l" rtl="0">
              <a:spcBef>
                <a:spcPts val="0"/>
              </a:spcBef>
              <a:spcAft>
                <a:spcPts val="0"/>
              </a:spcAft>
              <a:buSzPts val="2400"/>
              <a:buAutoNum type="arabicPeriod"/>
            </a:pPr>
            <a:r>
              <a:rPr lang="en" sz="2400"/>
              <a:t>Identify your target audience.</a:t>
            </a:r>
            <a:endParaRPr sz="2400"/>
          </a:p>
          <a:p>
            <a:pPr marL="457200" lvl="0" indent="-381000" algn="l" rtl="0">
              <a:spcBef>
                <a:spcPts val="0"/>
              </a:spcBef>
              <a:spcAft>
                <a:spcPts val="0"/>
              </a:spcAft>
              <a:buSzPts val="2400"/>
              <a:buAutoNum type="arabicPeriod"/>
            </a:pPr>
            <a:r>
              <a:rPr lang="en" sz="2400"/>
              <a:t>Review job descriptions.</a:t>
            </a:r>
            <a:endParaRPr sz="2400"/>
          </a:p>
          <a:p>
            <a:pPr marL="457200" lvl="0" indent="-381000" algn="l" rtl="0">
              <a:spcBef>
                <a:spcPts val="0"/>
              </a:spcBef>
              <a:spcAft>
                <a:spcPts val="0"/>
              </a:spcAft>
              <a:buSzPts val="2400"/>
              <a:buAutoNum type="arabicPeriod"/>
            </a:pPr>
            <a:r>
              <a:rPr lang="en" sz="2400"/>
              <a:t>Understand what skills are needed to successfully gain employment.</a:t>
            </a:r>
            <a:endParaRPr sz="2400"/>
          </a:p>
          <a:p>
            <a:pPr marL="0" lvl="0" indent="0" algn="l" rtl="0">
              <a:spcBef>
                <a:spcPts val="0"/>
              </a:spcBef>
              <a:spcAft>
                <a:spcPts val="0"/>
              </a:spcAft>
              <a:buNone/>
            </a:pPr>
            <a:endParaRPr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For example:</a:t>
            </a:r>
            <a:endParaRPr/>
          </a:p>
          <a:p>
            <a:pPr marL="0" lvl="0" indent="0" algn="l" rtl="0">
              <a:spcBef>
                <a:spcPts val="0"/>
              </a:spcBef>
              <a:spcAft>
                <a:spcPts val="0"/>
              </a:spcAft>
              <a:buNone/>
            </a:pPr>
            <a:endParaRPr/>
          </a:p>
          <a:p>
            <a:pPr marL="0" lvl="0" indent="0" algn="l" rtl="0">
              <a:spcBef>
                <a:spcPts val="0"/>
              </a:spcBef>
              <a:spcAft>
                <a:spcPts val="0"/>
              </a:spcAft>
              <a:buNone/>
            </a:pPr>
            <a:r>
              <a:rPr lang="en"/>
              <a:t>Can you identify the education, skills and target audiences in the following job descriptions?</a:t>
            </a:r>
            <a:endParaRPr/>
          </a:p>
          <a:p>
            <a:pPr marL="0" lvl="0" indent="0" algn="l" rtl="0">
              <a:spcBef>
                <a:spcPts val="0"/>
              </a:spcBef>
              <a:spcAft>
                <a:spcPts val="0"/>
              </a:spcAft>
              <a:buNone/>
            </a:pPr>
            <a:endParaRPr/>
          </a:p>
          <a:p>
            <a:pPr marL="0" lvl="0" indent="0" algn="l" rtl="0">
              <a:spcBef>
                <a:spcPts val="0"/>
              </a:spcBef>
              <a:spcAft>
                <a:spcPts val="0"/>
              </a:spcAft>
              <a:buNone/>
            </a:pPr>
            <a:r>
              <a:rPr lang="en" u="sng">
                <a:solidFill>
                  <a:schemeClr val="hlink"/>
                </a:solidFill>
                <a:hlinkClick r:id="rId3"/>
              </a:rPr>
              <a:t>https://bit.ly/2HKkryg</a:t>
            </a:r>
            <a:endParaRPr/>
          </a:p>
          <a:p>
            <a:pPr marL="0" lvl="0" indent="0" algn="l" rtl="0">
              <a:spcBef>
                <a:spcPts val="0"/>
              </a:spcBef>
              <a:spcAft>
                <a:spcPts val="0"/>
              </a:spcAft>
              <a:buNone/>
            </a:pPr>
            <a:r>
              <a:rPr lang="en" u="sng">
                <a:solidFill>
                  <a:schemeClr val="hlink"/>
                </a:solidFill>
                <a:hlinkClick r:id="rId4"/>
              </a:rPr>
              <a:t>https://bit.ly/2Wshjiz</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When writing a resume:</a:t>
            </a:r>
            <a:endParaRPr/>
          </a:p>
          <a:p>
            <a:pPr marL="0" lvl="0" indent="0" algn="l" rtl="0">
              <a:spcBef>
                <a:spcPts val="0"/>
              </a:spcBef>
              <a:spcAft>
                <a:spcPts val="0"/>
              </a:spcAft>
              <a:buNone/>
            </a:pPr>
            <a:endParaRPr/>
          </a:p>
          <a:p>
            <a:pPr marL="457200" lvl="0" indent="-381000" algn="l" rtl="0">
              <a:spcBef>
                <a:spcPts val="0"/>
              </a:spcBef>
              <a:spcAft>
                <a:spcPts val="0"/>
              </a:spcAft>
              <a:buSzPts val="2400"/>
              <a:buChar char="●"/>
            </a:pPr>
            <a:r>
              <a:rPr lang="en" sz="2400"/>
              <a:t>Use a size 10-12 font.</a:t>
            </a:r>
            <a:endParaRPr sz="2400"/>
          </a:p>
          <a:p>
            <a:pPr marL="457200" lvl="0" indent="-381000" algn="l" rtl="0">
              <a:spcBef>
                <a:spcPts val="0"/>
              </a:spcBef>
              <a:spcAft>
                <a:spcPts val="0"/>
              </a:spcAft>
              <a:buSzPts val="2400"/>
              <a:buChar char="●"/>
            </a:pPr>
            <a:r>
              <a:rPr lang="en" sz="2400"/>
              <a:t>Margins should be at 1 inch, no smaller than .5.</a:t>
            </a:r>
            <a:endParaRPr sz="2400"/>
          </a:p>
          <a:p>
            <a:pPr marL="457200" lvl="0" indent="-381000" algn="l" rtl="0">
              <a:spcBef>
                <a:spcPts val="0"/>
              </a:spcBef>
              <a:spcAft>
                <a:spcPts val="0"/>
              </a:spcAft>
              <a:buSzPts val="2400"/>
              <a:buFont typeface="Lobster"/>
              <a:buChar char="●"/>
            </a:pPr>
            <a:r>
              <a:rPr lang="en" sz="2400">
                <a:latin typeface="Lobster"/>
                <a:ea typeface="Lobster"/>
                <a:cs typeface="Lobster"/>
                <a:sym typeface="Lobster"/>
              </a:rPr>
              <a:t>Fonts should be easy to read.</a:t>
            </a:r>
            <a:endParaRPr sz="2400">
              <a:latin typeface="Lobster"/>
              <a:ea typeface="Lobster"/>
              <a:cs typeface="Lobster"/>
              <a:sym typeface="Lobster"/>
            </a:endParaRPr>
          </a:p>
          <a:p>
            <a:pPr marL="457200" lvl="0" indent="-381000" algn="l" rtl="0">
              <a:spcBef>
                <a:spcPts val="0"/>
              </a:spcBef>
              <a:spcAft>
                <a:spcPts val="0"/>
              </a:spcAft>
              <a:buSzPts val="2400"/>
              <a:buChar char="●"/>
            </a:pPr>
            <a:r>
              <a:rPr lang="en" sz="2400"/>
              <a:t>Don’t use special characters (emojis, smiley faces, pictures).</a:t>
            </a:r>
            <a:endParaRPr sz="2400"/>
          </a:p>
          <a:p>
            <a:pPr marL="457200" lvl="0" indent="-381000" algn="l" rtl="0">
              <a:spcBef>
                <a:spcPts val="0"/>
              </a:spcBef>
              <a:spcAft>
                <a:spcPts val="0"/>
              </a:spcAft>
              <a:buSzPts val="2400"/>
              <a:buChar char="●"/>
            </a:pPr>
            <a:r>
              <a:rPr lang="en" sz="2400"/>
              <a:t>Don’t include self-portrait, social security number, salary history, reason for leaving a job, religion, health problems, ethnicity/race).</a:t>
            </a:r>
            <a:endParaRPr sz="2400"/>
          </a:p>
          <a:p>
            <a:pPr marL="0" lvl="0" indent="0" algn="l" rtl="0">
              <a:spcBef>
                <a:spcPts val="0"/>
              </a:spcBef>
              <a:spcAft>
                <a:spcPts val="0"/>
              </a:spcAft>
              <a:buNone/>
            </a:pPr>
            <a:r>
              <a:rPr lang="en" sz="1100" u="sng">
                <a:solidFill>
                  <a:schemeClr val="hlink"/>
                </a:solidFill>
                <a:latin typeface="Arial"/>
                <a:ea typeface="Arial"/>
                <a:cs typeface="Arial"/>
                <a:sym typeface="Arial"/>
                <a:hlinkClick r:id="rId3"/>
              </a:rPr>
              <a:t>https://www.youtube.com/watch?v=UP-S9rvAYYo</a:t>
            </a:r>
            <a:endParaRPr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6"/>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Recap:</a:t>
            </a:r>
            <a:endParaRPr/>
          </a:p>
          <a:p>
            <a:pPr marL="0" lvl="0" indent="0" algn="l" rtl="0">
              <a:spcBef>
                <a:spcPts val="0"/>
              </a:spcBef>
              <a:spcAft>
                <a:spcPts val="0"/>
              </a:spcAft>
              <a:buNone/>
            </a:pPr>
            <a:endParaRPr/>
          </a:p>
          <a:p>
            <a:pPr marL="457200" lvl="0" indent="-381000" algn="l" rtl="0">
              <a:spcBef>
                <a:spcPts val="0"/>
              </a:spcBef>
              <a:spcAft>
                <a:spcPts val="0"/>
              </a:spcAft>
              <a:buSzPts val="2400"/>
              <a:buChar char="●"/>
            </a:pPr>
            <a:r>
              <a:rPr lang="en" sz="2400"/>
              <a:t>Resumes help you resume the hiring process.</a:t>
            </a:r>
            <a:endParaRPr sz="2400"/>
          </a:p>
          <a:p>
            <a:pPr marL="457200" lvl="0" indent="-381000" algn="l" rtl="0">
              <a:spcBef>
                <a:spcPts val="0"/>
              </a:spcBef>
              <a:spcAft>
                <a:spcPts val="0"/>
              </a:spcAft>
              <a:buSzPts val="2400"/>
              <a:buChar char="●"/>
            </a:pPr>
            <a:r>
              <a:rPr lang="en" sz="2400"/>
              <a:t>They help you land interviews.</a:t>
            </a:r>
            <a:endParaRPr sz="2400"/>
          </a:p>
          <a:p>
            <a:pPr marL="457200" lvl="0" indent="-381000" algn="l" rtl="0">
              <a:spcBef>
                <a:spcPts val="0"/>
              </a:spcBef>
              <a:spcAft>
                <a:spcPts val="0"/>
              </a:spcAft>
              <a:buSzPts val="2400"/>
              <a:buChar char="●"/>
            </a:pPr>
            <a:r>
              <a:rPr lang="en" sz="2400"/>
              <a:t>They are customized marketing tools that summarize your relevant education, experience, and skills.</a:t>
            </a:r>
            <a:endParaRPr sz="2400"/>
          </a:p>
          <a:p>
            <a:pPr marL="457200" lvl="0" indent="-381000" algn="l" rtl="0">
              <a:spcBef>
                <a:spcPts val="0"/>
              </a:spcBef>
              <a:spcAft>
                <a:spcPts val="0"/>
              </a:spcAft>
              <a:buSzPts val="2400"/>
              <a:buChar char="●"/>
            </a:pPr>
            <a:r>
              <a:rPr lang="en" sz="2400"/>
              <a:t>They have many formats.</a:t>
            </a:r>
            <a:endParaRPr sz="2400"/>
          </a:p>
          <a:p>
            <a:pPr marL="457200" lvl="0" indent="-381000" algn="l" rtl="0">
              <a:spcBef>
                <a:spcPts val="0"/>
              </a:spcBef>
              <a:spcAft>
                <a:spcPts val="0"/>
              </a:spcAft>
              <a:buSzPts val="2400"/>
              <a:buChar char="●"/>
            </a:pPr>
            <a:r>
              <a:rPr lang="en" sz="2400"/>
              <a:t>They should be brief and easy to read.</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25" y="500925"/>
            <a:ext cx="8520600" cy="623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Agenda</a:t>
            </a:r>
            <a:endParaRPr/>
          </a:p>
        </p:txBody>
      </p:sp>
      <p:sp>
        <p:nvSpPr>
          <p:cNvPr id="70" name="Google Shape;70;p14"/>
          <p:cNvSpPr txBox="1"/>
          <p:nvPr/>
        </p:nvSpPr>
        <p:spPr>
          <a:xfrm>
            <a:off x="602650" y="1723850"/>
            <a:ext cx="7217700" cy="220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a:latin typeface="Roboto"/>
                <a:ea typeface="Roboto"/>
                <a:cs typeface="Roboto"/>
                <a:sym typeface="Roboto"/>
              </a:rPr>
              <a:t>After today, you will know:</a:t>
            </a:r>
            <a:endParaRPr sz="3000">
              <a:latin typeface="Roboto"/>
              <a:ea typeface="Roboto"/>
              <a:cs typeface="Roboto"/>
              <a:sym typeface="Roboto"/>
            </a:endParaRPr>
          </a:p>
          <a:p>
            <a:pPr marL="0" lvl="0" indent="0" algn="l" rtl="0">
              <a:spcBef>
                <a:spcPts val="0"/>
              </a:spcBef>
              <a:spcAft>
                <a:spcPts val="0"/>
              </a:spcAft>
              <a:buNone/>
            </a:pPr>
            <a:endParaRPr sz="3000">
              <a:latin typeface="Roboto"/>
              <a:ea typeface="Roboto"/>
              <a:cs typeface="Roboto"/>
              <a:sym typeface="Roboto"/>
            </a:endParaRPr>
          </a:p>
          <a:p>
            <a:pPr marL="0" lvl="0" indent="0" algn="l" rtl="0">
              <a:spcBef>
                <a:spcPts val="0"/>
              </a:spcBef>
              <a:spcAft>
                <a:spcPts val="0"/>
              </a:spcAft>
              <a:buNone/>
            </a:pPr>
            <a:r>
              <a:rPr lang="en" sz="3000">
                <a:latin typeface="Roboto"/>
                <a:ea typeface="Roboto"/>
                <a:cs typeface="Roboto"/>
                <a:sym typeface="Roboto"/>
              </a:rPr>
              <a:t>What resumes are,</a:t>
            </a:r>
            <a:endParaRPr sz="3000">
              <a:latin typeface="Roboto"/>
              <a:ea typeface="Roboto"/>
              <a:cs typeface="Roboto"/>
              <a:sym typeface="Roboto"/>
            </a:endParaRPr>
          </a:p>
          <a:p>
            <a:pPr marL="0" lvl="0" indent="0" algn="l" rtl="0">
              <a:spcBef>
                <a:spcPts val="0"/>
              </a:spcBef>
              <a:spcAft>
                <a:spcPts val="0"/>
              </a:spcAft>
              <a:buNone/>
            </a:pPr>
            <a:endParaRPr sz="3000">
              <a:latin typeface="Roboto"/>
              <a:ea typeface="Roboto"/>
              <a:cs typeface="Roboto"/>
              <a:sym typeface="Roboto"/>
            </a:endParaRPr>
          </a:p>
          <a:p>
            <a:pPr marL="0" lvl="0" indent="0" algn="l" rtl="0">
              <a:spcBef>
                <a:spcPts val="0"/>
              </a:spcBef>
              <a:spcAft>
                <a:spcPts val="0"/>
              </a:spcAft>
              <a:buNone/>
            </a:pPr>
            <a:r>
              <a:rPr lang="en" sz="3000">
                <a:latin typeface="Roboto"/>
                <a:ea typeface="Roboto"/>
                <a:cs typeface="Roboto"/>
                <a:sym typeface="Roboto"/>
              </a:rPr>
              <a:t>Their purpose, and</a:t>
            </a:r>
            <a:endParaRPr sz="3000">
              <a:latin typeface="Roboto"/>
              <a:ea typeface="Roboto"/>
              <a:cs typeface="Roboto"/>
              <a:sym typeface="Roboto"/>
            </a:endParaRPr>
          </a:p>
          <a:p>
            <a:pPr marL="0" lvl="0" indent="0" algn="l" rtl="0">
              <a:spcBef>
                <a:spcPts val="0"/>
              </a:spcBef>
              <a:spcAft>
                <a:spcPts val="0"/>
              </a:spcAft>
              <a:buNone/>
            </a:pPr>
            <a:endParaRPr sz="3000">
              <a:latin typeface="Roboto"/>
              <a:ea typeface="Roboto"/>
              <a:cs typeface="Roboto"/>
              <a:sym typeface="Roboto"/>
            </a:endParaRPr>
          </a:p>
          <a:p>
            <a:pPr marL="0" lvl="0" indent="0" algn="l" rtl="0">
              <a:spcBef>
                <a:spcPts val="0"/>
              </a:spcBef>
              <a:spcAft>
                <a:spcPts val="0"/>
              </a:spcAft>
              <a:buNone/>
            </a:pPr>
            <a:r>
              <a:rPr lang="en" sz="3000">
                <a:latin typeface="Roboto"/>
                <a:ea typeface="Roboto"/>
                <a:cs typeface="Roboto"/>
                <a:sym typeface="Roboto"/>
              </a:rPr>
              <a:t>How to use them in the hiring process</a:t>
            </a:r>
            <a:endParaRPr>
              <a:latin typeface="Roboto"/>
              <a:ea typeface="Roboto"/>
              <a:cs typeface="Roboto"/>
              <a:sym typeface="Robo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1930500"/>
            <a:ext cx="8520600" cy="1282500"/>
          </a:xfrm>
          <a:prstGeom prst="rect">
            <a:avLst/>
          </a:prstGeom>
        </p:spPr>
        <p:txBody>
          <a:bodyPr spcFirstLastPara="1" wrap="square" lIns="91425" tIns="91425" rIns="91425" bIns="91425" anchor="t" anchorCtr="0">
            <a:noAutofit/>
          </a:bodyPr>
          <a:lstStyle/>
          <a:p>
            <a:pPr marL="1828800" lvl="0" indent="457200" algn="l" rtl="0">
              <a:spcBef>
                <a:spcPts val="0"/>
              </a:spcBef>
              <a:spcAft>
                <a:spcPts val="0"/>
              </a:spcAft>
              <a:buNone/>
            </a:pPr>
            <a:r>
              <a:rPr lang="en"/>
              <a:t>Resumes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are resumes?</a:t>
            </a:r>
            <a:endParaRPr/>
          </a:p>
          <a:p>
            <a:pPr marL="0" lvl="0" indent="0" algn="l" rtl="0">
              <a:spcBef>
                <a:spcPts val="0"/>
              </a:spcBef>
              <a:spcAft>
                <a:spcPts val="0"/>
              </a:spcAft>
              <a:buNone/>
            </a:pPr>
            <a:endParaRPr/>
          </a:p>
          <a:p>
            <a:pPr marL="0" lvl="0" indent="0" algn="l" rtl="0">
              <a:spcBef>
                <a:spcPts val="0"/>
              </a:spcBef>
              <a:spcAft>
                <a:spcPts val="0"/>
              </a:spcAft>
              <a:buNone/>
            </a:pPr>
            <a:r>
              <a:rPr lang="en" sz="2400"/>
              <a:t>Documents that help you </a:t>
            </a:r>
            <a:r>
              <a:rPr lang="en" sz="2400">
                <a:solidFill>
                  <a:srgbClr val="FF0000"/>
                </a:solidFill>
              </a:rPr>
              <a:t>resume</a:t>
            </a:r>
            <a:r>
              <a:rPr lang="en" sz="2400"/>
              <a:t> the hiring process.</a:t>
            </a:r>
            <a:endParaRPr sz="2400"/>
          </a:p>
          <a:p>
            <a:pPr marL="0" lvl="0" indent="0" algn="l" rtl="0">
              <a:spcBef>
                <a:spcPts val="0"/>
              </a:spcBef>
              <a:spcAft>
                <a:spcPts val="0"/>
              </a:spcAft>
              <a:buNone/>
            </a:pPr>
            <a:r>
              <a:rPr lang="en" sz="2400"/>
              <a:t> </a:t>
            </a:r>
            <a:endParaRPr sz="2400"/>
          </a:p>
          <a:p>
            <a:pPr marL="0" lvl="0" indent="0" algn="l" rtl="0">
              <a:spcBef>
                <a:spcPts val="0"/>
              </a:spcBef>
              <a:spcAft>
                <a:spcPts val="0"/>
              </a:spcAft>
              <a:buNone/>
            </a:pPr>
            <a:r>
              <a:rPr lang="en" sz="2400"/>
              <a:t>They have 2 primary functions.</a:t>
            </a:r>
            <a:endParaRPr sz="2400"/>
          </a:p>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7"/>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Function #1: Convince</a:t>
            </a:r>
            <a:endParaRPr sz="2400"/>
          </a:p>
          <a:p>
            <a:pPr marL="0" lvl="0" indent="0" algn="l" rtl="0">
              <a:spcBef>
                <a:spcPts val="0"/>
              </a:spcBef>
              <a:spcAft>
                <a:spcPts val="0"/>
              </a:spcAft>
              <a:buNone/>
            </a:pPr>
            <a:endParaRPr/>
          </a:p>
          <a:p>
            <a:pPr marL="0" lvl="0" indent="0" algn="l" rtl="0">
              <a:spcBef>
                <a:spcPts val="0"/>
              </a:spcBef>
              <a:spcAft>
                <a:spcPts val="0"/>
              </a:spcAft>
              <a:buNone/>
            </a:pPr>
            <a:r>
              <a:rPr lang="en" sz="3000"/>
              <a:t>Resumes are designed to </a:t>
            </a:r>
            <a:r>
              <a:rPr lang="en" sz="3000">
                <a:solidFill>
                  <a:srgbClr val="FF0000"/>
                </a:solidFill>
              </a:rPr>
              <a:t>convince </a:t>
            </a:r>
            <a:r>
              <a:rPr lang="en" sz="3000"/>
              <a:t>an employer to interview you for a position.</a:t>
            </a:r>
            <a:endParaRPr sz="3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Function #2: Demonstrate</a:t>
            </a:r>
            <a:endParaRPr sz="2400"/>
          </a:p>
          <a:p>
            <a:pPr marL="0" lvl="0" indent="0" algn="l" rtl="0">
              <a:spcBef>
                <a:spcPts val="0"/>
              </a:spcBef>
              <a:spcAft>
                <a:spcPts val="0"/>
              </a:spcAft>
              <a:buNone/>
            </a:pPr>
            <a:endParaRPr/>
          </a:p>
          <a:p>
            <a:pPr marL="0" lvl="0" indent="0" algn="l" rtl="0">
              <a:spcBef>
                <a:spcPts val="0"/>
              </a:spcBef>
              <a:spcAft>
                <a:spcPts val="0"/>
              </a:spcAft>
              <a:buNone/>
            </a:pPr>
            <a:r>
              <a:rPr lang="en" sz="3000"/>
              <a:t>Resumes are designed to help you </a:t>
            </a:r>
            <a:r>
              <a:rPr lang="en" sz="3000">
                <a:solidFill>
                  <a:srgbClr val="FF0000"/>
                </a:solidFill>
              </a:rPr>
              <a:t>demonstrate</a:t>
            </a:r>
            <a:r>
              <a:rPr lang="en" sz="3000"/>
              <a:t> your qualifications for positions.</a:t>
            </a:r>
            <a:endParaRPr sz="3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Resumes are not:</a:t>
            </a:r>
            <a:endParaRPr/>
          </a:p>
          <a:p>
            <a:pPr marL="0" lvl="0" indent="0" algn="l" rtl="0">
              <a:spcBef>
                <a:spcPts val="0"/>
              </a:spcBef>
              <a:spcAft>
                <a:spcPts val="0"/>
              </a:spcAft>
              <a:buNone/>
            </a:pPr>
            <a:endParaRPr/>
          </a:p>
          <a:p>
            <a:pPr marL="457200" lvl="0" indent="-381000" algn="l" rtl="0">
              <a:spcBef>
                <a:spcPts val="0"/>
              </a:spcBef>
              <a:spcAft>
                <a:spcPts val="0"/>
              </a:spcAft>
              <a:buSzPts val="2400"/>
              <a:buChar char="●"/>
            </a:pPr>
            <a:r>
              <a:rPr lang="en" sz="2400"/>
              <a:t>Your personal life story.</a:t>
            </a:r>
            <a:endParaRPr sz="2400"/>
          </a:p>
          <a:p>
            <a:pPr marL="457200" lvl="0" indent="0" algn="l" rtl="0">
              <a:spcBef>
                <a:spcPts val="0"/>
              </a:spcBef>
              <a:spcAft>
                <a:spcPts val="0"/>
              </a:spcAft>
              <a:buNone/>
            </a:pPr>
            <a:endParaRPr sz="2400"/>
          </a:p>
          <a:p>
            <a:pPr marL="457200" lvl="0" indent="-381000" algn="l" rtl="0">
              <a:spcBef>
                <a:spcPts val="0"/>
              </a:spcBef>
              <a:spcAft>
                <a:spcPts val="0"/>
              </a:spcAft>
              <a:buSzPts val="2400"/>
              <a:buChar char="●"/>
            </a:pPr>
            <a:r>
              <a:rPr lang="en" sz="2400"/>
              <a:t>An account of all of your experiences and accolades.</a:t>
            </a:r>
            <a:endParaRPr sz="2400"/>
          </a:p>
          <a:p>
            <a:pPr marL="457200" lvl="0" indent="0" algn="l" rtl="0">
              <a:spcBef>
                <a:spcPts val="0"/>
              </a:spcBef>
              <a:spcAft>
                <a:spcPts val="0"/>
              </a:spcAft>
              <a:buNone/>
            </a:pPr>
            <a:endParaRPr sz="2400"/>
          </a:p>
          <a:p>
            <a:pPr marL="457200" lvl="0" indent="-381000" algn="l" rtl="0">
              <a:spcBef>
                <a:spcPts val="0"/>
              </a:spcBef>
              <a:spcAft>
                <a:spcPts val="0"/>
              </a:spcAft>
              <a:buSzPts val="2400"/>
              <a:buChar char="●"/>
            </a:pPr>
            <a:r>
              <a:rPr lang="en" sz="2400"/>
              <a:t>Used to obtain positions (resumes are used to land interviews).</a:t>
            </a:r>
            <a:endParaRPr sz="2400"/>
          </a:p>
          <a:p>
            <a:pPr marL="0" lvl="0" indent="0" algn="l"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do resumes look like?</a:t>
            </a:r>
            <a:endParaRPr/>
          </a:p>
          <a:p>
            <a:pPr marL="0" lvl="0" indent="0" algn="l" rtl="0">
              <a:spcBef>
                <a:spcPts val="0"/>
              </a:spcBef>
              <a:spcAft>
                <a:spcPts val="0"/>
              </a:spcAft>
              <a:buNone/>
            </a:pPr>
            <a:endParaRPr sz="2400"/>
          </a:p>
          <a:p>
            <a:pPr marL="0" lvl="0" indent="0" algn="l" rtl="0">
              <a:spcBef>
                <a:spcPts val="0"/>
              </a:spcBef>
              <a:spcAft>
                <a:spcPts val="0"/>
              </a:spcAft>
              <a:buNone/>
            </a:pPr>
            <a:r>
              <a:rPr lang="en" sz="2400"/>
              <a:t>While there are many formats and styles used for resumes, the typical resume is:</a:t>
            </a:r>
            <a:endParaRPr sz="2400"/>
          </a:p>
          <a:p>
            <a:pPr marL="0" lvl="0" indent="0" algn="l" rtl="0">
              <a:spcBef>
                <a:spcPts val="0"/>
              </a:spcBef>
              <a:spcAft>
                <a:spcPts val="0"/>
              </a:spcAft>
              <a:buNone/>
            </a:pPr>
            <a:endParaRPr sz="2400"/>
          </a:p>
          <a:p>
            <a:pPr marL="457200" lvl="0" indent="-381000" algn="l" rtl="0">
              <a:spcBef>
                <a:spcPts val="0"/>
              </a:spcBef>
              <a:spcAft>
                <a:spcPts val="0"/>
              </a:spcAft>
              <a:buSzPts val="2400"/>
              <a:buAutoNum type="arabicPeriod"/>
            </a:pPr>
            <a:r>
              <a:rPr lang="en" sz="2400"/>
              <a:t>1-2 pages in length</a:t>
            </a:r>
            <a:endParaRPr sz="2400"/>
          </a:p>
          <a:p>
            <a:pPr marL="457200" lvl="0" indent="-381000" algn="l" rtl="0">
              <a:spcBef>
                <a:spcPts val="0"/>
              </a:spcBef>
              <a:spcAft>
                <a:spcPts val="0"/>
              </a:spcAft>
              <a:buSzPts val="2400"/>
              <a:buAutoNum type="arabicPeriod"/>
            </a:pPr>
            <a:r>
              <a:rPr lang="en" sz="2400"/>
              <a:t>A summary of skills, education, and experience</a:t>
            </a:r>
            <a:endParaRPr sz="2400"/>
          </a:p>
          <a:p>
            <a:pPr marL="457200" lvl="0" indent="-381000" algn="l" rtl="0">
              <a:spcBef>
                <a:spcPts val="0"/>
              </a:spcBef>
              <a:spcAft>
                <a:spcPts val="0"/>
              </a:spcAft>
              <a:buSzPts val="2400"/>
              <a:buAutoNum type="arabicPeriod"/>
            </a:pPr>
            <a:r>
              <a:rPr lang="en" sz="2400"/>
              <a:t>A marketing and communication tool to show future value</a:t>
            </a:r>
            <a:endParaRPr sz="2400"/>
          </a:p>
          <a:p>
            <a:pPr marL="457200" lvl="0" indent="-381000" algn="l" rtl="0">
              <a:spcBef>
                <a:spcPts val="0"/>
              </a:spcBef>
              <a:spcAft>
                <a:spcPts val="0"/>
              </a:spcAft>
              <a:buSzPts val="2400"/>
              <a:buAutoNum type="arabicPeriod"/>
            </a:pPr>
            <a:r>
              <a:rPr lang="en" sz="2400"/>
              <a:t>Customized to the audience</a:t>
            </a:r>
            <a:endParaRPr sz="2400"/>
          </a:p>
          <a:p>
            <a:pPr marL="0" lvl="0" indent="0" algn="l" rtl="0">
              <a:spcBef>
                <a:spcPts val="0"/>
              </a:spcBef>
              <a:spcAft>
                <a:spcPts val="0"/>
              </a:spcAft>
              <a:buNone/>
            </a:pP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311700" y="539725"/>
            <a:ext cx="8520600" cy="128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Resumes have several common categories:</a:t>
            </a:r>
            <a:endParaRPr/>
          </a:p>
          <a:p>
            <a:pPr marL="457200" lvl="0" indent="-381000" algn="l" rtl="0">
              <a:spcBef>
                <a:spcPts val="0"/>
              </a:spcBef>
              <a:spcAft>
                <a:spcPts val="0"/>
              </a:spcAft>
              <a:buSzPts val="2400"/>
              <a:buAutoNum type="arabicPeriod"/>
            </a:pPr>
            <a:r>
              <a:rPr lang="en" sz="2400"/>
              <a:t>Contact Information</a:t>
            </a:r>
            <a:endParaRPr sz="2400"/>
          </a:p>
          <a:p>
            <a:pPr marL="457200" lvl="0" indent="-381000" algn="l" rtl="0">
              <a:spcBef>
                <a:spcPts val="0"/>
              </a:spcBef>
              <a:spcAft>
                <a:spcPts val="0"/>
              </a:spcAft>
              <a:buSzPts val="2400"/>
              <a:buAutoNum type="arabicPeriod"/>
            </a:pPr>
            <a:r>
              <a:rPr lang="en" sz="2400"/>
              <a:t>Education </a:t>
            </a:r>
            <a:endParaRPr sz="2400"/>
          </a:p>
          <a:p>
            <a:pPr marL="457200" lvl="0" indent="-381000" algn="l" rtl="0">
              <a:spcBef>
                <a:spcPts val="0"/>
              </a:spcBef>
              <a:spcAft>
                <a:spcPts val="0"/>
              </a:spcAft>
              <a:buSzPts val="2400"/>
              <a:buAutoNum type="arabicPeriod"/>
            </a:pPr>
            <a:r>
              <a:rPr lang="en" sz="2400"/>
              <a:t>Experience (research, professional, work, leadership, volunteer, etc.)</a:t>
            </a:r>
            <a:endParaRPr sz="2400"/>
          </a:p>
          <a:p>
            <a:pPr marL="457200" lvl="0" indent="-381000" algn="l" rtl="0">
              <a:spcBef>
                <a:spcPts val="0"/>
              </a:spcBef>
              <a:spcAft>
                <a:spcPts val="0"/>
              </a:spcAft>
              <a:buSzPts val="2400"/>
              <a:buAutoNum type="arabicPeriod"/>
            </a:pPr>
            <a:r>
              <a:rPr lang="en" sz="2400"/>
              <a:t>Skills (language, software, techniques, etc.)</a:t>
            </a:r>
            <a:endParaRPr sz="2400"/>
          </a:p>
          <a:p>
            <a:pPr marL="457200" lvl="0" indent="-381000" algn="l" rtl="0">
              <a:spcBef>
                <a:spcPts val="0"/>
              </a:spcBef>
              <a:spcAft>
                <a:spcPts val="0"/>
              </a:spcAft>
              <a:buSzPts val="2400"/>
              <a:buAutoNum type="arabicPeriod"/>
            </a:pPr>
            <a:r>
              <a:rPr lang="en" sz="2400"/>
              <a:t>Professional affiliations</a:t>
            </a:r>
            <a:endParaRPr sz="2400"/>
          </a:p>
          <a:p>
            <a:pPr marL="457200" lvl="0" indent="-381000" algn="l" rtl="0">
              <a:spcBef>
                <a:spcPts val="0"/>
              </a:spcBef>
              <a:spcAft>
                <a:spcPts val="0"/>
              </a:spcAft>
              <a:buSzPts val="2400"/>
              <a:buAutoNum type="arabicPeriod"/>
            </a:pPr>
            <a:r>
              <a:rPr lang="en" sz="2400"/>
              <a:t>Honors</a:t>
            </a:r>
            <a:endParaRPr sz="2400"/>
          </a:p>
          <a:p>
            <a:pPr marL="457200" lvl="0" indent="-381000" algn="l" rtl="0">
              <a:spcBef>
                <a:spcPts val="0"/>
              </a:spcBef>
              <a:spcAft>
                <a:spcPts val="0"/>
              </a:spcAft>
              <a:buSzPts val="2400"/>
              <a:buAutoNum type="arabicPeriod"/>
            </a:pPr>
            <a:r>
              <a:rPr lang="en" sz="2400"/>
              <a:t>References (available upon request)</a:t>
            </a:r>
            <a:endParaRPr sz="2400"/>
          </a:p>
          <a:p>
            <a:pPr marL="457200" lvl="0" indent="0" algn="l" rtl="0">
              <a:spcBef>
                <a:spcPts val="0"/>
              </a:spcBef>
              <a:spcAft>
                <a:spcPts val="0"/>
              </a:spcAft>
              <a:buNone/>
            </a:pPr>
            <a:endParaRPr sz="2400"/>
          </a:p>
          <a:p>
            <a:pPr marL="0" lvl="0" indent="0" algn="l" rtl="0">
              <a:spcBef>
                <a:spcPts val="0"/>
              </a:spcBef>
              <a:spcAft>
                <a:spcPts val="0"/>
              </a:spcAft>
              <a:buNone/>
            </a:pPr>
            <a:endParaRPr sz="2400"/>
          </a:p>
        </p:txBody>
      </p:sp>
    </p:spTree>
  </p:cSld>
  <p:clrMapOvr>
    <a:masterClrMapping/>
  </p:clrMapOvr>
</p:sld>
</file>

<file path=ppt/theme/theme1.xml><?xml version="1.0" encoding="utf-8"?>
<a:theme xmlns:a="http://schemas.openxmlformats.org/drawingml/2006/main" name="Paradigm">
  <a:themeElements>
    <a:clrScheme name="Paradigm">
      <a:dk1>
        <a:srgbClr val="31394D"/>
      </a:dk1>
      <a:lt1>
        <a:srgbClr val="FFFFFF"/>
      </a:lt1>
      <a:dk2>
        <a:srgbClr val="666666"/>
      </a:dk2>
      <a:lt2>
        <a:srgbClr val="626B73"/>
      </a:lt2>
      <a:accent1>
        <a:srgbClr val="002F4A"/>
      </a:accent1>
      <a:accent2>
        <a:srgbClr val="D9C4B1"/>
      </a:accent2>
      <a:accent3>
        <a:srgbClr val="EDE3DA"/>
      </a:accent3>
      <a:accent4>
        <a:srgbClr val="B85741"/>
      </a:accent4>
      <a:accent5>
        <a:srgbClr val="009384"/>
      </a:accent5>
      <a:accent6>
        <a:srgbClr val="D0F6FF"/>
      </a:accent6>
      <a:hlink>
        <a:srgbClr val="009384"/>
      </a:hlink>
      <a:folHlink>
        <a:srgbClr val="0093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965</Words>
  <Application>Microsoft Office PowerPoint</Application>
  <PresentationFormat>On-screen Show (16:9)</PresentationFormat>
  <Paragraphs>88</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Lobster</vt:lpstr>
      <vt:lpstr>Courier New</vt:lpstr>
      <vt:lpstr>Merriweather</vt:lpstr>
      <vt:lpstr>Arial</vt:lpstr>
      <vt:lpstr>Roboto</vt:lpstr>
      <vt:lpstr>Paradigm</vt:lpstr>
      <vt:lpstr>Career Readiness: Resumes   Presented by: Dr. Dimar Brown, The Readiness Movement, LLC</vt:lpstr>
      <vt:lpstr>Agenda</vt:lpstr>
      <vt:lpstr>Resumes</vt:lpstr>
      <vt:lpstr>What are resumes?  Documents that help you resume the hiring process.   They have 2 primary functions. </vt:lpstr>
      <vt:lpstr>Function #1: Convince  Resumes are designed to convince an employer to interview you for a position.</vt:lpstr>
      <vt:lpstr>Function #2: Demonstrate  Resumes are designed to help you demonstrate your qualifications for positions.</vt:lpstr>
      <vt:lpstr>Resumes are not:  Your personal life story.  An account of all of your experiences and accolades.  Used to obtain positions (resumes are used to land interviews). </vt:lpstr>
      <vt:lpstr>What do resumes look like?  While there are many formats and styles used for resumes, the typical resume is:  1-2 pages in length A summary of skills, education, and experience A marketing and communication tool to show future value Customized to the audience </vt:lpstr>
      <vt:lpstr>Resumes have several common categories: Contact Information Education  Experience (research, professional, work, leadership, volunteer, etc.) Skills (language, software, techniques, etc.) Professional affiliations Honors References (available upon request)  </vt:lpstr>
      <vt:lpstr>         How to Write a Great Resume</vt:lpstr>
      <vt:lpstr>Before you begin writing your resume you should:  Conduct an interest assessment. Use the results of the assessment to research career areas and employers. Identify your target audience. Review job descriptions. Understand what skills are needed to successfully gain employment. </vt:lpstr>
      <vt:lpstr>For example:  Can you identify the education, skills and target audiences in the following job descriptions?  https://bit.ly/2HKkryg https://bit.ly/2Wshjiz  </vt:lpstr>
      <vt:lpstr>When writing a resume:  Use a size 10-12 font. Margins should be at 1 inch, no smaller than .5. Fonts should be easy to read. Don’t use special characters (emojis, smiley faces, pictures). Don’t include self-portrait, social security number, salary history, reason for leaving a job, religion, health problems, ethnicity/race). https://www.youtube.com/watch?v=UP-S9rvAYYo</vt:lpstr>
      <vt:lpstr>Recap:  Resumes help you resume the hiring process. They help you land interviews. They are customized marketing tools that summarize your relevant education, experience, and skills. They have many formats. They should be brief and easy to read.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Career Readiness: Resumes   Presented by: Dr. Dimar Brown, The Readiness Movement, LLC</dc:title>
  <dc:creator>Davis, Rochelle R</dc:creator>
  <cp:lastModifiedBy>Davis, Rochelle R</cp:lastModifiedBy>
  <cp:revision>1</cp:revision>
  <dcterms:modified xsi:type="dcterms:W3CDTF">2020-01-31T13:37:58Z</dcterms:modified>
</cp:coreProperties>
</file>