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embeddedFontLst>
    <p:embeddedFont>
      <p:font typeface="Lobster"/>
      <p:regular r:id="rId19"/>
    </p:embeddedFont>
    <p:embeddedFont>
      <p:font typeface="Merriweather" panose="020B0604020202020204" charset="0"/>
      <p:regular r:id="rId20"/>
      <p:bold r:id="rId21"/>
      <p:italic r:id="rId22"/>
      <p:boldItalic r:id="rId23"/>
    </p:embeddedFont>
    <p:embeddedFont>
      <p:font typeface="Roboto"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14" y="5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8901132d9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8901132d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 letters are not a letter version of your resume (it introduces it). They should not use a general template (it should be customized). Cover letters are not used to land you employment (they provide opportunities to show employers how you differ from other candidates with similar skills and qualifications).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8901132d9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8901132d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do cover letters look like? They tend to be no more than 1 page in length (3 paragraphs), written clearly, concisely, and free from errors. Cover letters should be addressed to the hiring manager (if unknown use something general like “The Human Resources Search Committee”). Make sure that the letter contains headers and formatting consistent with your resume.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1ab76cb5b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1ab76cb5b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 you always need a cover letter? Yes, if a job posting asks for one; if a job posting doesn’t ask for one, but you are allowed to add additional attachments; if the posting doesn’t ask for one and you are applying to a job via email; and if the cover letter can serve as the body of your email to submit the application. If a job posting doesn’t ask for a cover letter and there is no option to provide one.</a:t>
            </a:r>
            <a:endParaRPr/>
          </a:p>
          <a:p>
            <a:pPr marL="0" lvl="0" indent="0" algn="l" rtl="0">
              <a:spcBef>
                <a:spcPts val="0"/>
              </a:spcBef>
              <a:spcAft>
                <a:spcPts val="0"/>
              </a:spcAft>
              <a:buNone/>
            </a:pPr>
            <a:endParaRPr/>
          </a:p>
          <a:p>
            <a:pPr marL="0" lvl="0" indent="0" algn="l" rtl="0">
              <a:spcBef>
                <a:spcPts val="0"/>
              </a:spcBef>
              <a:spcAft>
                <a:spcPts val="0"/>
              </a:spcAft>
              <a:buNone/>
            </a:pPr>
            <a:r>
              <a:rPr lang="en"/>
              <a:t>Here’s a real-life example: your job posting asks for a cover letter as part of applying through email (show example of a job posting online (Idealist, Indeed, etc.).</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58901132d9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58901132d9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you begin writing you should do these three things: find a job to apply to, review the job descriptions to scan for required skills, education and qualifications (highlight and key terms, words used); view the company’s website; look for mission statements and visions; determine the main language being used (if necessary); and the name of hiring manager (if it is available).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58901132d9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58901132d9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cover letter should focus on the benefit your skills, experience, and knowledge will bring to your employer. It should also focus on any mutual benefits or interests you may share. (Read and explain the section to the right.)</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566ccfde7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566ccfde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the cover letter has been written, you should check for typos and ensure that the letter’s formatting and alignment matches your resume.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8901132d9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58901132d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recap: Cover letters serve as your first impression to a potential employer. They are customized to explain more about you, your skills, and your interest in the position. They should be brief and should introduce your resume.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563f89ca0b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563f89ca0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today, you will know: what cover letters are, their purpose, and how to use them in the hiring process. (Next slide)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63f89ca0b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63f89ca0b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63f89ca0b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63f89ca0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 letters are your personal greeting that will accompany your job application. It is equivalent to a “hello,” or “what’s up?,” or “how’s it going?” in a conversation. It could also be a “WYD” or “HRU” in a text message, or a voicemail, or a postcard in the mail. (Next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1ab76cb5b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1ab76cb5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8901132d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8901132d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first function is the First Impression. Cover letters are designed for you to make your first impression on individuals a part of the hiring process.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8901132d9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8901132d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second function is Introducing your resume. In addition to allowing you to make an everlasting first impression, cover letters introduce your resume.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1ab76cb5b_1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51ab76cb5b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8901132d9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8901132d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 letters should “cover”: who you are and why you are applying for the job, what relevant skills and qualifications you possess, how you have effectively used these in the past, how your skills and qualifications would benefit the employer, and why you want to work for the employer.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dealist.org/en/nonprofit-job/f1e273d1253f4fdcafb8fe4e4751addd-communications-content-officer-the-fund-for-global-human-rights-washingt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it.ly/2yrmTEz"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Career Readiness: Cover Letters </a:t>
            </a:r>
            <a:endParaRPr/>
          </a:p>
          <a:p>
            <a:pPr marL="0" lvl="0" indent="0" algn="l" rtl="0">
              <a:spcBef>
                <a:spcPts val="0"/>
              </a:spcBef>
              <a:spcAft>
                <a:spcPts val="0"/>
              </a:spcAft>
              <a:buNone/>
            </a:pPr>
            <a:endParaRPr/>
          </a:p>
          <a:p>
            <a:pPr marL="0" lvl="0" indent="0" algn="l" rtl="0">
              <a:spcBef>
                <a:spcPts val="0"/>
              </a:spcBef>
              <a:spcAft>
                <a:spcPts val="0"/>
              </a:spcAft>
              <a:buNone/>
            </a:pPr>
            <a:r>
              <a:rPr lang="en" sz="1800"/>
              <a:t>Presented by: Dr. Dimar Brown,</a:t>
            </a:r>
            <a:endParaRPr sz="1800"/>
          </a:p>
          <a:p>
            <a:pPr marL="0" lvl="0" indent="0" algn="l" rtl="0">
              <a:spcBef>
                <a:spcPts val="0"/>
              </a:spcBef>
              <a:spcAft>
                <a:spcPts val="0"/>
              </a:spcAft>
              <a:buNone/>
            </a:pPr>
            <a:r>
              <a:rPr lang="en" sz="1800"/>
              <a:t>The Readiness Movement, LLC</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 letters are not:</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A letter version of your resume (it introduces it)</a:t>
            </a:r>
            <a:endParaRPr sz="2400"/>
          </a:p>
          <a:p>
            <a:pPr marL="457200" lvl="0" indent="-381000" algn="l" rtl="0">
              <a:spcBef>
                <a:spcPts val="0"/>
              </a:spcBef>
              <a:spcAft>
                <a:spcPts val="0"/>
              </a:spcAft>
              <a:buSzPts val="2400"/>
              <a:buChar char="●"/>
            </a:pPr>
            <a:r>
              <a:rPr lang="en" sz="2400"/>
              <a:t>A general template (it should be customized)</a:t>
            </a:r>
            <a:endParaRPr sz="2400"/>
          </a:p>
          <a:p>
            <a:pPr marL="457200" lvl="0" indent="-381000" algn="l" rtl="0">
              <a:spcBef>
                <a:spcPts val="0"/>
              </a:spcBef>
              <a:spcAft>
                <a:spcPts val="0"/>
              </a:spcAft>
              <a:buSzPts val="2400"/>
              <a:buChar char="●"/>
            </a:pPr>
            <a:r>
              <a:rPr lang="en" sz="2400"/>
              <a:t>Going to land you employment (cover letters provides opportunities to show employers how you differ from other candidates with similar skills and qualifications)</a:t>
            </a:r>
            <a:endParaRPr sz="2400"/>
          </a:p>
          <a:p>
            <a:pPr marL="45720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do cover letters look like?</a:t>
            </a:r>
            <a:endParaRPr/>
          </a:p>
          <a:p>
            <a:pPr marL="0" lvl="0" indent="0" algn="l" rtl="0">
              <a:spcBef>
                <a:spcPts val="0"/>
              </a:spcBef>
              <a:spcAft>
                <a:spcPts val="0"/>
              </a:spcAft>
              <a:buNone/>
            </a:pPr>
            <a:endParaRPr sz="2400"/>
          </a:p>
          <a:p>
            <a:pPr marL="0" lvl="0" indent="0" algn="l" rtl="0">
              <a:spcBef>
                <a:spcPts val="0"/>
              </a:spcBef>
              <a:spcAft>
                <a:spcPts val="0"/>
              </a:spcAft>
              <a:buNone/>
            </a:pPr>
            <a:r>
              <a:rPr lang="en" sz="2400"/>
              <a:t>Here are some guidelines:</a:t>
            </a:r>
            <a:endParaRPr sz="2400"/>
          </a:p>
          <a:p>
            <a:pPr marL="0" lvl="0" indent="0" algn="l" rtl="0">
              <a:spcBef>
                <a:spcPts val="0"/>
              </a:spcBef>
              <a:spcAft>
                <a:spcPts val="0"/>
              </a:spcAft>
              <a:buNone/>
            </a:pPr>
            <a:endParaRPr sz="2400"/>
          </a:p>
          <a:p>
            <a:pPr marL="457200" lvl="0" indent="-381000" algn="l" rtl="0">
              <a:spcBef>
                <a:spcPts val="0"/>
              </a:spcBef>
              <a:spcAft>
                <a:spcPts val="0"/>
              </a:spcAft>
              <a:buSzPts val="2400"/>
              <a:buAutoNum type="arabicPeriod"/>
            </a:pPr>
            <a:r>
              <a:rPr lang="en" sz="2400"/>
              <a:t>No more than 1 page in length (3 paragraphs).</a:t>
            </a:r>
            <a:endParaRPr sz="2400"/>
          </a:p>
          <a:p>
            <a:pPr marL="457200" lvl="0" indent="-381000" algn="l" rtl="0">
              <a:spcBef>
                <a:spcPts val="0"/>
              </a:spcBef>
              <a:spcAft>
                <a:spcPts val="0"/>
              </a:spcAft>
              <a:buSzPts val="2400"/>
              <a:buAutoNum type="arabicPeriod"/>
            </a:pPr>
            <a:r>
              <a:rPr lang="en" sz="2400"/>
              <a:t>Write clearly, concisely, and error-free.</a:t>
            </a:r>
            <a:endParaRPr sz="2400"/>
          </a:p>
          <a:p>
            <a:pPr marL="457200" lvl="0" indent="-381000" algn="l" rtl="0">
              <a:spcBef>
                <a:spcPts val="0"/>
              </a:spcBef>
              <a:spcAft>
                <a:spcPts val="0"/>
              </a:spcAft>
              <a:buSzPts val="2400"/>
              <a:buAutoNum type="arabicPeriod"/>
            </a:pPr>
            <a:r>
              <a:rPr lang="en" sz="2400"/>
              <a:t>Address it to the hiring manager (if unknown, use something general like “The Human Resources Search Committee”).</a:t>
            </a:r>
            <a:endParaRPr sz="2400"/>
          </a:p>
          <a:p>
            <a:pPr marL="457200" lvl="0" indent="-381000" algn="l" rtl="0">
              <a:spcBef>
                <a:spcPts val="0"/>
              </a:spcBef>
              <a:spcAft>
                <a:spcPts val="0"/>
              </a:spcAft>
              <a:buSzPts val="2400"/>
              <a:buAutoNum type="arabicPeriod"/>
            </a:pPr>
            <a:r>
              <a:rPr lang="en" sz="2400"/>
              <a:t>Ensure headers and formatting is consistent with your resume.</a:t>
            </a:r>
            <a:endParaRPr sz="2400"/>
          </a:p>
          <a:p>
            <a:pPr marL="0" lvl="0" indent="0" algn="l" rtl="0">
              <a:spcBef>
                <a:spcPts val="0"/>
              </a:spcBef>
              <a:spcAft>
                <a:spcPts val="0"/>
              </a:spcAft>
              <a:buNone/>
            </a:pP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 you always need a cover letter?</a:t>
            </a:r>
            <a:endParaRPr/>
          </a:p>
          <a:p>
            <a:pPr marL="0" lvl="0" indent="0" algn="l" rtl="0">
              <a:spcBef>
                <a:spcPts val="0"/>
              </a:spcBef>
              <a:spcAft>
                <a:spcPts val="0"/>
              </a:spcAft>
              <a:buNone/>
            </a:pPr>
            <a:endParaRPr sz="2400"/>
          </a:p>
          <a:p>
            <a:pPr marL="457200" lvl="0" indent="-342900" algn="l" rtl="0">
              <a:spcBef>
                <a:spcPts val="0"/>
              </a:spcBef>
              <a:spcAft>
                <a:spcPts val="0"/>
              </a:spcAft>
              <a:buSzPts val="1800"/>
              <a:buChar char="●"/>
            </a:pPr>
            <a:r>
              <a:rPr lang="en" sz="1800"/>
              <a:t>If a job posting asks for a cover letter:  </a:t>
            </a:r>
            <a:r>
              <a:rPr lang="en" sz="1800">
                <a:solidFill>
                  <a:srgbClr val="FF0000"/>
                </a:solidFill>
              </a:rPr>
              <a:t>YES</a:t>
            </a:r>
            <a:endParaRPr sz="1800">
              <a:solidFill>
                <a:srgbClr val="FF0000"/>
              </a:solidFill>
            </a:endParaRPr>
          </a:p>
          <a:p>
            <a:pPr marL="457200" lvl="0" indent="0" algn="l" rtl="0">
              <a:spcBef>
                <a:spcPts val="0"/>
              </a:spcBef>
              <a:spcAft>
                <a:spcPts val="0"/>
              </a:spcAft>
              <a:buNone/>
            </a:pPr>
            <a:endParaRPr sz="1800">
              <a:solidFill>
                <a:srgbClr val="FF0000"/>
              </a:solidFill>
            </a:endParaRPr>
          </a:p>
          <a:p>
            <a:pPr marL="457200" lvl="0" indent="-342900" algn="l" rtl="0">
              <a:spcBef>
                <a:spcPts val="0"/>
              </a:spcBef>
              <a:spcAft>
                <a:spcPts val="0"/>
              </a:spcAft>
              <a:buSzPts val="1800"/>
              <a:buChar char="●"/>
            </a:pPr>
            <a:r>
              <a:rPr lang="en" sz="1800"/>
              <a:t>If a job posting doesn’t ask for one, but you allowed to add additional attachments: </a:t>
            </a:r>
            <a:r>
              <a:rPr lang="en" sz="1800">
                <a:solidFill>
                  <a:srgbClr val="FF0000"/>
                </a:solidFill>
              </a:rPr>
              <a:t>YES</a:t>
            </a:r>
            <a:endParaRPr sz="1800">
              <a:solidFill>
                <a:srgbClr val="FF0000"/>
              </a:solidFill>
            </a:endParaRPr>
          </a:p>
          <a:p>
            <a:pPr marL="0" lvl="0" indent="0" algn="l" rtl="0">
              <a:spcBef>
                <a:spcPts val="0"/>
              </a:spcBef>
              <a:spcAft>
                <a:spcPts val="0"/>
              </a:spcAft>
              <a:buNone/>
            </a:pPr>
            <a:endParaRPr sz="1800"/>
          </a:p>
          <a:p>
            <a:pPr marL="457200" lvl="0" indent="-342900" algn="l" rtl="0">
              <a:spcBef>
                <a:spcPts val="0"/>
              </a:spcBef>
              <a:spcAft>
                <a:spcPts val="0"/>
              </a:spcAft>
              <a:buSzPts val="1800"/>
              <a:buChar char="●"/>
            </a:pPr>
            <a:r>
              <a:rPr lang="en" sz="1800"/>
              <a:t>If a job posting doesn’t ask for one and you are applying to a job via email: </a:t>
            </a:r>
            <a:r>
              <a:rPr lang="en" sz="1800">
                <a:solidFill>
                  <a:srgbClr val="FF0000"/>
                </a:solidFill>
              </a:rPr>
              <a:t>YES, the cover letter can serve as the body of your email. </a:t>
            </a:r>
            <a:endParaRPr sz="1800">
              <a:solidFill>
                <a:srgbClr val="FF0000"/>
              </a:solidFill>
            </a:endParaRPr>
          </a:p>
          <a:p>
            <a:pPr marL="0" lvl="0" indent="0" algn="l" rtl="0">
              <a:spcBef>
                <a:spcPts val="0"/>
              </a:spcBef>
              <a:spcAft>
                <a:spcPts val="0"/>
              </a:spcAft>
              <a:buNone/>
            </a:pPr>
            <a:endParaRPr sz="1800"/>
          </a:p>
          <a:p>
            <a:pPr marL="457200" lvl="0" indent="-342900" algn="l" rtl="0">
              <a:spcBef>
                <a:spcPts val="0"/>
              </a:spcBef>
              <a:spcAft>
                <a:spcPts val="0"/>
              </a:spcAft>
              <a:buSzPts val="1800"/>
              <a:buChar char="●"/>
            </a:pPr>
            <a:r>
              <a:rPr lang="en" sz="1800"/>
              <a:t>If a job posting doesn’t ask for one and there is no option to provide one: </a:t>
            </a:r>
            <a:r>
              <a:rPr lang="en" sz="1800">
                <a:solidFill>
                  <a:srgbClr val="FF0000"/>
                </a:solidFill>
              </a:rPr>
              <a:t>NO</a:t>
            </a:r>
            <a:endParaRPr sz="1800">
              <a:solidFill>
                <a:srgbClr val="FF0000"/>
              </a:solidFill>
            </a:endParaRPr>
          </a:p>
          <a:p>
            <a:pPr marL="0" lvl="0" indent="0" algn="l" rtl="0">
              <a:spcBef>
                <a:spcPts val="0"/>
              </a:spcBef>
              <a:spcAft>
                <a:spcPts val="0"/>
              </a:spcAft>
              <a:buNone/>
            </a:pPr>
            <a:endParaRPr sz="1800">
              <a:solidFill>
                <a:srgbClr val="FF0000"/>
              </a:solidFill>
            </a:endParaRPr>
          </a:p>
          <a:p>
            <a:pPr marL="0" lvl="0" indent="0" algn="l" rtl="0">
              <a:spcBef>
                <a:spcPts val="0"/>
              </a:spcBef>
              <a:spcAft>
                <a:spcPts val="0"/>
              </a:spcAft>
              <a:buNone/>
            </a:pPr>
            <a:r>
              <a:rPr lang="en" sz="1800">
                <a:solidFill>
                  <a:srgbClr val="FF0000"/>
                </a:solidFill>
              </a:rPr>
              <a:t>Example: Job asks for one and applying through email: </a:t>
            </a:r>
            <a:r>
              <a:rPr lang="en" sz="1100" u="sng">
                <a:solidFill>
                  <a:schemeClr val="hlink"/>
                </a:solidFill>
                <a:latin typeface="Arial"/>
                <a:ea typeface="Arial"/>
                <a:cs typeface="Arial"/>
                <a:sym typeface="Arial"/>
                <a:hlinkClick r:id="rId3"/>
              </a:rPr>
              <a:t>https://www.idealist.org/en/nonprofit-job/f1e273d1253f4fdcafb8fe4e4751addd-communications-content-officer-the-fund-for-global-human-rights-washington</a:t>
            </a:r>
            <a:endParaRPr sz="140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you begin writing you should:</a:t>
            </a:r>
            <a:endParaRPr/>
          </a:p>
          <a:p>
            <a:pPr marL="0" lvl="0" indent="0" algn="l" rtl="0">
              <a:spcBef>
                <a:spcPts val="0"/>
              </a:spcBef>
              <a:spcAft>
                <a:spcPts val="0"/>
              </a:spcAft>
              <a:buNone/>
            </a:pPr>
            <a:endParaRPr/>
          </a:p>
          <a:p>
            <a:pPr marL="457200" lvl="0" indent="-381000" algn="l" rtl="0">
              <a:spcBef>
                <a:spcPts val="0"/>
              </a:spcBef>
              <a:spcAft>
                <a:spcPts val="0"/>
              </a:spcAft>
              <a:buSzPts val="2400"/>
              <a:buAutoNum type="arabicPeriod"/>
            </a:pPr>
            <a:r>
              <a:rPr lang="en" sz="2400"/>
              <a:t>Find a job to apply to.</a:t>
            </a:r>
            <a:endParaRPr sz="2400"/>
          </a:p>
          <a:p>
            <a:pPr marL="457200" lvl="0" indent="-381000" algn="l" rtl="0">
              <a:spcBef>
                <a:spcPts val="0"/>
              </a:spcBef>
              <a:spcAft>
                <a:spcPts val="0"/>
              </a:spcAft>
              <a:buSzPts val="2400"/>
              <a:buAutoNum type="arabicPeriod"/>
            </a:pPr>
            <a:r>
              <a:rPr lang="en" sz="2400"/>
              <a:t>Review the job description to scan for required skills, education and qualifications (highlight and key terms, words used).</a:t>
            </a:r>
            <a:endParaRPr sz="2400"/>
          </a:p>
          <a:p>
            <a:pPr marL="457200" lvl="0" indent="-381000" algn="l" rtl="0">
              <a:spcBef>
                <a:spcPts val="0"/>
              </a:spcBef>
              <a:spcAft>
                <a:spcPts val="0"/>
              </a:spcAft>
              <a:buSzPts val="2400"/>
              <a:buAutoNum type="arabicPeriod"/>
            </a:pPr>
            <a:r>
              <a:rPr lang="en" sz="2400"/>
              <a:t>View the company’s website to look for:</a:t>
            </a:r>
            <a:endParaRPr sz="2400"/>
          </a:p>
          <a:p>
            <a:pPr marL="914400" lvl="1" indent="-381000" algn="l" rtl="0">
              <a:spcBef>
                <a:spcPts val="0"/>
              </a:spcBef>
              <a:spcAft>
                <a:spcPts val="0"/>
              </a:spcAft>
              <a:buSzPts val="2400"/>
              <a:buAutoNum type="alphaLcPeriod"/>
            </a:pPr>
            <a:r>
              <a:rPr lang="en" sz="2400"/>
              <a:t>Mission statements and visions</a:t>
            </a:r>
            <a:endParaRPr sz="2400"/>
          </a:p>
          <a:p>
            <a:pPr marL="914400" lvl="1" indent="-381000" algn="l" rtl="0">
              <a:spcBef>
                <a:spcPts val="0"/>
              </a:spcBef>
              <a:spcAft>
                <a:spcPts val="0"/>
              </a:spcAft>
              <a:buSzPts val="2400"/>
              <a:buAutoNum type="alphaLcPeriod"/>
            </a:pPr>
            <a:r>
              <a:rPr lang="en" sz="2400"/>
              <a:t>Language used</a:t>
            </a:r>
            <a:endParaRPr sz="2400"/>
          </a:p>
          <a:p>
            <a:pPr marL="914400" lvl="1" indent="-381000" algn="l" rtl="0">
              <a:spcBef>
                <a:spcPts val="0"/>
              </a:spcBef>
              <a:spcAft>
                <a:spcPts val="0"/>
              </a:spcAft>
              <a:buSzPts val="2400"/>
              <a:buAutoNum type="alphaLcPeriod"/>
            </a:pPr>
            <a:r>
              <a:rPr lang="en" sz="2400"/>
              <a:t>Name of hiring manager (if available)</a:t>
            </a:r>
            <a:endParaRPr sz="2400"/>
          </a:p>
          <a:p>
            <a:pPr marL="0" lvl="0" indent="0" algn="l" rtl="0">
              <a:spcBef>
                <a:spcPts val="0"/>
              </a:spcBef>
              <a:spcAft>
                <a:spcPts val="0"/>
              </a:spcAft>
              <a:buNone/>
            </a:pP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131" name="Google Shape;131;p26"/>
          <p:cNvPicPr preferRelativeResize="0"/>
          <p:nvPr/>
        </p:nvPicPr>
        <p:blipFill>
          <a:blip r:embed="rId3">
            <a:alphaModFix/>
          </a:blip>
          <a:stretch>
            <a:fillRect/>
          </a:stretch>
        </p:blipFill>
        <p:spPr>
          <a:xfrm>
            <a:off x="706712" y="117775"/>
            <a:ext cx="7730575" cy="48733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7"/>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the cover letter has been written:</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Check for typos.</a:t>
            </a:r>
            <a:endParaRPr sz="2400"/>
          </a:p>
          <a:p>
            <a:pPr marL="457200" lvl="0" indent="-381000" algn="l" rtl="0">
              <a:spcBef>
                <a:spcPts val="0"/>
              </a:spcBef>
              <a:spcAft>
                <a:spcPts val="0"/>
              </a:spcAft>
              <a:buSzPts val="2400"/>
              <a:buFont typeface="Lobster"/>
              <a:buChar char="●"/>
            </a:pPr>
            <a:r>
              <a:rPr lang="en" sz="2400"/>
              <a:t>Ensure that the formatting and alignment matches your resume.</a:t>
            </a:r>
            <a:endParaRPr sz="2400">
              <a:latin typeface="Lobster"/>
              <a:ea typeface="Lobster"/>
              <a:cs typeface="Lobster"/>
              <a:sym typeface="Lobster"/>
            </a:endParaRPr>
          </a:p>
          <a:p>
            <a:pPr marL="457200" lvl="0" indent="0" algn="l" rtl="0">
              <a:spcBef>
                <a:spcPts val="0"/>
              </a:spcBef>
              <a:spcAft>
                <a:spcPts val="0"/>
              </a:spcAft>
              <a:buNone/>
            </a:pPr>
            <a:endParaRPr sz="2400"/>
          </a:p>
          <a:p>
            <a:pPr marL="0" lvl="0" indent="0" algn="l" rtl="0">
              <a:spcBef>
                <a:spcPts val="0"/>
              </a:spcBef>
              <a:spcAft>
                <a:spcPts val="0"/>
              </a:spcAft>
              <a:buNone/>
            </a:pPr>
            <a:r>
              <a:rPr lang="en" sz="1200" u="sng">
                <a:solidFill>
                  <a:schemeClr val="hlink"/>
                </a:solidFill>
                <a:latin typeface="Arial"/>
                <a:ea typeface="Arial"/>
                <a:cs typeface="Arial"/>
                <a:sym typeface="Arial"/>
                <a:hlinkClick r:id="rId3"/>
              </a:rPr>
              <a:t>https://bit.ly/2yrmTEz</a:t>
            </a:r>
            <a:endParaRPr sz="1200">
              <a:latin typeface="Arial"/>
              <a:ea typeface="Arial"/>
              <a:cs typeface="Arial"/>
              <a:sym typeface="Arial"/>
            </a:endParaRPr>
          </a:p>
          <a:p>
            <a:pPr marL="0" lvl="0" indent="0" algn="l" rtl="0">
              <a:spcBef>
                <a:spcPts val="0"/>
              </a:spcBef>
              <a:spcAft>
                <a:spcPts val="0"/>
              </a:spcAft>
              <a:buNone/>
            </a:pPr>
            <a:endParaRPr sz="110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8"/>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Recap:</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Cover letters serve as your first impression.</a:t>
            </a:r>
            <a:endParaRPr sz="2400"/>
          </a:p>
          <a:p>
            <a:pPr marL="45720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They are customized to explain you, your skills and interest in the position.</a:t>
            </a:r>
            <a:endParaRPr sz="2400"/>
          </a:p>
          <a:p>
            <a:pPr marL="45720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They are brief.</a:t>
            </a:r>
            <a:endParaRPr sz="2400"/>
          </a:p>
          <a:p>
            <a:pPr marL="45720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They should introduce the resume.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Agenda</a:t>
            </a:r>
            <a:endParaRPr sz="3600"/>
          </a:p>
        </p:txBody>
      </p:sp>
      <p:sp>
        <p:nvSpPr>
          <p:cNvPr id="70" name="Google Shape;70;p14"/>
          <p:cNvSpPr txBox="1"/>
          <p:nvPr/>
        </p:nvSpPr>
        <p:spPr>
          <a:xfrm>
            <a:off x="602650" y="1723850"/>
            <a:ext cx="7217700" cy="2200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sz="3000">
                <a:solidFill>
                  <a:schemeClr val="accent1"/>
                </a:solidFill>
                <a:latin typeface="Merriweather"/>
                <a:ea typeface="Merriweather"/>
                <a:cs typeface="Merriweather"/>
                <a:sym typeface="Merriweather"/>
              </a:rPr>
              <a:t>After today, you will know:</a:t>
            </a:r>
            <a:endParaRPr sz="3000">
              <a:solidFill>
                <a:schemeClr val="accent1"/>
              </a:solidFill>
              <a:latin typeface="Merriweather"/>
              <a:ea typeface="Merriweather"/>
              <a:cs typeface="Merriweather"/>
              <a:sym typeface="Merriweather"/>
            </a:endParaRPr>
          </a:p>
          <a:p>
            <a:pPr marL="457200" marR="0" lvl="0" indent="-419100" algn="l" rtl="0">
              <a:lnSpc>
                <a:spcPct val="100000"/>
              </a:lnSpc>
              <a:spcBef>
                <a:spcPts val="0"/>
              </a:spcBef>
              <a:spcAft>
                <a:spcPts val="0"/>
              </a:spcAft>
              <a:buClr>
                <a:schemeClr val="accent1"/>
              </a:buClr>
              <a:buSzPts val="3000"/>
              <a:buFont typeface="Merriweather"/>
              <a:buChar char="●"/>
            </a:pPr>
            <a:r>
              <a:rPr lang="en" sz="3000">
                <a:solidFill>
                  <a:schemeClr val="accent1"/>
                </a:solidFill>
                <a:latin typeface="Merriweather"/>
                <a:ea typeface="Merriweather"/>
                <a:cs typeface="Merriweather"/>
                <a:sym typeface="Merriweather"/>
              </a:rPr>
              <a:t>What cover letters are</a:t>
            </a:r>
            <a:endParaRPr sz="3000">
              <a:solidFill>
                <a:schemeClr val="accent1"/>
              </a:solidFill>
              <a:latin typeface="Merriweather"/>
              <a:ea typeface="Merriweather"/>
              <a:cs typeface="Merriweather"/>
              <a:sym typeface="Merriweather"/>
            </a:endParaRPr>
          </a:p>
          <a:p>
            <a:pPr marL="457200" marR="0" lvl="0" indent="-419100" algn="l" rtl="0">
              <a:lnSpc>
                <a:spcPct val="100000"/>
              </a:lnSpc>
              <a:spcBef>
                <a:spcPts val="0"/>
              </a:spcBef>
              <a:spcAft>
                <a:spcPts val="0"/>
              </a:spcAft>
              <a:buClr>
                <a:schemeClr val="accent1"/>
              </a:buClr>
              <a:buSzPts val="3000"/>
              <a:buFont typeface="Merriweather"/>
              <a:buChar char="●"/>
            </a:pPr>
            <a:r>
              <a:rPr lang="en" sz="3000">
                <a:solidFill>
                  <a:schemeClr val="accent1"/>
                </a:solidFill>
                <a:latin typeface="Merriweather"/>
                <a:ea typeface="Merriweather"/>
                <a:cs typeface="Merriweather"/>
                <a:sym typeface="Merriweather"/>
              </a:rPr>
              <a:t>Their purpose</a:t>
            </a:r>
            <a:endParaRPr sz="3000">
              <a:solidFill>
                <a:schemeClr val="accent1"/>
              </a:solidFill>
              <a:latin typeface="Merriweather"/>
              <a:ea typeface="Merriweather"/>
              <a:cs typeface="Merriweather"/>
              <a:sym typeface="Merriweather"/>
            </a:endParaRPr>
          </a:p>
          <a:p>
            <a:pPr marL="457200" marR="0" lvl="0" indent="-419100" algn="l" rtl="0">
              <a:lnSpc>
                <a:spcPct val="100000"/>
              </a:lnSpc>
              <a:spcBef>
                <a:spcPts val="0"/>
              </a:spcBef>
              <a:spcAft>
                <a:spcPts val="0"/>
              </a:spcAft>
              <a:buClr>
                <a:schemeClr val="accent1"/>
              </a:buClr>
              <a:buSzPts val="3000"/>
              <a:buFont typeface="Merriweather"/>
              <a:buChar char="●"/>
            </a:pPr>
            <a:r>
              <a:rPr lang="en" sz="3000">
                <a:solidFill>
                  <a:schemeClr val="accent1"/>
                </a:solidFill>
                <a:latin typeface="Merriweather"/>
                <a:ea typeface="Merriweather"/>
                <a:cs typeface="Merriweather"/>
                <a:sym typeface="Merriweather"/>
              </a:rPr>
              <a:t>How to use them in the hiring process</a:t>
            </a:r>
            <a:endParaRPr sz="3000">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1828800" lvl="0" indent="457200" algn="l" rtl="0">
              <a:spcBef>
                <a:spcPts val="0"/>
              </a:spcBef>
              <a:spcAft>
                <a:spcPts val="0"/>
              </a:spcAft>
              <a:buNone/>
            </a:pPr>
            <a:r>
              <a:rPr lang="en"/>
              <a:t>Cover Letters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are cover letters?</a:t>
            </a:r>
            <a:endParaRPr/>
          </a:p>
          <a:p>
            <a:pPr marL="0" lvl="0" indent="0" algn="l" rtl="0">
              <a:spcBef>
                <a:spcPts val="0"/>
              </a:spcBef>
              <a:spcAft>
                <a:spcPts val="0"/>
              </a:spcAft>
              <a:buNone/>
            </a:pPr>
            <a:endParaRPr/>
          </a:p>
          <a:p>
            <a:pPr marL="0" lvl="0" indent="0" algn="l" rtl="0">
              <a:spcBef>
                <a:spcPts val="0"/>
              </a:spcBef>
              <a:spcAft>
                <a:spcPts val="0"/>
              </a:spcAft>
              <a:buNone/>
            </a:pPr>
            <a:r>
              <a:rPr lang="en" sz="2400"/>
              <a:t>It is your personal greeting that will accompany your job application. It is equivalent to:</a:t>
            </a:r>
            <a:endParaRPr sz="2400"/>
          </a:p>
          <a:p>
            <a:pPr marL="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A “hello,”“what’s up?,” or “how’s it going?” in a conversation</a:t>
            </a:r>
            <a:endParaRPr sz="2400"/>
          </a:p>
          <a:p>
            <a:pPr marL="457200" lvl="0" indent="-381000" algn="l" rtl="0">
              <a:spcBef>
                <a:spcPts val="0"/>
              </a:spcBef>
              <a:spcAft>
                <a:spcPts val="0"/>
              </a:spcAft>
              <a:buSzPts val="2400"/>
              <a:buChar char="●"/>
            </a:pPr>
            <a:r>
              <a:rPr lang="en" sz="2400"/>
              <a:t>A “WYD” or “HRU” in a text message</a:t>
            </a:r>
            <a:endParaRPr sz="2400"/>
          </a:p>
          <a:p>
            <a:pPr marL="457200" lvl="0" indent="-381000" algn="l" rtl="0">
              <a:spcBef>
                <a:spcPts val="0"/>
              </a:spcBef>
              <a:spcAft>
                <a:spcPts val="0"/>
              </a:spcAft>
              <a:buSzPts val="2400"/>
              <a:buChar char="●"/>
            </a:pPr>
            <a:r>
              <a:rPr lang="en" sz="2400"/>
              <a:t>A voicemail during a missed call</a:t>
            </a:r>
            <a:endParaRPr sz="2400"/>
          </a:p>
          <a:p>
            <a:pPr marL="457200" lvl="0" indent="-381000" algn="l" rtl="0">
              <a:spcBef>
                <a:spcPts val="0"/>
              </a:spcBef>
              <a:spcAft>
                <a:spcPts val="0"/>
              </a:spcAft>
              <a:buSzPts val="2400"/>
              <a:buChar char="●"/>
            </a:pPr>
            <a:r>
              <a:rPr lang="en" sz="2400"/>
              <a:t>A postcard in the mail</a:t>
            </a:r>
            <a:endParaRPr sz="2400"/>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Cover Letters Have </a:t>
            </a:r>
            <a:endParaRPr/>
          </a:p>
          <a:p>
            <a:pPr marL="0" lvl="0" indent="0" algn="ctr" rtl="0">
              <a:spcBef>
                <a:spcPts val="0"/>
              </a:spcBef>
              <a:spcAft>
                <a:spcPts val="0"/>
              </a:spcAft>
              <a:buNone/>
            </a:pPr>
            <a:r>
              <a:rPr lang="en"/>
              <a:t>Two Primary Functions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Function #1: First Impression</a:t>
            </a:r>
            <a:endParaRPr sz="2400"/>
          </a:p>
          <a:p>
            <a:pPr marL="0" lvl="0" indent="0" algn="l" rtl="0">
              <a:spcBef>
                <a:spcPts val="0"/>
              </a:spcBef>
              <a:spcAft>
                <a:spcPts val="0"/>
              </a:spcAft>
              <a:buNone/>
            </a:pPr>
            <a:endParaRPr/>
          </a:p>
          <a:p>
            <a:pPr marL="0" lvl="0" indent="0" algn="l" rtl="0">
              <a:spcBef>
                <a:spcPts val="0"/>
              </a:spcBef>
              <a:spcAft>
                <a:spcPts val="0"/>
              </a:spcAft>
              <a:buNone/>
            </a:pPr>
            <a:r>
              <a:rPr lang="en" sz="3000"/>
              <a:t>Cover letters are designed for you to make your first impression on individuals a part of the hiring process. </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Function #2: Introduce Resume</a:t>
            </a:r>
            <a:endParaRPr sz="2400"/>
          </a:p>
          <a:p>
            <a:pPr marL="0" lvl="0" indent="0" algn="l" rtl="0">
              <a:spcBef>
                <a:spcPts val="0"/>
              </a:spcBef>
              <a:spcAft>
                <a:spcPts val="0"/>
              </a:spcAft>
              <a:buNone/>
            </a:pPr>
            <a:endParaRPr/>
          </a:p>
          <a:p>
            <a:pPr marL="0" lvl="0" indent="0" algn="l" rtl="0">
              <a:spcBef>
                <a:spcPts val="0"/>
              </a:spcBef>
              <a:spcAft>
                <a:spcPts val="0"/>
              </a:spcAft>
              <a:buNone/>
            </a:pPr>
            <a:r>
              <a:rPr lang="en" sz="3000"/>
              <a:t>In addition to allowing you to make an everlasting first impression, cover letters introduce your resume.</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So What’s “Covered” In The Letter?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 letters should “cover”:</a:t>
            </a:r>
            <a:endParaRPr/>
          </a:p>
          <a:p>
            <a:pPr marL="457200" lvl="0" indent="-381000" algn="l" rtl="0">
              <a:spcBef>
                <a:spcPts val="0"/>
              </a:spcBef>
              <a:spcAft>
                <a:spcPts val="0"/>
              </a:spcAft>
              <a:buSzPts val="2400"/>
              <a:buAutoNum type="arabicPeriod"/>
            </a:pPr>
            <a:r>
              <a:rPr lang="en" sz="2400"/>
              <a:t>Who you are and why you are applying</a:t>
            </a:r>
            <a:endParaRPr sz="2400"/>
          </a:p>
          <a:p>
            <a:pPr marL="457200" lvl="0" indent="-381000" algn="l" rtl="0">
              <a:spcBef>
                <a:spcPts val="0"/>
              </a:spcBef>
              <a:spcAft>
                <a:spcPts val="0"/>
              </a:spcAft>
              <a:buSzPts val="2400"/>
              <a:buAutoNum type="arabicPeriod"/>
            </a:pPr>
            <a:r>
              <a:rPr lang="en" sz="2400"/>
              <a:t>What relevant skills and qualifications you possess</a:t>
            </a:r>
            <a:endParaRPr sz="2400"/>
          </a:p>
          <a:p>
            <a:pPr marL="457200" lvl="0" indent="-381000" algn="l" rtl="0">
              <a:spcBef>
                <a:spcPts val="0"/>
              </a:spcBef>
              <a:spcAft>
                <a:spcPts val="0"/>
              </a:spcAft>
              <a:buSzPts val="2400"/>
              <a:buAutoNum type="arabicPeriod"/>
            </a:pPr>
            <a:r>
              <a:rPr lang="en" sz="2400"/>
              <a:t>How you have effectively used these in the past</a:t>
            </a:r>
            <a:endParaRPr sz="2400"/>
          </a:p>
          <a:p>
            <a:pPr marL="457200" lvl="0" indent="-381000" algn="l" rtl="0">
              <a:spcBef>
                <a:spcPts val="0"/>
              </a:spcBef>
              <a:spcAft>
                <a:spcPts val="0"/>
              </a:spcAft>
              <a:buSzPts val="2400"/>
              <a:buAutoNum type="arabicPeriod"/>
            </a:pPr>
            <a:r>
              <a:rPr lang="en" sz="2400"/>
              <a:t>How would your skills and qualifications benefit the employer</a:t>
            </a:r>
            <a:endParaRPr sz="2400"/>
          </a:p>
          <a:p>
            <a:pPr marL="457200" lvl="0" indent="-381000" algn="l" rtl="0">
              <a:spcBef>
                <a:spcPts val="0"/>
              </a:spcBef>
              <a:spcAft>
                <a:spcPts val="0"/>
              </a:spcAft>
              <a:buSzPts val="2400"/>
              <a:buAutoNum type="arabicPeriod"/>
            </a:pPr>
            <a:r>
              <a:rPr lang="en" sz="2400"/>
              <a:t>Why you want to work for the employer</a:t>
            </a:r>
            <a:endParaRPr sz="2400"/>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1204</Words>
  <Application>Microsoft Office PowerPoint</Application>
  <PresentationFormat>On-screen Show (16:9)</PresentationFormat>
  <Paragraphs>94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Merriweather</vt:lpstr>
      <vt:lpstr>Arial</vt:lpstr>
      <vt:lpstr>Roboto</vt:lpstr>
      <vt:lpstr>Lobster</vt:lpstr>
      <vt:lpstr>Paradigm</vt:lpstr>
      <vt:lpstr>Career Readiness: Cover Letters   Presented by: Dr. Dimar Brown, The Readiness Movement, LLC</vt:lpstr>
      <vt:lpstr>Agenda</vt:lpstr>
      <vt:lpstr>Cover Letters</vt:lpstr>
      <vt:lpstr>What are cover letters?  It is your personal greeting that will accompany your job application. It is equivalent to:  A “hello,”“what’s up?,” or “how’s it going?” in a conversation A “WYD” or “HRU” in a text message A voicemail during a missed call A postcard in the mail </vt:lpstr>
      <vt:lpstr>Cover Letters Have  Two Primary Functions</vt:lpstr>
      <vt:lpstr>Function #1: First Impression  Cover letters are designed for you to make your first impression on individuals a part of the hiring process. </vt:lpstr>
      <vt:lpstr>Function #2: Introduce Resume  In addition to allowing you to make an everlasting first impression, cover letters introduce your resume.</vt:lpstr>
      <vt:lpstr>So What’s “Covered” In The Letter?</vt:lpstr>
      <vt:lpstr>Cover letters should “cover”: Who you are and why you are applying What relevant skills and qualifications you possess How you have effectively used these in the past How would your skills and qualifications benefit the employer Why you want to work for the employer</vt:lpstr>
      <vt:lpstr>Cover letters are not:  A letter version of your resume (it introduces it) A general template (it should be customized) Going to land you employment (cover letters provides opportunities to show employers how you differ from other candidates with similar skills and qualifications) </vt:lpstr>
      <vt:lpstr>What do cover letters look like?  Here are some guidelines:  No more than 1 page in length (3 paragraphs). Write clearly, concisely, and error-free. Address it to the hiring manager (if unknown, use something general like “The Human Resources Search Committee”). Ensure headers and formatting is consistent with your resume. </vt:lpstr>
      <vt:lpstr>Do you always need a cover letter?  If a job posting asks for a cover letter:  YES  If a job posting doesn’t ask for one, but you allowed to add additional attachments: YES  If a job posting doesn’t ask for one and you are applying to a job via email: YES, the cover letter can serve as the body of your email.   If a job posting doesn’t ask for one and there is no option to provide one: NO  Example: Job asks for one and applying through email: https://www.idealist.org/en/nonprofit-job/f1e273d1253f4fdcafb8fe4e4751addd-communications-content-officer-the-fund-for-global-human-rights-washington</vt:lpstr>
      <vt:lpstr>Before you begin writing you should:  Find a job to apply to. Review the job description to scan for required skills, education and qualifications (highlight and key terms, words used). View the company’s website to look for: Mission statements and visions Language used Name of hiring manager (if available) </vt:lpstr>
      <vt:lpstr> </vt:lpstr>
      <vt:lpstr>After the cover letter has been written:  Check for typos. Ensure that the formatting and alignment matches your resume.  https://bit.ly/2yrmTEz </vt:lpstr>
      <vt:lpstr>Recap:  Cover letters serve as your first impression.  They are customized to explain you, your skills and interest in the position.  They are brief.  They should introduce the resume.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Readiness: Cover Letters   Presented by: Dr. Dimar Brown, The Readiness Movement, LLC</dc:title>
  <dc:creator>Davis, Rochelle R</dc:creator>
  <cp:lastModifiedBy>Davis, Rochelle R</cp:lastModifiedBy>
  <cp:revision>1</cp:revision>
  <dcterms:modified xsi:type="dcterms:W3CDTF">2020-01-31T13:35:40Z</dcterms:modified>
</cp:coreProperties>
</file>