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Merriweather" panose="020B0604020202020204" charset="0"/>
      <p:regular r:id="rId9"/>
      <p:bold r:id="rId10"/>
      <p:italic r:id="rId11"/>
      <p:boldItalic r:id="rId12"/>
    </p:embeddedFont>
    <p:embeddedFont>
      <p:font typeface="Roboto"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4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563f89ca0b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563f89ca0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 today, you will know:</a:t>
            </a:r>
            <a:endParaRPr/>
          </a:p>
          <a:p>
            <a:pPr marL="457200" lvl="0" indent="-298450" algn="l" rtl="0">
              <a:spcBef>
                <a:spcPts val="0"/>
              </a:spcBef>
              <a:spcAft>
                <a:spcPts val="0"/>
              </a:spcAft>
              <a:buSzPts val="1100"/>
              <a:buAutoNum type="arabicPeriod"/>
            </a:pPr>
            <a:r>
              <a:rPr lang="en"/>
              <a:t>How to search for a job 2. How to apply for jobs…. (Next slide)</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563f89ca0b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563f89ca0b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566ccfde74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566ccfde7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Jobs are usually posted or advertised on job boards. Job boards are usually internal or external. An internal job board is one specifically owned by the hiring organization, while an external job board is one that is public. For example, Indeed.com is a public job board. All job boards have certain things in common. For example, they have descriptions of jobs and duties, and the requirements, skills and education needed for jobs. And a lot of times they'll also list compensation, benefits, and reporting structures within the job descriptions. (Next slide)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66ccfde74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66ccfde74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(Read the slide and take students to job boards so they can explore)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1abe0d20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1abe0d20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Before you apply to a job, there are several items you may need. They include: 1. An email address; 2. An updated cover letter; 3. An updated resume; 4. Information on references; 5. Electronic copies of qualifications (which may include transcripts, certifications, etc.); 6. Your personal information; 7. Your job history (addresses, phone numbers, previous employers, previous supervisors, job duties, etc.); 8. Your salary history; 9. Your educational background (which may include previous schools, their locations, your graduation date(s) and your credentials obtained).....(Next slide)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125"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57" name="Google Shape;5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Google Shape;15;p3"/>
          <p:cNvSpPr/>
          <p:nvPr/>
        </p:nvSpPr>
        <p:spPr>
          <a:xfrm>
            <a:off x="0" y="48099"/>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Google Shape;17;p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44125"/>
            <a:ext cx="4313625" cy="4399375"/>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Google Shape;23;p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5" name="Google Shape;25;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Google Shape;29;p5"/>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5"/>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1" name="Google Shape;31;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7"/>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Google Shape;4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Google Shape;47;p9"/>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Google Shape;48;p9"/>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Google Shape;5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Career Readiness: Applying for Employment</a:t>
            </a:r>
            <a:endParaRPr/>
          </a:p>
          <a:p>
            <a:pPr marL="0" lvl="0" indent="0" algn="l" rtl="0">
              <a:spcBef>
                <a:spcPts val="0"/>
              </a:spcBef>
              <a:spcAft>
                <a:spcPts val="0"/>
              </a:spcAft>
              <a:buNone/>
            </a:pPr>
            <a:endParaRPr/>
          </a:p>
          <a:p>
            <a:pPr marL="0" lvl="0" indent="0" algn="l" rtl="0">
              <a:spcBef>
                <a:spcPts val="0"/>
              </a:spcBef>
              <a:spcAft>
                <a:spcPts val="0"/>
              </a:spcAft>
              <a:buNone/>
            </a:pPr>
            <a:r>
              <a:rPr lang="en" sz="1800"/>
              <a:t>Presented by: Dr. Dimar Brown,</a:t>
            </a:r>
            <a:endParaRPr sz="1800"/>
          </a:p>
          <a:p>
            <a:pPr marL="0" lvl="0" indent="0" algn="l" rtl="0">
              <a:spcBef>
                <a:spcPts val="0"/>
              </a:spcBef>
              <a:spcAft>
                <a:spcPts val="0"/>
              </a:spcAft>
              <a:buNone/>
            </a:pPr>
            <a:r>
              <a:rPr lang="en" sz="1800"/>
              <a:t>The Readiness Movement, LLC</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Agenda</a:t>
            </a:r>
            <a:endParaRPr/>
          </a:p>
        </p:txBody>
      </p:sp>
      <p:sp>
        <p:nvSpPr>
          <p:cNvPr id="70" name="Google Shape;70;p14"/>
          <p:cNvSpPr txBox="1"/>
          <p:nvPr/>
        </p:nvSpPr>
        <p:spPr>
          <a:xfrm>
            <a:off x="602650" y="1723850"/>
            <a:ext cx="7217700" cy="220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a:latin typeface="Roboto"/>
                <a:ea typeface="Roboto"/>
                <a:cs typeface="Roboto"/>
                <a:sym typeface="Roboto"/>
              </a:rPr>
              <a:t>After today, you will know:</a:t>
            </a:r>
            <a:endParaRPr sz="3000">
              <a:latin typeface="Roboto"/>
              <a:ea typeface="Roboto"/>
              <a:cs typeface="Roboto"/>
              <a:sym typeface="Roboto"/>
            </a:endParaRPr>
          </a:p>
          <a:p>
            <a:pPr marL="0" lvl="0" indent="0" algn="l" rtl="0">
              <a:spcBef>
                <a:spcPts val="0"/>
              </a:spcBef>
              <a:spcAft>
                <a:spcPts val="0"/>
              </a:spcAft>
              <a:buNone/>
            </a:pPr>
            <a:endParaRPr sz="3000">
              <a:latin typeface="Roboto"/>
              <a:ea typeface="Roboto"/>
              <a:cs typeface="Roboto"/>
              <a:sym typeface="Roboto"/>
            </a:endParaRPr>
          </a:p>
          <a:p>
            <a:pPr marL="0" lvl="0" indent="0" algn="l" rtl="0">
              <a:spcBef>
                <a:spcPts val="0"/>
              </a:spcBef>
              <a:spcAft>
                <a:spcPts val="0"/>
              </a:spcAft>
              <a:buNone/>
            </a:pPr>
            <a:r>
              <a:rPr lang="en" sz="3000">
                <a:latin typeface="Roboto"/>
                <a:ea typeface="Roboto"/>
                <a:cs typeface="Roboto"/>
                <a:sym typeface="Roboto"/>
              </a:rPr>
              <a:t>How to search for a job</a:t>
            </a:r>
            <a:endParaRPr sz="3000">
              <a:latin typeface="Roboto"/>
              <a:ea typeface="Roboto"/>
              <a:cs typeface="Roboto"/>
              <a:sym typeface="Roboto"/>
            </a:endParaRPr>
          </a:p>
          <a:p>
            <a:pPr marL="0" lvl="0" indent="0" algn="l" rtl="0">
              <a:spcBef>
                <a:spcPts val="0"/>
              </a:spcBef>
              <a:spcAft>
                <a:spcPts val="0"/>
              </a:spcAft>
              <a:buNone/>
            </a:pPr>
            <a:endParaRPr sz="3000">
              <a:latin typeface="Roboto"/>
              <a:ea typeface="Roboto"/>
              <a:cs typeface="Roboto"/>
              <a:sym typeface="Roboto"/>
            </a:endParaRPr>
          </a:p>
          <a:p>
            <a:pPr marL="0" lvl="0" indent="0" algn="l" rtl="0">
              <a:spcBef>
                <a:spcPts val="0"/>
              </a:spcBef>
              <a:spcAft>
                <a:spcPts val="0"/>
              </a:spcAft>
              <a:buNone/>
            </a:pPr>
            <a:r>
              <a:rPr lang="en" sz="3000">
                <a:latin typeface="Roboto"/>
                <a:ea typeface="Roboto"/>
                <a:cs typeface="Roboto"/>
                <a:sym typeface="Roboto"/>
              </a:rPr>
              <a:t>How to apply for jobs</a:t>
            </a:r>
            <a:endParaRPr sz="3000">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1930500"/>
            <a:ext cx="8520600" cy="1282500"/>
          </a:xfrm>
          <a:prstGeom prst="rect">
            <a:avLst/>
          </a:prstGeom>
        </p:spPr>
        <p:txBody>
          <a:bodyPr spcFirstLastPara="1" wrap="square" lIns="91425" tIns="91425" rIns="91425" bIns="91425" anchor="t" anchorCtr="0">
            <a:noAutofit/>
          </a:bodyPr>
          <a:lstStyle/>
          <a:p>
            <a:pPr marL="1828800" lvl="0" indent="457200" algn="l" rtl="0">
              <a:spcBef>
                <a:spcPts val="0"/>
              </a:spcBef>
              <a:spcAft>
                <a:spcPts val="0"/>
              </a:spcAft>
              <a:buNone/>
            </a:pPr>
            <a:r>
              <a:rPr lang="en"/>
              <a:t>The Job Search</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Finding a job:</a:t>
            </a:r>
            <a:endParaRPr/>
          </a:p>
          <a:p>
            <a:pPr marL="457200" lvl="0" indent="0" algn="ctr" rtl="0">
              <a:spcBef>
                <a:spcPts val="0"/>
              </a:spcBef>
              <a:spcAft>
                <a:spcPts val="0"/>
              </a:spcAft>
              <a:buNone/>
            </a:pPr>
            <a:endParaRPr/>
          </a:p>
          <a:p>
            <a:pPr marL="457200" lvl="0" indent="0" algn="l" rtl="0">
              <a:spcBef>
                <a:spcPts val="0"/>
              </a:spcBef>
              <a:spcAft>
                <a:spcPts val="0"/>
              </a:spcAft>
              <a:buNone/>
            </a:pPr>
            <a:r>
              <a:rPr lang="en" sz="2400"/>
              <a:t>Jobs are usually posted/advertised on job boards (internal or external) contain:</a:t>
            </a:r>
            <a:endParaRPr sz="2400"/>
          </a:p>
          <a:p>
            <a:pPr marL="914400" lvl="1" indent="-381000" algn="l" rtl="0">
              <a:spcBef>
                <a:spcPts val="0"/>
              </a:spcBef>
              <a:spcAft>
                <a:spcPts val="0"/>
              </a:spcAft>
              <a:buSzPts val="2400"/>
              <a:buChar char="○"/>
            </a:pPr>
            <a:r>
              <a:rPr lang="en" sz="2400"/>
              <a:t>Description of job and duties</a:t>
            </a:r>
            <a:endParaRPr sz="2400"/>
          </a:p>
          <a:p>
            <a:pPr marL="914400" lvl="1" indent="-381000" algn="l" rtl="0">
              <a:spcBef>
                <a:spcPts val="0"/>
              </a:spcBef>
              <a:spcAft>
                <a:spcPts val="0"/>
              </a:spcAft>
              <a:buSzPts val="2400"/>
              <a:buChar char="○"/>
            </a:pPr>
            <a:r>
              <a:rPr lang="en" sz="2400"/>
              <a:t>Requirements (skills and education)</a:t>
            </a:r>
            <a:endParaRPr sz="2400"/>
          </a:p>
          <a:p>
            <a:pPr marL="1371600" lvl="2" indent="-381000" algn="l" rtl="0">
              <a:spcBef>
                <a:spcPts val="0"/>
              </a:spcBef>
              <a:spcAft>
                <a:spcPts val="0"/>
              </a:spcAft>
              <a:buSzPts val="2400"/>
              <a:buChar char="■"/>
            </a:pPr>
            <a:r>
              <a:rPr lang="en" sz="2400"/>
              <a:t>Compensation</a:t>
            </a:r>
            <a:endParaRPr sz="2400"/>
          </a:p>
          <a:p>
            <a:pPr marL="1371600" lvl="2" indent="-381000" algn="l" rtl="0">
              <a:spcBef>
                <a:spcPts val="0"/>
              </a:spcBef>
              <a:spcAft>
                <a:spcPts val="0"/>
              </a:spcAft>
              <a:buSzPts val="2400"/>
              <a:buChar char="■"/>
            </a:pPr>
            <a:r>
              <a:rPr lang="en" sz="2400"/>
              <a:t>Benefits</a:t>
            </a:r>
            <a:endParaRPr sz="2400"/>
          </a:p>
          <a:p>
            <a:pPr marL="1371600" lvl="2" indent="-381000" algn="l" rtl="0">
              <a:spcBef>
                <a:spcPts val="0"/>
              </a:spcBef>
              <a:spcAft>
                <a:spcPts val="0"/>
              </a:spcAft>
              <a:buSzPts val="2400"/>
              <a:buChar char="■"/>
            </a:pPr>
            <a:r>
              <a:rPr lang="en" sz="2400"/>
              <a:t>Reporting structure</a:t>
            </a:r>
            <a:endParaRPr sz="2400"/>
          </a:p>
          <a:p>
            <a:pPr marL="1371600" lvl="0" indent="0" algn="l" rtl="0">
              <a:spcBef>
                <a:spcPts val="0"/>
              </a:spcBef>
              <a:spcAft>
                <a:spcPts val="0"/>
              </a:spcAft>
              <a:buNone/>
            </a:pPr>
            <a:endParaRPr/>
          </a:p>
          <a:p>
            <a:pPr marL="0" lvl="0" indent="0" algn="l" rtl="0">
              <a:spcBef>
                <a:spcPts val="0"/>
              </a:spcBef>
              <a:spcAft>
                <a:spcPts val="0"/>
              </a:spcAft>
              <a:buNone/>
            </a:pPr>
            <a:endParaRPr/>
          </a:p>
          <a:p>
            <a:pPr marL="0" lvl="0" indent="0" algn="ctr"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Where to find a job?</a:t>
            </a:r>
            <a:endParaRPr/>
          </a:p>
          <a:p>
            <a:pPr marL="0" lvl="0" indent="0" algn="l" rtl="0">
              <a:spcBef>
                <a:spcPts val="0"/>
              </a:spcBef>
              <a:spcAft>
                <a:spcPts val="0"/>
              </a:spcAft>
              <a:buNone/>
            </a:pPr>
            <a:endParaRPr/>
          </a:p>
          <a:p>
            <a:pPr marL="0" lvl="0" indent="0" algn="l" rtl="0">
              <a:spcBef>
                <a:spcPts val="0"/>
              </a:spcBef>
              <a:spcAft>
                <a:spcPts val="0"/>
              </a:spcAft>
              <a:buNone/>
            </a:pPr>
            <a:r>
              <a:rPr lang="en"/>
              <a:t>There are several, popular job boards: Today, we will explore three:</a:t>
            </a:r>
            <a:endParaRPr/>
          </a:p>
          <a:p>
            <a:pPr marL="0" lvl="0" indent="0" algn="l" rtl="0">
              <a:spcBef>
                <a:spcPts val="0"/>
              </a:spcBef>
              <a:spcAft>
                <a:spcPts val="0"/>
              </a:spcAft>
              <a:buNone/>
            </a:pPr>
            <a:endParaRPr/>
          </a:p>
          <a:p>
            <a:pPr marL="457200" lvl="0" indent="-457200" algn="l" rtl="0">
              <a:spcBef>
                <a:spcPts val="0"/>
              </a:spcBef>
              <a:spcAft>
                <a:spcPts val="0"/>
              </a:spcAft>
              <a:buSzPts val="3600"/>
              <a:buAutoNum type="arabicPeriod"/>
            </a:pPr>
            <a:r>
              <a:rPr lang="en"/>
              <a:t>An internal board</a:t>
            </a:r>
            <a:endParaRPr/>
          </a:p>
          <a:p>
            <a:pPr marL="457200" lvl="0" indent="-457200" algn="l" rtl="0">
              <a:spcBef>
                <a:spcPts val="0"/>
              </a:spcBef>
              <a:spcAft>
                <a:spcPts val="0"/>
              </a:spcAft>
              <a:buSzPts val="3600"/>
              <a:buAutoNum type="arabicPeriod"/>
            </a:pPr>
            <a:r>
              <a:rPr lang="en"/>
              <a:t>Indeed.com</a:t>
            </a:r>
            <a:endParaRPr/>
          </a:p>
          <a:p>
            <a:pPr marL="457200" lvl="0" indent="-457200" algn="l" rtl="0">
              <a:spcBef>
                <a:spcPts val="0"/>
              </a:spcBef>
              <a:spcAft>
                <a:spcPts val="0"/>
              </a:spcAft>
              <a:buSzPts val="3600"/>
              <a:buAutoNum type="arabicPeriod"/>
            </a:pPr>
            <a:r>
              <a:rPr lang="en"/>
              <a:t>Idealist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 Before you apply:</a:t>
            </a:r>
            <a:endParaRPr/>
          </a:p>
          <a:p>
            <a:pPr marL="0" lvl="0" indent="0" algn="l" rtl="0">
              <a:spcBef>
                <a:spcPts val="0"/>
              </a:spcBef>
              <a:spcAft>
                <a:spcPts val="0"/>
              </a:spcAft>
              <a:buNone/>
            </a:pPr>
            <a:r>
              <a:rPr lang="en" sz="1800"/>
              <a:t>There are several items you may need:</a:t>
            </a:r>
            <a:endParaRPr sz="1800"/>
          </a:p>
          <a:p>
            <a:pPr marL="0" lvl="0" indent="0" algn="l" rtl="0">
              <a:spcBef>
                <a:spcPts val="0"/>
              </a:spcBef>
              <a:spcAft>
                <a:spcPts val="0"/>
              </a:spcAft>
              <a:buNone/>
            </a:pPr>
            <a:endParaRPr sz="1800"/>
          </a:p>
          <a:p>
            <a:pPr marL="457200" lvl="0" indent="-342900" algn="l" rtl="0">
              <a:spcBef>
                <a:spcPts val="0"/>
              </a:spcBef>
              <a:spcAft>
                <a:spcPts val="0"/>
              </a:spcAft>
              <a:buSzPts val="1800"/>
              <a:buAutoNum type="arabicPeriod"/>
            </a:pPr>
            <a:r>
              <a:rPr lang="en" sz="1800"/>
              <a:t>An email address </a:t>
            </a:r>
            <a:endParaRPr sz="1800"/>
          </a:p>
          <a:p>
            <a:pPr marL="457200" lvl="0" indent="-342900" algn="l" rtl="0">
              <a:spcBef>
                <a:spcPts val="0"/>
              </a:spcBef>
              <a:spcAft>
                <a:spcPts val="0"/>
              </a:spcAft>
              <a:buSzPts val="1800"/>
              <a:buAutoNum type="arabicPeriod"/>
            </a:pPr>
            <a:r>
              <a:rPr lang="en" sz="1800"/>
              <a:t>An updated cover letter</a:t>
            </a:r>
            <a:endParaRPr sz="1800"/>
          </a:p>
          <a:p>
            <a:pPr marL="457200" lvl="0" indent="-342900" algn="l" rtl="0">
              <a:spcBef>
                <a:spcPts val="0"/>
              </a:spcBef>
              <a:spcAft>
                <a:spcPts val="0"/>
              </a:spcAft>
              <a:buSzPts val="1800"/>
              <a:buAutoNum type="arabicPeriod"/>
            </a:pPr>
            <a:r>
              <a:rPr lang="en" sz="1800"/>
              <a:t>An updated resume</a:t>
            </a:r>
            <a:endParaRPr sz="1800"/>
          </a:p>
          <a:p>
            <a:pPr marL="457200" lvl="0" indent="-342900" algn="l" rtl="0">
              <a:spcBef>
                <a:spcPts val="0"/>
              </a:spcBef>
              <a:spcAft>
                <a:spcPts val="0"/>
              </a:spcAft>
              <a:buSzPts val="1800"/>
              <a:buAutoNum type="arabicPeriod"/>
            </a:pPr>
            <a:r>
              <a:rPr lang="en" sz="1800"/>
              <a:t>Information on references (just in case)</a:t>
            </a:r>
            <a:endParaRPr sz="1800"/>
          </a:p>
          <a:p>
            <a:pPr marL="457200" lvl="0" indent="-342900" algn="l" rtl="0">
              <a:spcBef>
                <a:spcPts val="0"/>
              </a:spcBef>
              <a:spcAft>
                <a:spcPts val="0"/>
              </a:spcAft>
              <a:buSzPts val="1800"/>
              <a:buAutoNum type="arabicPeriod"/>
            </a:pPr>
            <a:r>
              <a:rPr lang="en" sz="1800"/>
              <a:t>Electronic copies of qualifications (transcripts, certifications, etc.)</a:t>
            </a:r>
            <a:endParaRPr sz="1800"/>
          </a:p>
          <a:p>
            <a:pPr marL="457200" lvl="0" indent="-342900" algn="l" rtl="0">
              <a:spcBef>
                <a:spcPts val="0"/>
              </a:spcBef>
              <a:spcAft>
                <a:spcPts val="0"/>
              </a:spcAft>
              <a:buSzPts val="1800"/>
              <a:buAutoNum type="arabicPeriod"/>
            </a:pPr>
            <a:r>
              <a:rPr lang="en" sz="1800"/>
              <a:t>Your personal information</a:t>
            </a:r>
            <a:endParaRPr sz="1800"/>
          </a:p>
          <a:p>
            <a:pPr marL="457200" lvl="0" indent="-342900" algn="l" rtl="0">
              <a:spcBef>
                <a:spcPts val="0"/>
              </a:spcBef>
              <a:spcAft>
                <a:spcPts val="0"/>
              </a:spcAft>
              <a:buSzPts val="1800"/>
              <a:buAutoNum type="arabicPeriod"/>
            </a:pPr>
            <a:r>
              <a:rPr lang="en" sz="1800"/>
              <a:t>Job History (addresses, phone numbers, previous supervisors, job duties, etc.)</a:t>
            </a:r>
            <a:endParaRPr sz="1800"/>
          </a:p>
          <a:p>
            <a:pPr marL="457200" lvl="0" indent="-342900" algn="l" rtl="0">
              <a:spcBef>
                <a:spcPts val="0"/>
              </a:spcBef>
              <a:spcAft>
                <a:spcPts val="0"/>
              </a:spcAft>
              <a:buSzPts val="1800"/>
              <a:buAutoNum type="arabicPeriod"/>
            </a:pPr>
            <a:r>
              <a:rPr lang="en" sz="1800"/>
              <a:t>Salary history</a:t>
            </a:r>
            <a:endParaRPr sz="1800"/>
          </a:p>
          <a:p>
            <a:pPr marL="457200" lvl="0" indent="-342900" algn="l" rtl="0">
              <a:spcBef>
                <a:spcPts val="0"/>
              </a:spcBef>
              <a:spcAft>
                <a:spcPts val="0"/>
              </a:spcAft>
              <a:buSzPts val="1800"/>
              <a:buAutoNum type="arabicPeriod"/>
            </a:pPr>
            <a:r>
              <a:rPr lang="en" sz="1800"/>
              <a:t>Education history (school, location, graduation date, credential obtained)</a:t>
            </a:r>
            <a:endParaRPr sz="1800"/>
          </a:p>
        </p:txBody>
      </p:sp>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451</Words>
  <Application>Microsoft Office PowerPoint</Application>
  <PresentationFormat>On-screen Show (16:9)</PresentationFormat>
  <Paragraphs>44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Merriweather</vt:lpstr>
      <vt:lpstr>Arial</vt:lpstr>
      <vt:lpstr>Roboto</vt:lpstr>
      <vt:lpstr>Paradigm</vt:lpstr>
      <vt:lpstr>Career Readiness: Applying for Employment  Presented by: Dr. Dimar Brown, The Readiness Movement, LLC</vt:lpstr>
      <vt:lpstr>Agenda</vt:lpstr>
      <vt:lpstr>The Job Search</vt:lpstr>
      <vt:lpstr>Finding a job:  Jobs are usually posted/advertised on job boards (internal or external) contain: Description of job and duties Requirements (skills and education) Compensation Benefits Reporting structure   </vt:lpstr>
      <vt:lpstr>Where to find a job?  There are several, popular job boards: Today, we will explore three:  An internal board Indeed.com Idealist</vt:lpstr>
      <vt:lpstr> Before you apply: There are several items you may need:  An email address  An updated cover letter An updated resume Information on references (just in case) Electronic copies of qualifications (transcripts, certifications, etc.) Your personal information Job History (addresses, phone numbers, previous supervisors, job duties, etc.) Salary history Education history (school, location, graduation date, credential obtained)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Readiness: Applying for Employment  Presented by: Dr. Dimar Brown, The Readiness Movement, LLC</dc:title>
  <dc:creator>Davis, Rochelle R</dc:creator>
  <cp:lastModifiedBy>Davis, Rochelle R</cp:lastModifiedBy>
  <cp:revision>1</cp:revision>
  <dcterms:modified xsi:type="dcterms:W3CDTF">2020-01-31T13:36:33Z</dcterms:modified>
</cp:coreProperties>
</file>