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269" r:id="rId2"/>
    <p:sldId id="264" r:id="rId3"/>
    <p:sldId id="270" r:id="rId4"/>
    <p:sldId id="267" r:id="rId5"/>
    <p:sldId id="263" r:id="rId6"/>
    <p:sldId id="257" r:id="rId7"/>
    <p:sldId id="259" r:id="rId8"/>
    <p:sldId id="260" r:id="rId9"/>
    <p:sldId id="261" r:id="rId10"/>
    <p:sldId id="256" r:id="rId11"/>
    <p:sldId id="268" r:id="rId12"/>
    <p:sldId id="266" r:id="rId13"/>
    <p:sldId id="262" r:id="rId14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4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871" y="0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2F2BF-C253-4FCC-876A-5405211A9860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871" y="8841738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810CE-EAC3-42CB-AAC1-75445CEE88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17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871" y="0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C0FE0-92A7-4B87-A080-99A69791694C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6114" y="4422459"/>
            <a:ext cx="5562610" cy="4188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871" y="8841738"/>
            <a:ext cx="3014393" cy="4657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FEF4B-3D21-4A49-A51B-DBDBF9F05C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48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56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91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12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19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79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61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8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80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22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78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FEF4B-3D21-4A49-A51B-DBDBF9F05C3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4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29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1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87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6152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5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0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8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05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4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4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76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57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7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90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1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2573C-0D8B-4259-A3B4-029EB778993B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6AD1E-89B1-4844-A968-5035D0B94F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5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Your </a:t>
            </a:r>
            <a:r>
              <a:rPr lang="en-US" dirty="0" err="1" smtClean="0">
                <a:solidFill>
                  <a:srgbClr val="FFFF00"/>
                </a:solidFill>
              </a:rPr>
              <a:t>SeNior</a:t>
            </a:r>
            <a:r>
              <a:rPr lang="en-US" dirty="0" smtClean="0">
                <a:solidFill>
                  <a:srgbClr val="FFFF00"/>
                </a:solidFill>
              </a:rPr>
              <a:t> year is almost here!</a:t>
            </a:r>
            <a:endParaRPr lang="en-US" dirty="0"/>
          </a:p>
        </p:txBody>
      </p:sp>
      <p:pic>
        <p:nvPicPr>
          <p:cNvPr id="1026" name="Picture 2" descr="C:\Documents and Settings\Denine.DEINE\My Documents\graduation- pictur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186781" y="2609850"/>
            <a:ext cx="47625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76400"/>
            <a:ext cx="6400800" cy="4572000"/>
          </a:xfrm>
        </p:spPr>
        <p:txBody>
          <a:bodyPr>
            <a:noAutofit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US" sz="2400" b="1" dirty="0" smtClean="0"/>
              <a:t>School Type (2yr, 4 </a:t>
            </a:r>
            <a:r>
              <a:rPr lang="en-US" sz="2400" b="1" dirty="0" err="1" smtClean="0"/>
              <a:t>yr</a:t>
            </a:r>
            <a:r>
              <a:rPr lang="en-US" sz="2400" b="1" dirty="0" smtClean="0"/>
              <a:t>, vocational/career)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400" b="1" dirty="0" smtClean="0"/>
              <a:t>Location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400" b="1" dirty="0" smtClean="0"/>
              <a:t>Student Body – Enrollment Size, demographics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400" b="1" dirty="0" smtClean="0"/>
              <a:t>Majors &amp; Minors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400" b="1" dirty="0" smtClean="0"/>
              <a:t>Athletics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400" b="1" dirty="0" smtClean="0"/>
              <a:t>Cost + Financial Aid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2400" b="1" dirty="0" smtClean="0"/>
              <a:t>Special Programs (clubs, newspaper, band, ROTC, etc.)</a:t>
            </a:r>
            <a:endParaRPr lang="en-US" sz="2400" b="1" dirty="0"/>
          </a:p>
        </p:txBody>
      </p:sp>
      <p:pic>
        <p:nvPicPr>
          <p:cNvPr id="4" name="Picture 10" descr="http://www.weymouthschools.org/uploadedImages/Weymouth_High_School/Counseling_Services/Navi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0957" y="4572000"/>
            <a:ext cx="3313043" cy="1219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39434" y="304800"/>
            <a:ext cx="713426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Search for Colleges using</a:t>
            </a:r>
            <a:b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Naviance Family Connections 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057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rgbClr val="00B05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PRIOR TO SENIOR YEAR REMINDERS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07" y="1935922"/>
            <a:ext cx="8229600" cy="4464878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Complete Senior thinking about </a:t>
            </a:r>
            <a:r>
              <a:rPr lang="en-US" sz="2400" b="1" dirty="0" smtClean="0">
                <a:solidFill>
                  <a:srgbClr val="0070C0"/>
                </a:solidFill>
              </a:rPr>
              <a:t>yourself form </a:t>
            </a:r>
            <a:r>
              <a:rPr lang="en-US" sz="2400" b="1" dirty="0" smtClean="0">
                <a:solidFill>
                  <a:srgbClr val="FFC000"/>
                </a:solidFill>
              </a:rPr>
              <a:t>(Counselors will not write a recommendation without it)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Develop a list of colleges that you are planning on applying to with application deadline dates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Develop a plan for when you will take the SAT/ACT/</a:t>
            </a:r>
            <a:r>
              <a:rPr lang="en-US" sz="2400" dirty="0" err="1" smtClean="0">
                <a:solidFill>
                  <a:srgbClr val="0070C0"/>
                </a:solidFill>
              </a:rPr>
              <a:t>Accuplaccer</a:t>
            </a:r>
            <a:r>
              <a:rPr lang="en-US" sz="2400" dirty="0" smtClean="0">
                <a:solidFill>
                  <a:srgbClr val="0070C0"/>
                </a:solidFill>
              </a:rPr>
              <a:t> if you have not done so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Secure teacher recommendations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Begin drafting college essays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60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rgbClr val="ECE9C6">
                      <a:satMod val="155000"/>
                    </a:srgb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Summer Meetings…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Look for information to</a:t>
            </a:r>
            <a:r>
              <a:rPr lang="en-US" sz="4000" u="sng" dirty="0" smtClean="0"/>
              <a:t> schedule a meeting in the summer </a:t>
            </a:r>
            <a:r>
              <a:rPr lang="en-US" sz="4000" dirty="0" smtClean="0"/>
              <a:t>to discuss   post-high school plans with you, your parent/guardian and your counselor.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78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Explore your future…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10" descr="http://www.weymouthschools.org/uploadedImages/Weymouth_High_School/Counseling_Services/Navi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914400"/>
            <a:ext cx="3313043" cy="121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2182773"/>
            <a:ext cx="8534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Please </a:t>
            </a:r>
            <a:r>
              <a:rPr lang="en-US" sz="4000" dirty="0" smtClean="0">
                <a:solidFill>
                  <a:srgbClr val="FFC000"/>
                </a:solidFill>
              </a:rPr>
              <a:t>LOG OFF </a:t>
            </a:r>
            <a:r>
              <a:rPr lang="en-US" sz="4000" dirty="0" smtClean="0"/>
              <a:t>your computer at the end of the period</a:t>
            </a:r>
          </a:p>
          <a:p>
            <a:pPr algn="ctr"/>
            <a:endParaRPr lang="en-US" sz="4000" dirty="0" smtClean="0"/>
          </a:p>
          <a:p>
            <a:pPr algn="ctr"/>
            <a:endParaRPr lang="en-US" sz="1400" i="1" dirty="0" smtClean="0"/>
          </a:p>
          <a:p>
            <a:pPr algn="ctr"/>
            <a:r>
              <a:rPr lang="en-US" sz="3600" i="1" dirty="0" smtClean="0"/>
              <a:t>Thank You </a:t>
            </a:r>
          </a:p>
          <a:p>
            <a:pPr algn="ctr"/>
            <a:r>
              <a:rPr lang="en-US" sz="3600" i="1" dirty="0" smtClean="0"/>
              <a:t>Counseling Dept.</a:t>
            </a:r>
          </a:p>
          <a:p>
            <a:pPr algn="ctr"/>
            <a:r>
              <a:rPr lang="en-US" sz="3600" i="1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3429000"/>
            <a:ext cx="731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00"/>
                </a:solidFill>
              </a:rPr>
              <a:t>Visit Naviance again soon as a “Returning User.”  </a:t>
            </a:r>
          </a:p>
          <a:p>
            <a:pPr algn="ctr"/>
            <a:r>
              <a:rPr lang="en-US" b="1" i="1" u="sng" dirty="0" smtClean="0">
                <a:solidFill>
                  <a:srgbClr val="FFFF00"/>
                </a:solidFill>
              </a:rPr>
              <a:t>Username</a:t>
            </a:r>
            <a:r>
              <a:rPr lang="en-US" b="1" i="1" dirty="0" smtClean="0">
                <a:solidFill>
                  <a:srgbClr val="FFFF00"/>
                </a:solidFill>
              </a:rPr>
              <a:t>:  ID@mcpsmd.net               </a:t>
            </a:r>
            <a:r>
              <a:rPr lang="en-US" b="1" i="1" u="sng" dirty="0" smtClean="0">
                <a:solidFill>
                  <a:srgbClr val="FFFF00"/>
                </a:solidFill>
              </a:rPr>
              <a:t>Password</a:t>
            </a:r>
            <a:r>
              <a:rPr lang="en-US" b="1" i="1" dirty="0" smtClean="0">
                <a:solidFill>
                  <a:srgbClr val="FFFF00"/>
                </a:solidFill>
              </a:rPr>
              <a:t>:  ID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2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561" y="-32238"/>
            <a:ext cx="8763000" cy="42100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to </a:t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“Transitioning from High School to College and Career”</a:t>
            </a:r>
            <a:b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1800" dirty="0" smtClean="0">
                <a:solidFill>
                  <a:srgbClr val="FFC000"/>
                </a:solidFill>
              </a:rPr>
              <a:t/>
            </a:r>
            <a:br>
              <a:rPr lang="en-US" sz="1800" dirty="0" smtClean="0">
                <a:solidFill>
                  <a:srgbClr val="FFC000"/>
                </a:solidFill>
              </a:rPr>
            </a:br>
            <a:r>
              <a:rPr lang="en-US" sz="3600" dirty="0" smtClean="0"/>
              <a:t>Naviance/Family Connection Presentation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5400" dirty="0"/>
          </a:p>
        </p:txBody>
      </p:sp>
      <p:pic>
        <p:nvPicPr>
          <p:cNvPr id="11266" name="Picture 2" descr="http://t1.gstatic.com/images?q=tbn:ANd9GcQ-1uDbCrHHyUXBAN1TUvfX8qRHu2Hcs2NxwUE1NXwYTjqbljuWm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429000"/>
            <a:ext cx="3526922" cy="3037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95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76199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Objectives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88668" cy="5334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 err="1" smtClean="0">
                <a:solidFill>
                  <a:srgbClr val="FFFF00"/>
                </a:solidFill>
              </a:rPr>
              <a:t>SWBA</a:t>
            </a:r>
            <a:r>
              <a:rPr lang="en-US" sz="3300" dirty="0" smtClean="0">
                <a:solidFill>
                  <a:srgbClr val="FFFF0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FFFF00"/>
                </a:solidFill>
              </a:rPr>
              <a:t>Identify the dates, resources and procedures to register for and attend the </a:t>
            </a:r>
            <a:r>
              <a:rPr lang="en-US" sz="3200" dirty="0" err="1" smtClean="0">
                <a:solidFill>
                  <a:srgbClr val="FFFF00"/>
                </a:solidFill>
              </a:rPr>
              <a:t>NACAC</a:t>
            </a:r>
            <a:r>
              <a:rPr lang="en-US" sz="3200" dirty="0" smtClean="0">
                <a:solidFill>
                  <a:srgbClr val="FFFF00"/>
                </a:solidFill>
              </a:rPr>
              <a:t> College Fair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FFFF00"/>
                </a:solidFill>
              </a:rPr>
              <a:t>Conduct college searches and save their priority lists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FFFF00"/>
                </a:solidFill>
              </a:rPr>
              <a:t>Locate the </a:t>
            </a:r>
            <a:r>
              <a:rPr lang="en-US" sz="3200" dirty="0">
                <a:solidFill>
                  <a:srgbClr val="FFFF00"/>
                </a:solidFill>
              </a:rPr>
              <a:t>Senior Thinking About Yourself </a:t>
            </a:r>
            <a:r>
              <a:rPr lang="en-US" sz="3200" dirty="0" smtClean="0">
                <a:solidFill>
                  <a:srgbClr val="FFFF00"/>
                </a:solidFill>
              </a:rPr>
              <a:t>Form in order to secure a counselor letter of recommendation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FFFF00"/>
                </a:solidFill>
              </a:rPr>
              <a:t>Identify the next steps for the summer prior to senior year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FFFF00"/>
                </a:solidFill>
              </a:rPr>
              <a:t>Sign-on to </a:t>
            </a:r>
            <a:r>
              <a:rPr lang="en-US" sz="3200" dirty="0" err="1" smtClean="0">
                <a:solidFill>
                  <a:srgbClr val="FFFF00"/>
                </a:solidFill>
              </a:rPr>
              <a:t>Naviance</a:t>
            </a:r>
            <a:r>
              <a:rPr lang="en-US" sz="3200" dirty="0" smtClean="0">
                <a:solidFill>
                  <a:srgbClr val="FFFF00"/>
                </a:solidFill>
              </a:rPr>
              <a:t> and identify the following tools within each menu to support the college application process…</a:t>
            </a:r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About Me</a:t>
            </a:r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Career</a:t>
            </a:r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Colleges</a:t>
            </a:r>
          </a:p>
          <a:p>
            <a:pPr marL="457200" lvl="1" indent="0">
              <a:buNone/>
            </a:pPr>
            <a:endParaRPr lang="en-US" sz="3200" dirty="0" smtClean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9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CAREER/COLLEGE EXPLORATION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Research	Research	Research!!!!!!!!!!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College </a:t>
            </a:r>
            <a:r>
              <a:rPr lang="en-US" b="1" dirty="0" smtClean="0"/>
              <a:t>Fairs </a:t>
            </a:r>
          </a:p>
          <a:p>
            <a:pPr marL="0" indent="0" algn="ctr">
              <a:buNone/>
            </a:pPr>
            <a:r>
              <a:rPr lang="en-US" b="1" dirty="0" smtClean="0"/>
              <a:t>Career </a:t>
            </a:r>
            <a:r>
              <a:rPr lang="en-US" b="1" dirty="0" smtClean="0"/>
              <a:t>Center</a:t>
            </a:r>
          </a:p>
          <a:p>
            <a:pPr marL="0" indent="0" algn="ctr">
              <a:buNone/>
            </a:pPr>
            <a:r>
              <a:rPr lang="en-US" b="1" dirty="0" smtClean="0"/>
              <a:t>College Visits</a:t>
            </a:r>
          </a:p>
          <a:p>
            <a:pPr marL="0" indent="0" algn="ctr">
              <a:buNone/>
            </a:pPr>
            <a:r>
              <a:rPr lang="en-US" b="1" dirty="0" smtClean="0"/>
              <a:t>Meet with Admissions Reps in the Fall</a:t>
            </a:r>
          </a:p>
          <a:p>
            <a:pPr marL="0" indent="0" algn="ctr">
              <a:buNone/>
            </a:pPr>
            <a:r>
              <a:rPr lang="en-US" b="1" u="sng" dirty="0" err="1" smtClean="0">
                <a:solidFill>
                  <a:srgbClr val="FFFF00"/>
                </a:solidFill>
              </a:rPr>
              <a:t>Naviance</a:t>
            </a:r>
            <a:endParaRPr lang="en-US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05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12838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Welcome!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Log into Computer Network…</a:t>
            </a:r>
            <a:br>
              <a:rPr lang="en-US" sz="3200" dirty="0" smtClean="0"/>
            </a:br>
            <a:r>
              <a:rPr lang="en-US" sz="3200" dirty="0" smtClean="0"/>
              <a:t>Go to:  </a:t>
            </a:r>
            <a:r>
              <a:rPr lang="en-US" sz="3200" b="1" dirty="0" smtClean="0">
                <a:solidFill>
                  <a:srgbClr val="FFFF00"/>
                </a:solidFill>
              </a:rPr>
              <a:t> Magruder High School Webpage</a:t>
            </a:r>
            <a:r>
              <a:rPr lang="en-US" sz="3200" dirty="0" smtClean="0"/>
              <a:t>,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Click on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dirty="0" smtClean="0"/>
              <a:t>“</a:t>
            </a:r>
            <a:r>
              <a:rPr lang="en-US" b="1" dirty="0" smtClean="0">
                <a:solidFill>
                  <a:srgbClr val="FFFF00"/>
                </a:solidFill>
              </a:rPr>
              <a:t>Family Connection</a:t>
            </a:r>
            <a:r>
              <a:rPr lang="en-US" b="1" dirty="0" smtClean="0"/>
              <a:t>” </a:t>
            </a:r>
            <a:r>
              <a:rPr lang="en-US" sz="3600" b="1" dirty="0" smtClean="0"/>
              <a:t>and then…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14338" name="Picture 2" descr="C:\Documents and Settings\gelbchri\Local Settings\Temporary Internet Files\Content.IE5\30HGYQRB\MC900441568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311769"/>
            <a:ext cx="3690706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777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152401"/>
            <a:ext cx="7765321" cy="1783522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Naviance/Family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Connection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735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“Returning User”– enter username and </a:t>
            </a:r>
            <a:r>
              <a:rPr lang="en-US" dirty="0" smtClean="0"/>
              <a:t>password</a:t>
            </a:r>
            <a:endParaRPr lang="en-US" dirty="0"/>
          </a:p>
          <a:p>
            <a:pPr lvl="1"/>
            <a:r>
              <a:rPr lang="en-US" dirty="0" smtClean="0"/>
              <a:t>Username – </a:t>
            </a:r>
            <a:r>
              <a:rPr lang="en-US" dirty="0" smtClean="0">
                <a:solidFill>
                  <a:srgbClr val="FFC000"/>
                </a:solidFill>
              </a:rPr>
              <a:t>studentID@mcpsmd.net</a:t>
            </a:r>
            <a:endParaRPr lang="en-US" i="1" dirty="0" smtClean="0">
              <a:solidFill>
                <a:srgbClr val="FFC000"/>
              </a:solidFill>
            </a:endParaRPr>
          </a:p>
          <a:p>
            <a:pPr lvl="1"/>
            <a:r>
              <a:rPr lang="en-US" dirty="0" smtClean="0"/>
              <a:t>Password – </a:t>
            </a:r>
            <a:r>
              <a:rPr lang="en-US" dirty="0" smtClean="0">
                <a:solidFill>
                  <a:srgbClr val="FFC000"/>
                </a:solidFill>
              </a:rPr>
              <a:t>6 digit Student ID </a:t>
            </a:r>
          </a:p>
          <a:p>
            <a:endParaRPr lang="en-US" dirty="0" smtClean="0"/>
          </a:p>
        </p:txBody>
      </p:sp>
      <p:sp>
        <p:nvSpPr>
          <p:cNvPr id="1028" name="AutoShape 4" descr="data:image/jpeg;base64,/9j/4AAQSkZJRgABAQAAAQABAAD/2wCEAAkGBg8SEBUUEhQVFRQVFhQVEhAUFxQWFBUcFxgWFBQUGBIdGyYeFxomGhUUITEsIzMpOCwsFR8xNzE2NSYrLSkBCQoKDgwNGg8MGTUkHiIuNTUrNTU2NTEwMTI1NTU1KTUtMjU1LzUxNSkvNTEwNi81NTE1KSkzNDU1NSkvMjQ0Mf/AABEIAEAAuAMBIgACEQEDEQH/xAAcAAABBQEBAQAAAAAAAAAAAAAAAQIDBQcGBAj/xAA9EAACAQMCAwQGBwUJAAAAAAABAgMABBEFIQYSMQcTQVEUIjJhcZEjM0JSgbGzNWJzgqEkNDZTdHWD8PH/xAAYAQEBAQEBAAAAAAAAAAAAAAAABQYBBP/EACQRAQABAwMDBQEAAAAAAAAAAAABAgMEBRExEzKhEhRRgfBB/9oADAMBAAIRAxEAPwDcaoeIuLorX1QOeX7gOAvkWPh8K9uv6p6PbvJ4gYUebHZf6/lWRsXkZmOWbdmPUnxLVW07Ci/vXd7Y8ouqahVj7W7XdPiF1dcdXznZwg+6ij8zk06048vUPrMsg8Qyj8xg1WaDaCW5ijbozYPwwc15LiAo7I3VSVPxBwfyq/7bHmen6I4+Ga91lREXfXPPy1bh/iiG6GB6sgGWjJz+Kn7Qq5rErS7eJ1dDhlOQf++FbFpWoCeFJR9tQceR6EfPNZ7UcKMeYqt9s+Gn0vUJyaZoud0eYeuimu4AJJAAGSTsAB1JNOqWsCiiigKKRWBGRuD0I6UtAUUUUBRRSBhv7uvu8aBaKRnA6nHx9+wpaAooooCioYLyNyQjqxHUKwOPjg7VNQFFJmloOb46sJpoEWJS57wEqMdArb7nzxXER8OX6MGWGQMu4Ixt/Wus7VeHZLzTJVhz30ZWaHl9rmTchSN8lSwHvNfPejdrOs22At07qPsTYlHzbLf1qlj6jXYt9OKYmErK0u3kXOpVVMS3/QOHi00dxyGFlJ72FlKrkqQHj9xz08KrOLdAIuZJWPJCeVi56liMFEX7TZB/MmqvR+NbnU7Bob0x2TXo7izmjL95KxOCy2537vYqW5gDnAq90Hh+DR9MMNyxuyvezmJUBblHIJDFEzZ5V5lJx94nxpb1Cum91J422+nLumW6rHTjnff722/bOLbGdunhnc/OtO7P2PoQz4O+Pn/7WX3fH/D8pAhS8R2ICqkauCTsAEL5O/ka2PQNN7i3SPxAySRg5Jydsnzr15+dav2Ipo53ePTdOvY2RNVzjb+G8Tf3K5/gTfptWddl3F9xbw2ltqBzHcxqbC7z6p8PRZCejj7OeowPKtG4lUmyuANz3E2AP4bVzHCfDcN5oFtbXKHlaBcj2XRgTyspPssDUJoj7P8AxJP/ALfD+s1WXaDrz2li7RfXylYLVR1Msp5Ex7xu38tcrwNpmoQazMl6e8K2aRwXWD9PGkvqsx/zBzYb8PPJm4g0x9V1gQF5orawjEjSxExsZ5fYCv8AuoDuOnredB7+yy4lhim064bmnsXCBt8PE454XGfD2h7sCo+JovQ9ZtL0bRXI9BuvLLetbuf5hy5/dHnVZf8ADZ0nULW9jluZ45W9FvGnczMqvgxPzYyFVxv+Fdpxtw/6bYTQD22XMTdOWRfWjOfD1gPnQc7xH/bdatbTrFZj0258i/s2yH3g5b4N7qn45/aOkf6mb9E03snsZzbSXt0P7TevzybEELGO7iTHh0Y/z1JxvEx1HSSASBcykkAkD6E9T4UHW399HDE8sh5UjVndvIKCxPyFZh2d65eJfc13tHq6vdWqn7DRnAi+Jg7o/AL76vu00yXAt9Oj5gbyUd/IoP0cEeHlPNjAJwAM9d6p+LOzZre19Jtbm8lnsys9vFNM0qfR4LKI8D7AI2+FB1HagxGj3hHUQsQfxFVHZ/xfOO6stROLhokktbg55LuMqG2Y9ZVzhh44zXs401AXWgTyxq30ttzKmDzDmwSpXGcg5H4VPccJRX2l28UmUkSGB4J1GJIJFjTldeh6jcePyIDxcE/tfWf4tp+i1eXiCGXU9VfT2d47K2iSS6WNirTvLvHEWG4TG/4H3YZ2W2d9He6mL4Dvy1qS6jCSgJIiyr7mC5+ORgdKm4iS407U21FInntbiJIrxIgWliZPq5gn2lxsfLJ91B7m7JdLVke3jNtLGyuk0LuG9UglWyxDKQMEHwJqHtq/Ylz/AMX6iUq9rlhMyR2YlupnZF7pI5ByBmAZ5GK4QKCSfhTu2WJm0W5CgsT3eAoJP1ieAoKLhK44SN7ELJUFzzN3JAnznlbPtbezzdaK6fR+0uwuZ0hj7/nckLzwSquwJ3YjA2FJQdbWScf9jCyTteWSK8hy72Tnlikf74PzJXYMfEbg63UMk3gPnQfJOpx6tBepcXUUwmjkRlLowX6MhlVMDlCDAAC7AdK1zthg1C5udOfTkmaRUllSSJSAned1yln9lcheh8K1Qhs7k/Opps5GKDOuAuyWOCcX12iC5OGW3i+ohc+06+GT1AGy5OPDGl1FHL4Hr51LQI3SmqcAU+kC0DEXffyoYYOR8KfigigZgk7+FOc7UoFGKBsQxtQ43FOxQRQNkXx8qa2Tt51LSBaBHG1ITt76caAKBkSYJ/Degrk79BTwKMUCFBSSjan0hFAg5aSnUtA1ztUIiNTmigYEwN98dKUHIpwoNBH3S1IDSYpRRwtFFFHRRRRQFFFFAUUUUBRRRQFFFFAUUUUBRRRQFFFFB//Z"/>
          <p:cNvSpPr>
            <a:spLocks noChangeAspect="1" noChangeArrowheads="1"/>
          </p:cNvSpPr>
          <p:nvPr/>
        </p:nvSpPr>
        <p:spPr bwMode="auto">
          <a:xfrm>
            <a:off x="63500" y="-303213"/>
            <a:ext cx="1752600" cy="609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0" name="AutoShape 6" descr="data:image/jpeg;base64,/9j/4AAQSkZJRgABAQAAAQABAAD/2wCEAAkGBg8SEBUUEhQVFRQVFhQVEhAUFxQWFBUcFxgWFBQUGBIdGyYeFxomGhUUITEsIzMpOCwsFR8xNzE2NSYrLSkBCQoKDgwNGg8MGTUkHiIuNTUrNTU2NTEwMTI1NTU1KTUtMjU1LzUxNSkvNTEwNi81NTE1KSkzNDU1NSkvMjQ0Mf/AABEIAEAAuAMBIgACEQEDEQH/xAAcAAABBQEBAQAAAAAAAAAAAAAAAQIDBQcGBAj/xAA9EAACAQMCAwQGBwUJAAAAAAABAgMABBEFIQYSMQcTQVEUIjJhcZEjM0JSgbGzNWJzgqEkNDZTdHWD8PH/xAAYAQEBAQEBAAAAAAAAAAAAAAAABQYBBP/EACQRAQABAwMDBQEAAAAAAAAAAAABAgMEBRExEzKhEhRRgfBB/9oADAMBAAIRAxEAPwDcaoeIuLorX1QOeX7gOAvkWPh8K9uv6p6PbvJ4gYUebHZf6/lWRsXkZmOWbdmPUnxLVW07Ci/vXd7Y8ouqahVj7W7XdPiF1dcdXznZwg+6ij8zk06048vUPrMsg8Qyj8xg1WaDaCW5ijbozYPwwc15LiAo7I3VSVPxBwfyq/7bHmen6I4+Ga91lREXfXPPy1bh/iiG6GB6sgGWjJz+Kn7Qq5rErS7eJ1dDhlOQf++FbFpWoCeFJR9tQceR6EfPNZ7UcKMeYqt9s+Gn0vUJyaZoud0eYeuimu4AJJAAGSTsAB1JNOqWsCiiigKKRWBGRuD0I6UtAUUUUBRRSBhv7uvu8aBaKRnA6nHx9+wpaAooooCioYLyNyQjqxHUKwOPjg7VNQFFJmloOb46sJpoEWJS57wEqMdArb7nzxXER8OX6MGWGQMu4Ixt/Wus7VeHZLzTJVhz30ZWaHl9rmTchSN8lSwHvNfPejdrOs22At07qPsTYlHzbLf1qlj6jXYt9OKYmErK0u3kXOpVVMS3/QOHi00dxyGFlJ72FlKrkqQHj9xz08KrOLdAIuZJWPJCeVi56liMFEX7TZB/MmqvR+NbnU7Bob0x2TXo7izmjL95KxOCy2537vYqW5gDnAq90Hh+DR9MMNyxuyvezmJUBblHIJDFEzZ5V5lJx94nxpb1Cum91J422+nLumW6rHTjnff722/bOLbGdunhnc/OtO7P2PoQz4O+Pn/7WX3fH/D8pAhS8R2ICqkauCTsAEL5O/ka2PQNN7i3SPxAySRg5Jydsnzr15+dav2Ipo53ePTdOvY2RNVzjb+G8Tf3K5/gTfptWddl3F9xbw2ltqBzHcxqbC7z6p8PRZCejj7OeowPKtG4lUmyuANz3E2AP4bVzHCfDcN5oFtbXKHlaBcj2XRgTyspPssDUJoj7P8AxJP/ALfD+s1WXaDrz2li7RfXylYLVR1Msp5Ex7xu38tcrwNpmoQazMl6e8K2aRwXWD9PGkvqsx/zBzYb8PPJm4g0x9V1gQF5orawjEjSxExsZ5fYCv8AuoDuOnredB7+yy4lhim064bmnsXCBt8PE454XGfD2h7sCo+JovQ9ZtL0bRXI9BuvLLetbuf5hy5/dHnVZf8ADZ0nULW9jluZ45W9FvGnczMqvgxPzYyFVxv+Fdpxtw/6bYTQD22XMTdOWRfWjOfD1gPnQc7xH/bdatbTrFZj0258i/s2yH3g5b4N7qn45/aOkf6mb9E03snsZzbSXt0P7TevzybEELGO7iTHh0Y/z1JxvEx1HSSASBcykkAkD6E9T4UHW399HDE8sh5UjVndvIKCxPyFZh2d65eJfc13tHq6vdWqn7DRnAi+Jg7o/AL76vu00yXAt9Oj5gbyUd/IoP0cEeHlPNjAJwAM9d6p+LOzZre19Jtbm8lnsys9vFNM0qfR4LKI8D7AI2+FB1HagxGj3hHUQsQfxFVHZ/xfOO6stROLhokktbg55LuMqG2Y9ZVzhh44zXs401AXWgTyxq30ttzKmDzDmwSpXGcg5H4VPccJRX2l28UmUkSGB4J1GJIJFjTldeh6jcePyIDxcE/tfWf4tp+i1eXiCGXU9VfT2d47K2iSS6WNirTvLvHEWG4TG/4H3YZ2W2d9He6mL4Dvy1qS6jCSgJIiyr7mC5+ORgdKm4iS407U21FInntbiJIrxIgWliZPq5gn2lxsfLJ91B7m7JdLVke3jNtLGyuk0LuG9UglWyxDKQMEHwJqHtq/Ylz/AMX6iUq9rlhMyR2YlupnZF7pI5ByBmAZ5GK4QKCSfhTu2WJm0W5CgsT3eAoJP1ieAoKLhK44SN7ELJUFzzN3JAnznlbPtbezzdaK6fR+0uwuZ0hj7/nckLzwSquwJ3YjA2FJQdbWScf9jCyTteWSK8hy72Tnlikf74PzJXYMfEbg63UMk3gPnQfJOpx6tBepcXUUwmjkRlLowX6MhlVMDlCDAAC7AdK1zthg1C5udOfTkmaRUllSSJSAned1yln9lcheh8K1Qhs7k/Opps5GKDOuAuyWOCcX12iC5OGW3i+ohc+06+GT1AGy5OPDGl1FHL4Hr51LQI3SmqcAU+kC0DEXffyoYYOR8KfigigZgk7+FOc7UoFGKBsQxtQ43FOxQRQNkXx8qa2Tt51LSBaBHG1ITt76caAKBkSYJ/Degrk79BTwKMUCFBSSjan0hFAg5aSnUtA1ztUIiNTmigYEwN98dKUHIpwoNBH3S1IDSYpRRwtFFFHRRRRQFFFFAUUUUBRRRQFFFFAUUUUBRRRQFFFFB//Z"/>
          <p:cNvSpPr>
            <a:spLocks noChangeAspect="1" noChangeArrowheads="1"/>
          </p:cNvSpPr>
          <p:nvPr/>
        </p:nvSpPr>
        <p:spPr bwMode="auto">
          <a:xfrm>
            <a:off x="63500" y="-303213"/>
            <a:ext cx="1752600" cy="609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" name="AutoShape 8" descr="data:image/jpeg;base64,/9j/4AAQSkZJRgABAQAAAQABAAD/2wCEAAkGBg8SEBUUEhQVFRQVFhQVEhAUFxQWFBUcFxgWFBQUGBIdGyYeFxomGhUUITEsIzMpOCwsFR8xNzE2NSYrLSkBCQoKDgwNGg8MGTUkHiIuNTUrNTU2NTEwMTI1NTU1KTUtMjU1LzUxNSkvNTEwNi81NTE1KSkzNDU1NSkvMjQ0Mf/AABEIAEAAuAMBIgACEQEDEQH/xAAcAAABBQEBAQAAAAAAAAAAAAAAAQIDBQcGBAj/xAA9EAACAQMCAwQGBwUJAAAAAAABAgMABBEFIQYSMQcTQVEUIjJhcZEjM0JSgbGzNWJzgqEkNDZTdHWD8PH/xAAYAQEBAQEBAAAAAAAAAAAAAAAABQYBBP/EACQRAQABAwMDBQEAAAAAAAAAAAABAgMEBRExEzKhEhRRgfBB/9oADAMBAAIRAxEAPwDcaoeIuLorX1QOeX7gOAvkWPh8K9uv6p6PbvJ4gYUebHZf6/lWRsXkZmOWbdmPUnxLVW07Ci/vXd7Y8ouqahVj7W7XdPiF1dcdXznZwg+6ij8zk06048vUPrMsg8Qyj8xg1WaDaCW5ijbozYPwwc15LiAo7I3VSVPxBwfyq/7bHmen6I4+Ga91lREXfXPPy1bh/iiG6GB6sgGWjJz+Kn7Qq5rErS7eJ1dDhlOQf++FbFpWoCeFJR9tQceR6EfPNZ7UcKMeYqt9s+Gn0vUJyaZoud0eYeuimu4AJJAAGSTsAB1JNOqWsCiiigKKRWBGRuD0I6UtAUUUUBRRSBhv7uvu8aBaKRnA6nHx9+wpaAooooCioYLyNyQjqxHUKwOPjg7VNQFFJmloOb46sJpoEWJS57wEqMdArb7nzxXER8OX6MGWGQMu4Ixt/Wus7VeHZLzTJVhz30ZWaHl9rmTchSN8lSwHvNfPejdrOs22At07qPsTYlHzbLf1qlj6jXYt9OKYmErK0u3kXOpVVMS3/QOHi00dxyGFlJ72FlKrkqQHj9xz08KrOLdAIuZJWPJCeVi56liMFEX7TZB/MmqvR+NbnU7Bob0x2TXo7izmjL95KxOCy2537vYqW5gDnAq90Hh+DR9MMNyxuyvezmJUBblHIJDFEzZ5V5lJx94nxpb1Cum91J422+nLumW6rHTjnff722/bOLbGdunhnc/OtO7P2PoQz4O+Pn/7WX3fH/D8pAhS8R2ICqkauCTsAEL5O/ka2PQNN7i3SPxAySRg5Jydsnzr15+dav2Ipo53ePTdOvY2RNVzjb+G8Tf3K5/gTfptWddl3F9xbw2ltqBzHcxqbC7z6p8PRZCejj7OeowPKtG4lUmyuANz3E2AP4bVzHCfDcN5oFtbXKHlaBcj2XRgTyspPssDUJoj7P8AxJP/ALfD+s1WXaDrz2li7RfXylYLVR1Msp5Ex7xu38tcrwNpmoQazMl6e8K2aRwXWD9PGkvqsx/zBzYb8PPJm4g0x9V1gQF5orawjEjSxExsZ5fYCv8AuoDuOnredB7+yy4lhim064bmnsXCBt8PE454XGfD2h7sCo+JovQ9ZtL0bRXI9BuvLLetbuf5hy5/dHnVZf8ADZ0nULW9jluZ45W9FvGnczMqvgxPzYyFVxv+Fdpxtw/6bYTQD22XMTdOWRfWjOfD1gPnQc7xH/bdatbTrFZj0258i/s2yH3g5b4N7qn45/aOkf6mb9E03snsZzbSXt0P7TevzybEELGO7iTHh0Y/z1JxvEx1HSSASBcykkAkD6E9T4UHW399HDE8sh5UjVndvIKCxPyFZh2d65eJfc13tHq6vdWqn7DRnAi+Jg7o/AL76vu00yXAt9Oj5gbyUd/IoP0cEeHlPNjAJwAM9d6p+LOzZre19Jtbm8lnsys9vFNM0qfR4LKI8D7AI2+FB1HagxGj3hHUQsQfxFVHZ/xfOO6stROLhokktbg55LuMqG2Y9ZVzhh44zXs401AXWgTyxq30ttzKmDzDmwSpXGcg5H4VPccJRX2l28UmUkSGB4J1GJIJFjTldeh6jcePyIDxcE/tfWf4tp+i1eXiCGXU9VfT2d47K2iSS6WNirTvLvHEWG4TG/4H3YZ2W2d9He6mL4Dvy1qS6jCSgJIiyr7mC5+ORgdKm4iS407U21FInntbiJIrxIgWliZPq5gn2lxsfLJ91B7m7JdLVke3jNtLGyuk0LuG9UglWyxDKQMEHwJqHtq/Ylz/AMX6iUq9rlhMyR2YlupnZF7pI5ByBmAZ5GK4QKCSfhTu2WJm0W5CgsT3eAoJP1ieAoKLhK44SN7ELJUFzzN3JAnznlbPtbezzdaK6fR+0uwuZ0hj7/nckLzwSquwJ3YjA2FJQdbWScf9jCyTteWSK8hy72Tnlikf74PzJXYMfEbg63UMk3gPnQfJOpx6tBepcXUUwmjkRlLowX6MhlVMDlCDAAC7AdK1zthg1C5udOfTkmaRUllSSJSAned1yln9lcheh8K1Qhs7k/Opps5GKDOuAuyWOCcX12iC5OGW3i+ohc+06+GT1AGy5OPDGl1FHL4Hr51LQI3SmqcAU+kC0DEXffyoYYOR8KfigigZgk7+FOc7UoFGKBsQxtQ43FOxQRQNkXx8qa2Tt51LSBaBHG1ITt76caAKBkSYJ/Degrk79BTwKMUCFBSSjan0hFAg5aSnUtA1ztUIiNTmigYEwN98dKUHIpwoNBH3S1IDSYpRRwtFFFHRRRRQFFFFAUUUUBRRRQFFFFAUUUUBRRRQFFFFB//Z"/>
          <p:cNvSpPr>
            <a:spLocks noChangeAspect="1" noChangeArrowheads="1"/>
          </p:cNvSpPr>
          <p:nvPr/>
        </p:nvSpPr>
        <p:spPr bwMode="auto">
          <a:xfrm>
            <a:off x="63500" y="-303213"/>
            <a:ext cx="1752600" cy="609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34" name="Picture 10" descr="http://www.weymouthschools.org/uploadedImages/Weymouth_High_School/Counseling_Services/Navi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5410200"/>
            <a:ext cx="331304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01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Follow Along – </a:t>
            </a: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ABOUT ME</a:t>
            </a:r>
            <a:endParaRPr lang="en-US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59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“About Me” tab</a:t>
            </a:r>
          </a:p>
          <a:p>
            <a:pPr lvl="1"/>
            <a:r>
              <a:rPr lang="en-US" dirty="0" smtClean="0"/>
              <a:t>Profile</a:t>
            </a:r>
          </a:p>
          <a:p>
            <a:pPr lvl="1"/>
            <a:r>
              <a:rPr lang="en-US" dirty="0" smtClean="0"/>
              <a:t>Test Scores</a:t>
            </a:r>
          </a:p>
          <a:p>
            <a:pPr lvl="1"/>
            <a:r>
              <a:rPr lang="en-US" dirty="0" smtClean="0"/>
              <a:t>Game Plan – Take 2 minutes to fill out</a:t>
            </a:r>
          </a:p>
          <a:p>
            <a:pPr lvl="1"/>
            <a:r>
              <a:rPr lang="en-US" dirty="0" smtClean="0"/>
              <a:t>Resume </a:t>
            </a:r>
          </a:p>
          <a:p>
            <a:pPr lvl="1"/>
            <a:r>
              <a:rPr lang="en-US" dirty="0" smtClean="0"/>
              <a:t>Senior Thinking About Yourself form</a:t>
            </a:r>
          </a:p>
          <a:p>
            <a:pPr lvl="1"/>
            <a:r>
              <a:rPr lang="en-US" dirty="0" smtClean="0"/>
              <a:t>Strengths Explorer (identify your talents)</a:t>
            </a:r>
          </a:p>
        </p:txBody>
      </p:sp>
      <p:pic>
        <p:nvPicPr>
          <p:cNvPr id="4" name="Picture 10" descr="http://www.weymouthschools.org/uploadedImages/Weymouth_High_School/Counseling_Services/Navi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5410200"/>
            <a:ext cx="331304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57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152401"/>
            <a:ext cx="7765321" cy="1783522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Follow Along – </a:t>
            </a: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CAREERS</a:t>
            </a:r>
            <a:endParaRPr lang="en-US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“</a:t>
            </a:r>
            <a:r>
              <a:rPr lang="en-US" sz="4000" dirty="0" smtClean="0">
                <a:solidFill>
                  <a:srgbClr val="FFFF00"/>
                </a:solidFill>
              </a:rPr>
              <a:t>Careers” tab</a:t>
            </a:r>
          </a:p>
          <a:p>
            <a:pPr lvl="1"/>
            <a:r>
              <a:rPr lang="en-US" sz="3200" i="1" dirty="0" smtClean="0">
                <a:solidFill>
                  <a:srgbClr val="00B0F0"/>
                </a:solidFill>
              </a:rPr>
              <a:t>Career Interest Profiler </a:t>
            </a:r>
            <a:r>
              <a:rPr lang="en-US" sz="3200" dirty="0" smtClean="0">
                <a:solidFill>
                  <a:srgbClr val="00B0F0"/>
                </a:solidFill>
              </a:rPr>
              <a:t> </a:t>
            </a:r>
          </a:p>
          <a:p>
            <a:pPr lvl="2"/>
            <a:r>
              <a:rPr lang="en-US" sz="2800" dirty="0" smtClean="0"/>
              <a:t>discover the types of work activities and careers that match your interests</a:t>
            </a:r>
          </a:p>
          <a:p>
            <a:pPr lvl="1"/>
            <a:r>
              <a:rPr lang="en-US" sz="3200" i="1" dirty="0" smtClean="0">
                <a:solidFill>
                  <a:srgbClr val="00B0F0"/>
                </a:solidFill>
              </a:rPr>
              <a:t>Favorite Careers and Clusters</a:t>
            </a:r>
          </a:p>
          <a:p>
            <a:pPr lvl="2"/>
            <a:r>
              <a:rPr lang="en-US" sz="2800" dirty="0" smtClean="0"/>
              <a:t>Research careers you are interested in pursuing.</a:t>
            </a:r>
          </a:p>
          <a:p>
            <a:pPr lvl="1"/>
            <a:r>
              <a:rPr lang="en-US" sz="3200" i="1" dirty="0" smtClean="0">
                <a:solidFill>
                  <a:srgbClr val="00B0F0"/>
                </a:solidFill>
              </a:rPr>
              <a:t>Road Trip Nation</a:t>
            </a:r>
          </a:p>
          <a:p>
            <a:pPr lvl="2"/>
            <a:r>
              <a:rPr lang="en-US" sz="2800" dirty="0" smtClean="0">
                <a:solidFill>
                  <a:prstClr val="white"/>
                </a:solidFill>
              </a:rPr>
              <a:t>View interviews with adults who have careers similar to those that interest you</a:t>
            </a:r>
            <a:endParaRPr lang="en-US" sz="2800" dirty="0">
              <a:solidFill>
                <a:prstClr val="white"/>
              </a:solidFill>
            </a:endParaRPr>
          </a:p>
          <a:p>
            <a:pPr marL="457200" lvl="1" indent="0"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 marL="914400" lvl="2" indent="0">
              <a:buNone/>
            </a:pPr>
            <a:endParaRPr lang="en-US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10" descr="http://www.weymouthschools.org/uploadedImages/Weymouth_High_School/Counseling_Services/Navi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791200"/>
            <a:ext cx="2551043" cy="9387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086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Follow Along – </a:t>
            </a: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COLLEGES</a:t>
            </a:r>
            <a:endParaRPr lang="en-US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“College” tab</a:t>
            </a:r>
          </a:p>
          <a:p>
            <a:pPr lvl="1"/>
            <a:r>
              <a:rPr lang="en-US" sz="3500" dirty="0">
                <a:solidFill>
                  <a:srgbClr val="00B0F0"/>
                </a:solidFill>
              </a:rPr>
              <a:t>Super Match College </a:t>
            </a:r>
            <a:r>
              <a:rPr lang="en-US" sz="3500" dirty="0" smtClean="0">
                <a:solidFill>
                  <a:srgbClr val="00B0F0"/>
                </a:solidFill>
              </a:rPr>
              <a:t>Search</a:t>
            </a:r>
          </a:p>
          <a:p>
            <a:pPr lvl="1"/>
            <a:r>
              <a:rPr lang="en-US" sz="3500" dirty="0">
                <a:solidFill>
                  <a:srgbClr val="00B0F0"/>
                </a:solidFill>
              </a:rPr>
              <a:t>Colleges I’m Thinking </a:t>
            </a:r>
            <a:r>
              <a:rPr lang="en-US" sz="3500" dirty="0" smtClean="0">
                <a:solidFill>
                  <a:srgbClr val="00B0F0"/>
                </a:solidFill>
              </a:rPr>
              <a:t>About</a:t>
            </a:r>
          </a:p>
          <a:p>
            <a:pPr lvl="2"/>
            <a:r>
              <a:rPr lang="en-US" sz="3000" dirty="0" smtClean="0"/>
              <a:t>SAVE your favorite COLLEGES HERE!!</a:t>
            </a:r>
          </a:p>
          <a:p>
            <a:pPr lvl="1"/>
            <a:r>
              <a:rPr lang="en-US" sz="3500" dirty="0" smtClean="0">
                <a:solidFill>
                  <a:srgbClr val="00B0F0"/>
                </a:solidFill>
              </a:rPr>
              <a:t>College Search</a:t>
            </a:r>
          </a:p>
          <a:p>
            <a:pPr lvl="2"/>
            <a:r>
              <a:rPr lang="en-US" sz="3000" dirty="0" smtClean="0"/>
              <a:t>Scattergrams</a:t>
            </a:r>
          </a:p>
          <a:p>
            <a:pPr lvl="1"/>
            <a:r>
              <a:rPr lang="en-US" sz="3500" dirty="0" smtClean="0">
                <a:solidFill>
                  <a:srgbClr val="00B0F0"/>
                </a:solidFill>
              </a:rPr>
              <a:t>College Match</a:t>
            </a:r>
          </a:p>
          <a:p>
            <a:pPr lvl="1"/>
            <a:r>
              <a:rPr lang="en-US" sz="3500" dirty="0" smtClean="0">
                <a:solidFill>
                  <a:srgbClr val="00B0F0"/>
                </a:solidFill>
              </a:rPr>
              <a:t>Scholarship List &amp; Match</a:t>
            </a:r>
          </a:p>
          <a:p>
            <a:pPr lvl="2"/>
            <a:r>
              <a:rPr lang="en-US" sz="3000" dirty="0" smtClean="0"/>
              <a:t>Search by category, deadline date, name, etc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10" descr="http://www.weymouthschools.org/uploadedImages/Weymouth_High_School/Counseling_Services/Navi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8411" y="3711161"/>
            <a:ext cx="3313043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308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1162</TotalTime>
  <Words>410</Words>
  <Application>Microsoft Office PowerPoint</Application>
  <PresentationFormat>On-screen Show (4:3)</PresentationFormat>
  <Paragraphs>95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Bookman Old Style</vt:lpstr>
      <vt:lpstr>Calibri</vt:lpstr>
      <vt:lpstr>Rockwell</vt:lpstr>
      <vt:lpstr>Wingdings</vt:lpstr>
      <vt:lpstr>Damask</vt:lpstr>
      <vt:lpstr>Your SeNior year is almost here!</vt:lpstr>
      <vt:lpstr>Introduction to  “Transitioning from High School to College and Career”  Naviance/Family Connection Presentation </vt:lpstr>
      <vt:lpstr>Objectives</vt:lpstr>
      <vt:lpstr>CAREER/COLLEGE EXPLORATION</vt:lpstr>
      <vt:lpstr>Welcome! Log into Computer Network… Go to:   Magruder High School Webpage,   Click on  “Family Connection” and then… </vt:lpstr>
      <vt:lpstr>Naviance/Family Connection</vt:lpstr>
      <vt:lpstr>Follow Along – ABOUT ME</vt:lpstr>
      <vt:lpstr>Follow Along – CAREERS</vt:lpstr>
      <vt:lpstr>Follow Along – COLLEGES</vt:lpstr>
      <vt:lpstr>PowerPoint Presentation</vt:lpstr>
      <vt:lpstr> PRIOR TO SENIOR YEAR REMINDERS</vt:lpstr>
      <vt:lpstr>Summer Meetings…</vt:lpstr>
      <vt:lpstr>Explore your future…</vt:lpstr>
    </vt:vector>
  </TitlesOfParts>
  <Company>MCPS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Marzen, Catherine P</cp:lastModifiedBy>
  <cp:revision>78</cp:revision>
  <cp:lastPrinted>2017-03-22T16:49:18Z</cp:lastPrinted>
  <dcterms:created xsi:type="dcterms:W3CDTF">2012-12-06T12:33:19Z</dcterms:created>
  <dcterms:modified xsi:type="dcterms:W3CDTF">2019-04-11T14:45:25Z</dcterms:modified>
</cp:coreProperties>
</file>