
<file path=[Content_Types].xml><?xml version="1.0" encoding="utf-8"?>
<Types xmlns="http://schemas.openxmlformats.org/package/2006/content-types">
  <Default Extension="png" ContentType="image/png"/>
  <Default Extension="tmp"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1"/>
  </p:sldMasterIdLst>
  <p:notesMasterIdLst>
    <p:notesMasterId r:id="rId22"/>
  </p:notesMasterIdLst>
  <p:sldIdLst>
    <p:sldId id="284" r:id="rId2"/>
    <p:sldId id="260" r:id="rId3"/>
    <p:sldId id="271" r:id="rId4"/>
    <p:sldId id="272" r:id="rId5"/>
    <p:sldId id="295" r:id="rId6"/>
    <p:sldId id="303" r:id="rId7"/>
    <p:sldId id="302" r:id="rId8"/>
    <p:sldId id="305" r:id="rId9"/>
    <p:sldId id="304" r:id="rId10"/>
    <p:sldId id="317" r:id="rId11"/>
    <p:sldId id="319" r:id="rId12"/>
    <p:sldId id="297" r:id="rId13"/>
    <p:sldId id="298" r:id="rId14"/>
    <p:sldId id="320" r:id="rId15"/>
    <p:sldId id="307" r:id="rId16"/>
    <p:sldId id="311" r:id="rId17"/>
    <p:sldId id="313" r:id="rId18"/>
    <p:sldId id="314" r:id="rId19"/>
    <p:sldId id="316" r:id="rId20"/>
    <p:sldId id="318" r:id="rId21"/>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F0F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660"/>
  </p:normalViewPr>
  <p:slideViewPr>
    <p:cSldViewPr>
      <p:cViewPr varScale="1">
        <p:scale>
          <a:sx n="124" d="100"/>
          <a:sy n="124" d="100"/>
        </p:scale>
        <p:origin x="1212" y="96"/>
      </p:cViewPr>
      <p:guideLst>
        <p:guide orient="horz" pos="2160"/>
        <p:guide pos="2880"/>
      </p:guideLst>
    </p:cSldViewPr>
  </p:slideViewPr>
  <p:notesTextViewPr>
    <p:cViewPr>
      <p:scale>
        <a:sx n="1" d="1"/>
        <a:sy n="1" d="1"/>
      </p:scale>
      <p:origin x="0" y="0"/>
    </p:cViewPr>
  </p:notesTextViewPr>
  <p:notesViewPr>
    <p:cSldViewPr>
      <p:cViewPr varScale="1">
        <p:scale>
          <a:sx n="80" d="100"/>
          <a:sy n="80" d="100"/>
        </p:scale>
        <p:origin x="203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56414" cy="465455"/>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95218" y="1"/>
            <a:ext cx="3056414" cy="465455"/>
          </a:xfrm>
          <a:prstGeom prst="rect">
            <a:avLst/>
          </a:prstGeom>
        </p:spPr>
        <p:txBody>
          <a:bodyPr vert="horz" lIns="92930" tIns="46465" rIns="92930" bIns="46465" rtlCol="0"/>
          <a:lstStyle>
            <a:lvl1pPr algn="r">
              <a:defRPr sz="1200"/>
            </a:lvl1pPr>
          </a:lstStyle>
          <a:p>
            <a:fld id="{41D41C74-9BAB-43EB-B378-FADDDDAA9B36}" type="datetimeFigureOut">
              <a:rPr lang="en-US" smtClean="0"/>
              <a:t>11/25/2019</a:t>
            </a:fld>
            <a:endParaRPr lang="en-US" dirty="0"/>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705327" y="4421824"/>
            <a:ext cx="564261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5455"/>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95218" y="8842030"/>
            <a:ext cx="3056414" cy="465455"/>
          </a:xfrm>
          <a:prstGeom prst="rect">
            <a:avLst/>
          </a:prstGeom>
        </p:spPr>
        <p:txBody>
          <a:bodyPr vert="horz" lIns="92930" tIns="46465" rIns="92930" bIns="46465" rtlCol="0" anchor="b"/>
          <a:lstStyle>
            <a:lvl1pPr algn="r">
              <a:defRPr sz="1200"/>
            </a:lvl1pPr>
          </a:lstStyle>
          <a:p>
            <a:fld id="{9021A805-F263-4BA9-BFAB-D3452DD1CEC5}" type="slidenum">
              <a:rPr lang="en-US" smtClean="0"/>
              <a:t>‹#›</a:t>
            </a:fld>
            <a:endParaRPr lang="en-US" dirty="0"/>
          </a:p>
        </p:txBody>
      </p:sp>
    </p:spTree>
    <p:extLst>
      <p:ext uri="{BB962C8B-B14F-4D97-AF65-F5344CB8AC3E}">
        <p14:creationId xmlns:p14="http://schemas.microsoft.com/office/powerpoint/2010/main" val="177019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Welcome to James Hubert Blake High School’s registration for the 2020-2021 school year. </a:t>
            </a:r>
          </a:p>
          <a:p>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1</a:t>
            </a:fld>
            <a:endParaRPr lang="en-US" dirty="0"/>
          </a:p>
        </p:txBody>
      </p:sp>
    </p:spTree>
    <p:extLst>
      <p:ext uri="{BB962C8B-B14F-4D97-AF65-F5344CB8AC3E}">
        <p14:creationId xmlns:p14="http://schemas.microsoft.com/office/powerpoint/2010/main" val="1271694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please get your registration card out, as we are about to begin the registration process. Please ensure that your card is completely filled out before you begin the course selection process. Including your current contact information allows Counselors to contact you directly should there be an issue with your course selection or schedule.  You will be returning your completed and signed registration card to your English teacher no later than December 20th.</a:t>
            </a:r>
          </a:p>
        </p:txBody>
      </p:sp>
      <p:sp>
        <p:nvSpPr>
          <p:cNvPr id="4" name="Slide Number Placeholder 3"/>
          <p:cNvSpPr>
            <a:spLocks noGrp="1"/>
          </p:cNvSpPr>
          <p:nvPr>
            <p:ph type="sldNum" sz="quarter" idx="10"/>
          </p:nvPr>
        </p:nvSpPr>
        <p:spPr/>
        <p:txBody>
          <a:bodyPr/>
          <a:lstStyle/>
          <a:p>
            <a:fld id="{9021A805-F263-4BA9-BFAB-D3452DD1CEC5}" type="slidenum">
              <a:rPr lang="en-US" smtClean="0"/>
              <a:t>10</a:t>
            </a:fld>
            <a:endParaRPr lang="en-US" dirty="0"/>
          </a:p>
        </p:txBody>
      </p:sp>
    </p:spTree>
    <p:extLst>
      <p:ext uri="{BB962C8B-B14F-4D97-AF65-F5344CB8AC3E}">
        <p14:creationId xmlns:p14="http://schemas.microsoft.com/office/powerpoint/2010/main" val="204718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begin the course selection process for the 2020-2021 school year. Again, please have your registration card completely filled out. You will be meeting with your Counselor individually between </a:t>
            </a:r>
            <a:r>
              <a:rPr lang="en-US" dirty="0">
                <a:solidFill>
                  <a:srgbClr val="FF0000"/>
                </a:solidFill>
              </a:rPr>
              <a:t>January</a:t>
            </a:r>
            <a:r>
              <a:rPr lang="en-US" baseline="0" dirty="0">
                <a:solidFill>
                  <a:srgbClr val="FF0000"/>
                </a:solidFill>
              </a:rPr>
              <a:t> 6</a:t>
            </a:r>
            <a:r>
              <a:rPr lang="en-US" baseline="30000" dirty="0">
                <a:solidFill>
                  <a:srgbClr val="FF0000"/>
                </a:solidFill>
              </a:rPr>
              <a:t>th</a:t>
            </a:r>
            <a:r>
              <a:rPr lang="en-US" dirty="0">
                <a:solidFill>
                  <a:srgbClr val="FF0000"/>
                </a:solidFill>
              </a:rPr>
              <a:t> and January</a:t>
            </a:r>
            <a:r>
              <a:rPr lang="en-US" baseline="0" dirty="0">
                <a:solidFill>
                  <a:srgbClr val="FF0000"/>
                </a:solidFill>
              </a:rPr>
              <a:t> 24</a:t>
            </a:r>
            <a:r>
              <a:rPr lang="en-US" baseline="30000" dirty="0">
                <a:solidFill>
                  <a:srgbClr val="FF0000"/>
                </a:solidFill>
              </a:rPr>
              <a:t>th</a:t>
            </a:r>
            <a:r>
              <a:rPr lang="en-US" dirty="0"/>
              <a:t>.  Again, please ensure that your card has been filled out completely and signed by your parent or guardian.</a:t>
            </a:r>
          </a:p>
        </p:txBody>
      </p:sp>
      <p:sp>
        <p:nvSpPr>
          <p:cNvPr id="4" name="Slide Number Placeholder 3"/>
          <p:cNvSpPr>
            <a:spLocks noGrp="1"/>
          </p:cNvSpPr>
          <p:nvPr>
            <p:ph type="sldNum" sz="quarter" idx="10"/>
          </p:nvPr>
        </p:nvSpPr>
        <p:spPr/>
        <p:txBody>
          <a:bodyPr/>
          <a:lstStyle/>
          <a:p>
            <a:fld id="{9021A805-F263-4BA9-BFAB-D3452DD1CEC5}" type="slidenum">
              <a:rPr lang="en-US" smtClean="0"/>
              <a:t>11</a:t>
            </a:fld>
            <a:endParaRPr lang="en-US" dirty="0"/>
          </a:p>
        </p:txBody>
      </p:sp>
    </p:spTree>
    <p:extLst>
      <p:ext uri="{BB962C8B-B14F-4D97-AF65-F5344CB8AC3E}">
        <p14:creationId xmlns:p14="http://schemas.microsoft.com/office/powerpoint/2010/main" val="208224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get started. First, either click the link seen here, or copy and paste the link into your browser. Please note, you must use Google Chrome for this process, as Internet Explorer is not compatible. </a:t>
            </a:r>
          </a:p>
        </p:txBody>
      </p:sp>
      <p:sp>
        <p:nvSpPr>
          <p:cNvPr id="4" name="Slide Number Placeholder 3"/>
          <p:cNvSpPr>
            <a:spLocks noGrp="1"/>
          </p:cNvSpPr>
          <p:nvPr>
            <p:ph type="sldNum" sz="quarter" idx="10"/>
          </p:nvPr>
        </p:nvSpPr>
        <p:spPr/>
        <p:txBody>
          <a:bodyPr/>
          <a:lstStyle/>
          <a:p>
            <a:fld id="{9021A805-F263-4BA9-BFAB-D3452DD1CEC5}" type="slidenum">
              <a:rPr lang="en-US" smtClean="0"/>
              <a:t>12</a:t>
            </a:fld>
            <a:endParaRPr lang="en-US" dirty="0"/>
          </a:p>
        </p:txBody>
      </p:sp>
    </p:spTree>
    <p:extLst>
      <p:ext uri="{BB962C8B-B14F-4D97-AF65-F5344CB8AC3E}">
        <p14:creationId xmlns:p14="http://schemas.microsoft.com/office/powerpoint/2010/main" val="371293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please enter your 6-digit ID number as your username, and your computer access password. Then, click sign-in.</a:t>
            </a:r>
          </a:p>
        </p:txBody>
      </p:sp>
      <p:sp>
        <p:nvSpPr>
          <p:cNvPr id="4" name="Slide Number Placeholder 3"/>
          <p:cNvSpPr>
            <a:spLocks noGrp="1"/>
          </p:cNvSpPr>
          <p:nvPr>
            <p:ph type="sldNum" sz="quarter" idx="10"/>
          </p:nvPr>
        </p:nvSpPr>
        <p:spPr/>
        <p:txBody>
          <a:bodyPr/>
          <a:lstStyle/>
          <a:p>
            <a:fld id="{9021A805-F263-4BA9-BFAB-D3452DD1CEC5}" type="slidenum">
              <a:rPr lang="en-US" smtClean="0"/>
              <a:t>13</a:t>
            </a:fld>
            <a:endParaRPr lang="en-US" dirty="0"/>
          </a:p>
        </p:txBody>
      </p:sp>
    </p:spTree>
    <p:extLst>
      <p:ext uri="{BB962C8B-B14F-4D97-AF65-F5344CB8AC3E}">
        <p14:creationId xmlns:p14="http://schemas.microsoft.com/office/powerpoint/2010/main" val="2364347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successfully logged in, you should see this screen. Please click on class registration, which can be found on the left-hand side of the screen. </a:t>
            </a:r>
          </a:p>
        </p:txBody>
      </p:sp>
      <p:sp>
        <p:nvSpPr>
          <p:cNvPr id="4" name="Slide Number Placeholder 3"/>
          <p:cNvSpPr>
            <a:spLocks noGrp="1"/>
          </p:cNvSpPr>
          <p:nvPr>
            <p:ph type="sldNum" sz="quarter" idx="10"/>
          </p:nvPr>
        </p:nvSpPr>
        <p:spPr/>
        <p:txBody>
          <a:bodyPr/>
          <a:lstStyle/>
          <a:p>
            <a:fld id="{9021A805-F263-4BA9-BFAB-D3452DD1CEC5}" type="slidenum">
              <a:rPr lang="en-US" smtClean="0"/>
              <a:t>14</a:t>
            </a:fld>
            <a:endParaRPr lang="en-US" dirty="0"/>
          </a:p>
        </p:txBody>
      </p:sp>
    </p:spTree>
    <p:extLst>
      <p:ext uri="{BB962C8B-B14F-4D97-AF65-F5344CB8AC3E}">
        <p14:creationId xmlns:p14="http://schemas.microsoft.com/office/powerpoint/2010/main" val="338270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screen should now look like this. Please note, any subject area that has a red exclamation mark next to it is mandatory, and you must select an A and B course from that subject area. </a:t>
            </a:r>
          </a:p>
          <a:p>
            <a:endParaRPr lang="en-US" dirty="0"/>
          </a:p>
          <a:p>
            <a:r>
              <a:rPr lang="en-US" dirty="0"/>
              <a:t>Starting with English, click on the pencil icon. A list of course options in each subject area will now pop-up, as seen on the next slide.</a:t>
            </a:r>
          </a:p>
        </p:txBody>
      </p:sp>
      <p:sp>
        <p:nvSpPr>
          <p:cNvPr id="4" name="Slide Number Placeholder 3"/>
          <p:cNvSpPr>
            <a:spLocks noGrp="1"/>
          </p:cNvSpPr>
          <p:nvPr>
            <p:ph type="sldNum" sz="quarter" idx="10"/>
          </p:nvPr>
        </p:nvSpPr>
        <p:spPr/>
        <p:txBody>
          <a:bodyPr/>
          <a:lstStyle/>
          <a:p>
            <a:fld id="{9021A805-F263-4BA9-BFAB-D3452DD1CEC5}" type="slidenum">
              <a:rPr lang="en-US" smtClean="0"/>
              <a:t>15</a:t>
            </a:fld>
            <a:endParaRPr lang="en-US" dirty="0"/>
          </a:p>
        </p:txBody>
      </p:sp>
    </p:spTree>
    <p:extLst>
      <p:ext uri="{BB962C8B-B14F-4D97-AF65-F5344CB8AC3E}">
        <p14:creationId xmlns:p14="http://schemas.microsoft.com/office/powerpoint/2010/main" val="271139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list of courses in each subject area will look similar to this. All courses are listed in alphabetical order. Scroll through the list until you find the courses you want to request. Please be aware that some subject areas may have multiple pages of course offerings. Be sure to click through all pages when looking for the correct course.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Also note that some elective courses may last for only one semester.  In the back of the registration handbook found online, under the alphabetic course descriptions,</a:t>
            </a:r>
            <a:r>
              <a:rPr lang="en-US" baseline="0" dirty="0"/>
              <a:t> you will see courses that are not followed by A/B.  This indicates that the course is a one semester course. </a:t>
            </a:r>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16</a:t>
            </a:fld>
            <a:endParaRPr lang="en-US" dirty="0"/>
          </a:p>
        </p:txBody>
      </p:sp>
    </p:spTree>
    <p:extLst>
      <p:ext uri="{BB962C8B-B14F-4D97-AF65-F5344CB8AC3E}">
        <p14:creationId xmlns:p14="http://schemas.microsoft.com/office/powerpoint/2010/main" val="2176301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found the course you want to request, select that course by clicking on the box to the left of the course title. Be sure to select both A and B semesters for each course being requested. In some subject areas, you will be able to select more than one course. Remember to keep your graduation requirements in mind when selecting your courses. If you are unsure what subject area a certain course is listed under, please refer to the Blake high school course handbook.</a:t>
            </a:r>
          </a:p>
          <a:p>
            <a:endParaRPr lang="en-US" dirty="0"/>
          </a:p>
          <a:p>
            <a:r>
              <a:rPr lang="en-US" dirty="0"/>
              <a:t>If you are a current Edison student, please select the correct Edison course codes for your accepted Edison program. If you are interested in becoming an Edison student, please select regular Blake courses, and let your counselor know of your interest in Edison when you meet with them individually.</a:t>
            </a:r>
          </a:p>
          <a:p>
            <a:endParaRPr lang="en-US" dirty="0"/>
          </a:p>
          <a:p>
            <a:r>
              <a:rPr lang="en-US" dirty="0"/>
              <a:t>Once your courses have been selected, click OK in the bottom right-hand corner of the dialogue box. Follow this step to request courses in different subject areas until you have selected 7 courses for both 1</a:t>
            </a:r>
            <a:r>
              <a:rPr lang="en-US" baseline="30000" dirty="0"/>
              <a:t>st</a:t>
            </a:r>
            <a:r>
              <a:rPr lang="en-US" dirty="0"/>
              <a:t> and 2</a:t>
            </a:r>
            <a:r>
              <a:rPr lang="en-US" baseline="30000" dirty="0"/>
              <a:t>nd</a:t>
            </a:r>
            <a:r>
              <a:rPr lang="en-US" dirty="0"/>
              <a:t> semester. </a:t>
            </a:r>
          </a:p>
        </p:txBody>
      </p:sp>
      <p:sp>
        <p:nvSpPr>
          <p:cNvPr id="4" name="Slide Number Placeholder 3"/>
          <p:cNvSpPr>
            <a:spLocks noGrp="1"/>
          </p:cNvSpPr>
          <p:nvPr>
            <p:ph type="sldNum" sz="quarter" idx="10"/>
          </p:nvPr>
        </p:nvSpPr>
        <p:spPr/>
        <p:txBody>
          <a:bodyPr/>
          <a:lstStyle/>
          <a:p>
            <a:fld id="{9021A805-F263-4BA9-BFAB-D3452DD1CEC5}" type="slidenum">
              <a:rPr lang="en-US" smtClean="0"/>
              <a:t>17</a:t>
            </a:fld>
            <a:endParaRPr lang="en-US" dirty="0"/>
          </a:p>
        </p:txBody>
      </p:sp>
    </p:spTree>
    <p:extLst>
      <p:ext uri="{BB962C8B-B14F-4D97-AF65-F5344CB8AC3E}">
        <p14:creationId xmlns:p14="http://schemas.microsoft.com/office/powerpoint/2010/main" val="294693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courses have been selected, review them with your parent or guardian to ensure they are all correct. Double check to make sure that you have selected 7 courses for each semester. At the bottom of the screen, check to see that you have requested 7 credit hours. All students must select 7 credit hours. </a:t>
            </a:r>
          </a:p>
          <a:p>
            <a:endParaRPr lang="en-US" dirty="0"/>
          </a:p>
          <a:p>
            <a:r>
              <a:rPr lang="en-US" dirty="0"/>
              <a:t>Once your selections have been reviewed, click submit in the bottom right-hand corner.</a:t>
            </a:r>
          </a:p>
        </p:txBody>
      </p:sp>
      <p:sp>
        <p:nvSpPr>
          <p:cNvPr id="4" name="Slide Number Placeholder 3"/>
          <p:cNvSpPr>
            <a:spLocks noGrp="1"/>
          </p:cNvSpPr>
          <p:nvPr>
            <p:ph type="sldNum" sz="quarter" idx="10"/>
          </p:nvPr>
        </p:nvSpPr>
        <p:spPr/>
        <p:txBody>
          <a:bodyPr/>
          <a:lstStyle/>
          <a:p>
            <a:fld id="{9021A805-F263-4BA9-BFAB-D3452DD1CEC5}" type="slidenum">
              <a:rPr lang="en-US" smtClean="0"/>
              <a:t>18</a:t>
            </a:fld>
            <a:endParaRPr lang="en-US" dirty="0"/>
          </a:p>
        </p:txBody>
      </p:sp>
    </p:spTree>
    <p:extLst>
      <p:ext uri="{BB962C8B-B14F-4D97-AF65-F5344CB8AC3E}">
        <p14:creationId xmlns:p14="http://schemas.microsoft.com/office/powerpoint/2010/main" val="1163514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click submit, a list of your requested courses will appear on your screen. Make sure that this list exactly matches the courses on your registration card, and print the page as confirmation that you have registered for classes. It</a:t>
            </a:r>
            <a:r>
              <a:rPr lang="en-US" baseline="0" dirty="0"/>
              <a:t> is a good idea to keep this printout for your records.</a:t>
            </a:r>
            <a:endParaRPr lang="en-US" dirty="0"/>
          </a:p>
          <a:p>
            <a:endParaRPr lang="en-US" dirty="0"/>
          </a:p>
          <a:p>
            <a:r>
              <a:rPr lang="en-US" dirty="0"/>
              <a:t>Once all  courses are correct, you have successfully requested courses for the 2020-2021 school year, and may sign out.</a:t>
            </a:r>
          </a:p>
          <a:p>
            <a:endParaRPr lang="en-US" dirty="0"/>
          </a:p>
          <a:p>
            <a:r>
              <a:rPr lang="en-US" dirty="0"/>
              <a:t>If there is an error, simply click the back button on your browser and fix the error.</a:t>
            </a:r>
          </a:p>
        </p:txBody>
      </p:sp>
      <p:sp>
        <p:nvSpPr>
          <p:cNvPr id="4" name="Slide Number Placeholder 3"/>
          <p:cNvSpPr>
            <a:spLocks noGrp="1"/>
          </p:cNvSpPr>
          <p:nvPr>
            <p:ph type="sldNum" sz="quarter" idx="10"/>
          </p:nvPr>
        </p:nvSpPr>
        <p:spPr/>
        <p:txBody>
          <a:bodyPr/>
          <a:lstStyle/>
          <a:p>
            <a:fld id="{9021A805-F263-4BA9-BFAB-D3452DD1CEC5}" type="slidenum">
              <a:rPr lang="en-US" smtClean="0"/>
              <a:t>19</a:t>
            </a:fld>
            <a:endParaRPr lang="en-US" dirty="0"/>
          </a:p>
        </p:txBody>
      </p:sp>
    </p:spTree>
    <p:extLst>
      <p:ext uri="{BB962C8B-B14F-4D97-AF65-F5344CB8AC3E}">
        <p14:creationId xmlns:p14="http://schemas.microsoft.com/office/powerpoint/2010/main" val="215396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You will be using the information contained in this presentation to successfully select your classes for the 2020-2021 school year. Please have your registration  card available during the registration process, as you will be referring to it frequently. This year, the registration handbook is available online only. Should you not have access to the internet at home</a:t>
            </a:r>
            <a:r>
              <a:rPr lang="en-US" baseline="0" dirty="0"/>
              <a:t>, please come to the Counseling office for a paper copy of the registration handbook.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Please remember, it is important to select the courses you truly want and are willing to take, as the schedule change policies will show that changing courses only occurs for very specific reasons.</a:t>
            </a:r>
            <a:endParaRPr lang="en-US" dirty="0"/>
          </a:p>
          <a:p>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2</a:t>
            </a:fld>
            <a:endParaRPr lang="en-US" dirty="0"/>
          </a:p>
        </p:txBody>
      </p:sp>
    </p:spTree>
    <p:extLst>
      <p:ext uri="{BB962C8B-B14F-4D97-AF65-F5344CB8AC3E}">
        <p14:creationId xmlns:p14="http://schemas.microsoft.com/office/powerpoint/2010/main" val="3149855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you need help during the online course registration process, please know that your Counselors are available to help. Please refer to slide 3 for a list of Counselors and their email addresses. Counselors will also be available during lunch to answer questions for students only. Parents/Guardians, please email your student’s</a:t>
            </a:r>
            <a:r>
              <a:rPr lang="en-US" baseline="0" dirty="0"/>
              <a:t> counselor directly with any questions you may have.</a:t>
            </a:r>
          </a:p>
          <a:p>
            <a:endParaRPr lang="en-US" baseline="0" dirty="0"/>
          </a:p>
          <a:p>
            <a:r>
              <a:rPr lang="en-US" baseline="0" dirty="0"/>
              <a:t>For students without internet access at home, please come to the counseling office during lunch the week of December 16th, and our counselors will be available to assist you with accessing the registration website.</a:t>
            </a:r>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20</a:t>
            </a:fld>
            <a:endParaRPr lang="en-US" dirty="0"/>
          </a:p>
        </p:txBody>
      </p:sp>
    </p:spTree>
    <p:extLst>
      <p:ext uri="{BB962C8B-B14F-4D97-AF65-F5344CB8AC3E}">
        <p14:creationId xmlns:p14="http://schemas.microsoft.com/office/powerpoint/2010/main" val="231935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important to know who your Counselor is.  You will be meeting with them later to complete the registration process. All counselors at Blake High School are listed here, as well as their email addresses. If you have questions while registering, simply return to this slide, click on your Counselor’s email address, and send them your questions. Please allow 24 hours for your Counselor to respond, as this is an extremely busy time of the year for them.</a:t>
            </a:r>
          </a:p>
          <a:p>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3</a:t>
            </a:fld>
            <a:endParaRPr lang="en-US" dirty="0"/>
          </a:p>
        </p:txBody>
      </p:sp>
    </p:spTree>
    <p:extLst>
      <p:ext uri="{BB962C8B-B14F-4D97-AF65-F5344CB8AC3E}">
        <p14:creationId xmlns:p14="http://schemas.microsoft.com/office/powerpoint/2010/main" val="81333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 included on this slide contains all of the high school graduation course requirements. A link to the grade specific requirements is included as well. The basic requirements are as follows:</a:t>
            </a:r>
          </a:p>
          <a:p>
            <a:r>
              <a:rPr lang="en-US" dirty="0"/>
              <a:t>-4 credits in English</a:t>
            </a:r>
          </a:p>
          <a:p>
            <a:r>
              <a:rPr lang="en-US" dirty="0"/>
              <a:t>-4 credits in Math, please see the graphic and links for more specific information</a:t>
            </a:r>
          </a:p>
          <a:p>
            <a:r>
              <a:rPr lang="en-US" dirty="0"/>
              <a:t>-3 credits in Science, including 1 credit in Biology and 1 credit in Physical Science</a:t>
            </a:r>
          </a:p>
          <a:p>
            <a:r>
              <a:rPr lang="en-US" dirty="0"/>
              <a:t>-3 credits in Social Studies, including 1 credit in US History, 1 credit in World History, and 1 credit in National/State/Local Government</a:t>
            </a:r>
          </a:p>
          <a:p>
            <a:r>
              <a:rPr lang="en-US" dirty="0"/>
              <a:t>-1 credit in Fine Arts</a:t>
            </a:r>
          </a:p>
          <a:p>
            <a:r>
              <a:rPr lang="en-US" dirty="0"/>
              <a:t>-1 credit in PE, ½ (.5) credit in Health</a:t>
            </a:r>
          </a:p>
          <a:p>
            <a:r>
              <a:rPr lang="en-US" dirty="0"/>
              <a:t>-1 credit in Technology</a:t>
            </a:r>
          </a:p>
          <a:p>
            <a:r>
              <a:rPr lang="en-US" dirty="0"/>
              <a:t>-1 Program Completer, of which there are 3 options: Foreign Language, Advanced Tech, or a State approved program of study</a:t>
            </a:r>
          </a:p>
        </p:txBody>
      </p:sp>
      <p:sp>
        <p:nvSpPr>
          <p:cNvPr id="4" name="Slide Number Placeholder 3"/>
          <p:cNvSpPr>
            <a:spLocks noGrp="1"/>
          </p:cNvSpPr>
          <p:nvPr>
            <p:ph type="sldNum" sz="quarter" idx="10"/>
          </p:nvPr>
        </p:nvSpPr>
        <p:spPr/>
        <p:txBody>
          <a:bodyPr/>
          <a:lstStyle/>
          <a:p>
            <a:fld id="{9021A805-F263-4BA9-BFAB-D3452DD1CEC5}" type="slidenum">
              <a:rPr lang="en-US" smtClean="0"/>
              <a:t>4</a:t>
            </a:fld>
            <a:endParaRPr lang="en-US" dirty="0"/>
          </a:p>
        </p:txBody>
      </p:sp>
    </p:spTree>
    <p:extLst>
      <p:ext uri="{BB962C8B-B14F-4D97-AF65-F5344CB8AC3E}">
        <p14:creationId xmlns:p14="http://schemas.microsoft.com/office/powerpoint/2010/main" val="51147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course requirements, students are required to meet State testing standards for graduation. For grade level specific information, please click on the link provided on this slide.</a:t>
            </a:r>
          </a:p>
          <a:p>
            <a:endParaRPr lang="en-US" dirty="0"/>
          </a:p>
          <a:p>
            <a:r>
              <a:rPr lang="en-US" dirty="0"/>
              <a:t>Also, most students must earn a minimum of 75 Student Service Learning hours. The hours needed for graduation are determined using the year you entered MCPS. For more information on SSL hours, please join the SSL Google Classroom.</a:t>
            </a:r>
          </a:p>
        </p:txBody>
      </p:sp>
      <p:sp>
        <p:nvSpPr>
          <p:cNvPr id="4" name="Slide Number Placeholder 3"/>
          <p:cNvSpPr>
            <a:spLocks noGrp="1"/>
          </p:cNvSpPr>
          <p:nvPr>
            <p:ph type="sldNum" sz="quarter" idx="10"/>
          </p:nvPr>
        </p:nvSpPr>
        <p:spPr/>
        <p:txBody>
          <a:bodyPr/>
          <a:lstStyle/>
          <a:p>
            <a:fld id="{9021A805-F263-4BA9-BFAB-D3452DD1CEC5}" type="slidenum">
              <a:rPr lang="en-US" smtClean="0"/>
              <a:t>5</a:t>
            </a:fld>
            <a:endParaRPr lang="en-US" dirty="0"/>
          </a:p>
        </p:txBody>
      </p:sp>
    </p:spTree>
    <p:extLst>
      <p:ext uri="{BB962C8B-B14F-4D97-AF65-F5344CB8AC3E}">
        <p14:creationId xmlns:p14="http://schemas.microsoft.com/office/powerpoint/2010/main" val="4564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order for a student to be promoted to the next grade level, they must meet specific minimum credit requirements. These requirements are listed here on the promotion regulation table. If a student fails to meet a requirement, they are retained in the previous year’s grade level until the credit(s) can be earned. Students will not be required to repeat courses in which they earned credit.</a:t>
            </a:r>
          </a:p>
        </p:txBody>
      </p:sp>
      <p:sp>
        <p:nvSpPr>
          <p:cNvPr id="4" name="Slide Number Placeholder 3"/>
          <p:cNvSpPr>
            <a:spLocks noGrp="1"/>
          </p:cNvSpPr>
          <p:nvPr>
            <p:ph type="sldNum" sz="quarter" idx="10"/>
          </p:nvPr>
        </p:nvSpPr>
        <p:spPr/>
        <p:txBody>
          <a:bodyPr/>
          <a:lstStyle/>
          <a:p>
            <a:fld id="{9021A805-F263-4BA9-BFAB-D3452DD1CEC5}" type="slidenum">
              <a:rPr lang="en-US" smtClean="0"/>
              <a:t>6</a:t>
            </a:fld>
            <a:endParaRPr lang="en-US" dirty="0"/>
          </a:p>
        </p:txBody>
      </p:sp>
    </p:spTree>
    <p:extLst>
      <p:ext uri="{BB962C8B-B14F-4D97-AF65-F5344CB8AC3E}">
        <p14:creationId xmlns:p14="http://schemas.microsoft.com/office/powerpoint/2010/main" val="38190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it comes to preparing for life after high school, many students gravitate toward the college bound path.  Should this be your chosen path, here are a few helpful tips to better prepare yourself for what college admission advisors look for. Make sure you challenge yourself, but always work within the world of reason.</a:t>
            </a:r>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7</a:t>
            </a:fld>
            <a:endParaRPr lang="en-US" dirty="0"/>
          </a:p>
        </p:txBody>
      </p:sp>
    </p:spTree>
    <p:extLst>
      <p:ext uri="{BB962C8B-B14F-4D97-AF65-F5344CB8AC3E}">
        <p14:creationId xmlns:p14="http://schemas.microsoft.com/office/powerpoint/2010/main" val="293811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it comes to the Master schedule, student</a:t>
            </a:r>
            <a:r>
              <a:rPr lang="en-US" baseline="0" dirty="0"/>
              <a:t> course selections are a vital component.  Because of this, it is of the utmost importance that students select their courses wisely.  It is imperative that students select only courses that they want and are willing to take.  </a:t>
            </a:r>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8</a:t>
            </a:fld>
            <a:endParaRPr lang="en-US" dirty="0"/>
          </a:p>
        </p:txBody>
      </p:sp>
    </p:spTree>
    <p:extLst>
      <p:ext uri="{BB962C8B-B14F-4D97-AF65-F5344CB8AC3E}">
        <p14:creationId xmlns:p14="http://schemas.microsoft.com/office/powerpoint/2010/main" val="245434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complexity of the master scheduling process, it is important</a:t>
            </a:r>
            <a:r>
              <a:rPr lang="en-US" baseline="0" dirty="0"/>
              <a:t> for schools to have a schedule correction policy.  Blake’s policy can be seen here.  In order for a correction to be requested, students need to fill out the correction request form located in the Counseling office.  As always, please remember that requests for specific teachers will NOT be honored. </a:t>
            </a:r>
            <a:endParaRPr lang="en-US" dirty="0"/>
          </a:p>
        </p:txBody>
      </p:sp>
      <p:sp>
        <p:nvSpPr>
          <p:cNvPr id="4" name="Slide Number Placeholder 3"/>
          <p:cNvSpPr>
            <a:spLocks noGrp="1"/>
          </p:cNvSpPr>
          <p:nvPr>
            <p:ph type="sldNum" sz="quarter" idx="10"/>
          </p:nvPr>
        </p:nvSpPr>
        <p:spPr/>
        <p:txBody>
          <a:bodyPr/>
          <a:lstStyle/>
          <a:p>
            <a:fld id="{9021A805-F263-4BA9-BFAB-D3452DD1CEC5}" type="slidenum">
              <a:rPr lang="en-US" smtClean="0"/>
              <a:t>9</a:t>
            </a:fld>
            <a:endParaRPr lang="en-US" dirty="0"/>
          </a:p>
        </p:txBody>
      </p:sp>
    </p:spTree>
    <p:extLst>
      <p:ext uri="{BB962C8B-B14F-4D97-AF65-F5344CB8AC3E}">
        <p14:creationId xmlns:p14="http://schemas.microsoft.com/office/powerpoint/2010/main" val="1106413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612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237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249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340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1446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22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218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8" name="Slide Number Placeholder 7"/>
          <p:cNvSpPr>
            <a:spLocks noGrp="1"/>
          </p:cNvSpPr>
          <p:nvPr>
            <p:ph type="sldNum" sz="quarter" idx="11"/>
          </p:nvPr>
        </p:nvSpPr>
        <p:spPr/>
        <p:txBody>
          <a:bodyPr/>
          <a:lstStyle/>
          <a:p>
            <a:fld id="{D57F1E4F-1CFF-5643-939E-217C01CDF565}"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942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930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61BEF0D-F0BB-DE4B-95CE-6DB70DBA9567}" type="datetimeFigureOut">
              <a:rPr lang="en-US" smtClean="0"/>
              <a:pPr/>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156448" y="6422064"/>
            <a:ext cx="7620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519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B61BEF0D-F0BB-DE4B-95CE-6DB70DBA9567}" type="datetimeFigureOut">
              <a:rPr lang="en-US" smtClean="0"/>
              <a:pPr/>
              <a:t>11/25/2019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009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61BEF0D-F0BB-DE4B-95CE-6DB70DBA9567}" type="datetimeFigureOut">
              <a:rPr lang="en-US" smtClean="0"/>
              <a:pPr/>
              <a:t>11/25/2019</a:t>
            </a:fld>
            <a:endParaRPr lang="en-US" dirty="0"/>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dirty="0"/>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9341580"/>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support.google.com/chrome/answer/95346?co=GENIE.Platform=Desktop&amp;hl=en" TargetMode="External"/><Relationship Id="rId5" Type="http://schemas.openxmlformats.org/officeDocument/2006/relationships/hyperlink" Target="https://portal.mcpsmd.org/public/"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tmp"/><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2.tmp"/><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hyperlink" Target="mailto:Kim_D_Tolbert@mcpsmd.org" TargetMode="External"/><Relationship Id="rId3" Type="http://schemas.openxmlformats.org/officeDocument/2006/relationships/slideLayout" Target="../slideLayouts/slideLayout2.xml"/><Relationship Id="rId7" Type="http://schemas.openxmlformats.org/officeDocument/2006/relationships/hyperlink" Target="mailto:Jeannette_L_Hayes@mcpsmd.org" TargetMode="External"/><Relationship Id="rId12"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mailto:Jean_A_Smith@mcpsmd.org" TargetMode="External"/><Relationship Id="rId11" Type="http://schemas.openxmlformats.org/officeDocument/2006/relationships/hyperlink" Target="mailto:Katryn_A_Costenbader@mcpsmd.org" TargetMode="External"/><Relationship Id="rId5" Type="http://schemas.openxmlformats.org/officeDocument/2006/relationships/hyperlink" Target="mailto:Jessica_L_Conter@mcspmd.org" TargetMode="External"/><Relationship Id="rId10" Type="http://schemas.openxmlformats.org/officeDocument/2006/relationships/hyperlink" Target="mailto:Dwayne_Thomas@mcpsmd.org" TargetMode="External"/><Relationship Id="rId4" Type="http://schemas.openxmlformats.org/officeDocument/2006/relationships/notesSlide" Target="../notesSlides/notesSlide3.xml"/><Relationship Id="rId9" Type="http://schemas.openxmlformats.org/officeDocument/2006/relationships/hyperlink" Target="mailto:Jaime_L_Baer@mcpsmd.org"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montgomeryschoolsmd.org/uploadedFiles/curriculum/1025.19_GradReqAtAGlanceClass2023_Flyer.pdf" TargetMode="External"/><Relationship Id="rId3" Type="http://schemas.openxmlformats.org/officeDocument/2006/relationships/slideLayout" Target="../slideLayouts/slideLayout2.xml"/><Relationship Id="rId7" Type="http://schemas.openxmlformats.org/officeDocument/2006/relationships/hyperlink" Target="https://www.montgomeryschoolsmd.org/uploadedFiles/curriculum/1025.19_GradReqAtAGlanceClass2022_Flyer.pdf"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montgomeryschoolsmd.org/uploadedFiles/curriculum/1025.19_GradReqAtAGlanceClass2021_Flyer.pdf" TargetMode="External"/><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www.montgomeryschoolsmd.org/curriculum/graduation-requirements.aspx"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tmp"/><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76200" y="0"/>
            <a:ext cx="9220200" cy="3048000"/>
          </a:xfrm>
          <a:prstGeom prst="rect">
            <a:avLst/>
          </a:prstGeom>
        </p:spPr>
      </p:pic>
      <p:sp>
        <p:nvSpPr>
          <p:cNvPr id="2" name="Title 1"/>
          <p:cNvSpPr>
            <a:spLocks noGrp="1"/>
          </p:cNvSpPr>
          <p:nvPr>
            <p:ph type="ctrTitle"/>
          </p:nvPr>
        </p:nvSpPr>
        <p:spPr>
          <a:xfrm>
            <a:off x="1143000" y="4038600"/>
            <a:ext cx="6480048" cy="2301240"/>
          </a:xfrm>
        </p:spPr>
        <p:txBody>
          <a:bodyPr>
            <a:normAutofit/>
          </a:bodyPr>
          <a:lstStyle/>
          <a:p>
            <a:pPr algn="ctr"/>
            <a:r>
              <a:rPr lang="en-US" sz="4400" dirty="0">
                <a:solidFill>
                  <a:schemeClr val="tx2">
                    <a:lumMod val="75000"/>
                  </a:schemeClr>
                </a:solidFill>
              </a:rPr>
              <a:t>2020-2021</a:t>
            </a:r>
            <a:br>
              <a:rPr lang="en-US" sz="4400" dirty="0">
                <a:solidFill>
                  <a:schemeClr val="tx2">
                    <a:lumMod val="75000"/>
                  </a:schemeClr>
                </a:solidFill>
              </a:rPr>
            </a:br>
            <a:r>
              <a:rPr lang="en-US" sz="4400" dirty="0">
                <a:solidFill>
                  <a:schemeClr val="tx2">
                    <a:lumMod val="75000"/>
                  </a:schemeClr>
                </a:solidFill>
              </a:rPr>
              <a:t>Course Registration</a:t>
            </a:r>
          </a:p>
        </p:txBody>
      </p:sp>
      <p:sp>
        <p:nvSpPr>
          <p:cNvPr id="3" name="Subtitle 2"/>
          <p:cNvSpPr>
            <a:spLocks noGrp="1"/>
          </p:cNvSpPr>
          <p:nvPr>
            <p:ph type="subTitle" idx="1"/>
          </p:nvPr>
        </p:nvSpPr>
        <p:spPr>
          <a:xfrm>
            <a:off x="1143000" y="3128125"/>
            <a:ext cx="6480048" cy="685800"/>
          </a:xfrm>
        </p:spPr>
        <p:txBody>
          <a:bodyPr>
            <a:normAutofit/>
          </a:bodyPr>
          <a:lstStyle/>
          <a:p>
            <a:r>
              <a:rPr lang="en-US" sz="3200" dirty="0"/>
              <a:t>James Hubert Blake High School</a:t>
            </a:r>
          </a:p>
        </p:txBody>
      </p:sp>
      <p:pic>
        <p:nvPicPr>
          <p:cNvPr id="9" name="Recorded Sound">
            <a:hlinkClick r:id="" action="ppaction://media"/>
            <a:extLst>
              <a:ext uri="{FF2B5EF4-FFF2-40B4-BE49-F238E27FC236}">
                <a16:creationId xmlns:a16="http://schemas.microsoft.com/office/drawing/2014/main" id="{14669D03-9220-4848-A370-681B76D13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8839200" y="6477000"/>
            <a:ext cx="133350" cy="133350"/>
          </a:xfrm>
          <a:prstGeom prst="rect">
            <a:avLst/>
          </a:prstGeom>
        </p:spPr>
      </p:pic>
    </p:spTree>
    <p:extLst>
      <p:ext uri="{BB962C8B-B14F-4D97-AF65-F5344CB8AC3E}">
        <p14:creationId xmlns:p14="http://schemas.microsoft.com/office/powerpoint/2010/main" val="29530690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chemeClr val="tx1"/>
            </a:solidFill>
          </a:ln>
        </p:spPr>
        <p:txBody>
          <a:bodyPr/>
          <a:lstStyle/>
          <a:p>
            <a:pPr algn="ctr"/>
            <a:r>
              <a:rPr lang="en-US" dirty="0"/>
              <a:t>Course Registration</a:t>
            </a:r>
          </a:p>
        </p:txBody>
      </p:sp>
      <p:sp>
        <p:nvSpPr>
          <p:cNvPr id="3" name="Content Placeholder 2"/>
          <p:cNvSpPr>
            <a:spLocks noGrp="1"/>
          </p:cNvSpPr>
          <p:nvPr>
            <p:ph idx="1"/>
          </p:nvPr>
        </p:nvSpPr>
        <p:spPr/>
        <p:txBody>
          <a:bodyPr/>
          <a:lstStyle/>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endParaRPr lang="en-US" dirty="0">
              <a:solidFill>
                <a:srgbClr val="FF0000"/>
              </a:solidFill>
            </a:endParaRPr>
          </a:p>
          <a:p>
            <a:pPr>
              <a:buFont typeface="Wingdings" panose="05000000000000000000" pitchFamily="2" charset="2"/>
              <a:buChar char="Ø"/>
            </a:pPr>
            <a:r>
              <a:rPr lang="en-US" dirty="0">
                <a:solidFill>
                  <a:srgbClr val="FF0000"/>
                </a:solidFill>
              </a:rPr>
              <a:t>Please make sure to submit your Registration Card to your English teacher by December 20</a:t>
            </a:r>
            <a:r>
              <a:rPr lang="en-US" baseline="30000" dirty="0">
                <a:solidFill>
                  <a:srgbClr val="FF0000"/>
                </a:solidFill>
              </a:rPr>
              <a:t>th</a:t>
            </a:r>
            <a:r>
              <a:rPr lang="en-US" dirty="0">
                <a:solidFill>
                  <a:srgbClr val="FF0000"/>
                </a:solidFill>
              </a:rPr>
              <a:t>. </a:t>
            </a:r>
          </a:p>
        </p:txBody>
      </p:sp>
      <p:pic>
        <p:nvPicPr>
          <p:cNvPr id="6" name="Recorded Sound">
            <a:hlinkClick r:id="" action="ppaction://media"/>
            <a:extLst>
              <a:ext uri="{FF2B5EF4-FFF2-40B4-BE49-F238E27FC236}">
                <a16:creationId xmlns:a16="http://schemas.microsoft.com/office/drawing/2014/main" id="{6693ACA0-80BF-4D8F-B7CD-E38E1F80E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8763000" y="6477000"/>
            <a:ext cx="152400" cy="152400"/>
          </a:xfrm>
          <a:prstGeom prst="rect">
            <a:avLst/>
          </a:prstGeom>
        </p:spPr>
      </p:pic>
    </p:spTree>
    <p:extLst>
      <p:ext uri="{BB962C8B-B14F-4D97-AF65-F5344CB8AC3E}">
        <p14:creationId xmlns:p14="http://schemas.microsoft.com/office/powerpoint/2010/main" val="382578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Course Registration</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Students will now select their classes online through </a:t>
            </a:r>
            <a:r>
              <a:rPr lang="en-US" dirty="0" err="1"/>
              <a:t>MyMCPS</a:t>
            </a:r>
            <a:r>
              <a:rPr lang="en-US" dirty="0"/>
              <a:t> Scheduler (link on next slide).</a:t>
            </a:r>
          </a:p>
          <a:p>
            <a:pPr>
              <a:buFont typeface="Wingdings" panose="05000000000000000000" pitchFamily="2" charset="2"/>
              <a:buChar char="Ø"/>
            </a:pPr>
            <a:r>
              <a:rPr lang="en-US" dirty="0"/>
              <a:t>Students will meet with their counselor individually between </a:t>
            </a:r>
            <a:r>
              <a:rPr lang="en-US" dirty="0">
                <a:solidFill>
                  <a:srgbClr val="FF0000"/>
                </a:solidFill>
              </a:rPr>
              <a:t>Jan 6</a:t>
            </a:r>
            <a:r>
              <a:rPr lang="en-US" baseline="30000" dirty="0">
                <a:solidFill>
                  <a:srgbClr val="FF0000"/>
                </a:solidFill>
              </a:rPr>
              <a:t>th</a:t>
            </a:r>
            <a:r>
              <a:rPr lang="en-US" dirty="0">
                <a:solidFill>
                  <a:srgbClr val="FF0000"/>
                </a:solidFill>
              </a:rPr>
              <a:t> </a:t>
            </a:r>
            <a:r>
              <a:rPr lang="en-US" dirty="0"/>
              <a:t>and </a:t>
            </a:r>
            <a:r>
              <a:rPr lang="en-US" dirty="0">
                <a:solidFill>
                  <a:srgbClr val="FF0000"/>
                </a:solidFill>
              </a:rPr>
              <a:t>Jan 24</a:t>
            </a:r>
            <a:r>
              <a:rPr lang="en-US" baseline="30000" dirty="0">
                <a:solidFill>
                  <a:srgbClr val="FF0000"/>
                </a:solidFill>
              </a:rPr>
              <a:t>th</a:t>
            </a:r>
            <a:r>
              <a:rPr lang="en-US" dirty="0"/>
              <a:t> to review course selections.</a:t>
            </a:r>
          </a:p>
          <a:p>
            <a:pPr marL="36576" indent="0">
              <a:buNone/>
            </a:pPr>
            <a:endParaRPr lang="en-US" dirty="0"/>
          </a:p>
        </p:txBody>
      </p:sp>
      <p:pic>
        <p:nvPicPr>
          <p:cNvPr id="5" name="Recorded Sound">
            <a:hlinkClick r:id="" action="ppaction://media"/>
            <a:extLst>
              <a:ext uri="{FF2B5EF4-FFF2-40B4-BE49-F238E27FC236}">
                <a16:creationId xmlns:a16="http://schemas.microsoft.com/office/drawing/2014/main" id="{E9A73889-BA4D-42AE-B472-590C1EA57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553200"/>
            <a:ext cx="152400" cy="152400"/>
          </a:xfrm>
          <a:prstGeom prst="rect">
            <a:avLst/>
          </a:prstGeom>
        </p:spPr>
      </p:pic>
    </p:spTree>
    <p:extLst>
      <p:ext uri="{BB962C8B-B14F-4D97-AF65-F5344CB8AC3E}">
        <p14:creationId xmlns:p14="http://schemas.microsoft.com/office/powerpoint/2010/main" val="332519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gn="ctr"/>
            <a:r>
              <a:rPr lang="en-US" dirty="0">
                <a:solidFill>
                  <a:schemeClr val="tx2">
                    <a:lumMod val="75000"/>
                  </a:schemeClr>
                </a:solidFill>
              </a:rPr>
              <a:t>Course Registration Steps</a:t>
            </a:r>
          </a:p>
        </p:txBody>
      </p:sp>
      <p:sp>
        <p:nvSpPr>
          <p:cNvPr id="3" name="Content Placeholder 2"/>
          <p:cNvSpPr>
            <a:spLocks noGrp="1"/>
          </p:cNvSpPr>
          <p:nvPr>
            <p:ph idx="1"/>
          </p:nvPr>
        </p:nvSpPr>
        <p:spPr>
          <a:xfrm>
            <a:off x="452582" y="1713634"/>
            <a:ext cx="7467600" cy="4525963"/>
          </a:xfrm>
        </p:spPr>
        <p:txBody>
          <a:bodyPr/>
          <a:lstStyle/>
          <a:p>
            <a:pPr>
              <a:lnSpc>
                <a:spcPct val="200000"/>
              </a:lnSpc>
              <a:buClr>
                <a:schemeClr val="tx1"/>
              </a:buClr>
              <a:buFont typeface="Wingdings" panose="05000000000000000000" pitchFamily="2" charset="2"/>
              <a:buChar char="Ø"/>
            </a:pPr>
            <a:r>
              <a:rPr lang="en-US" sz="2800" dirty="0"/>
              <a:t>Click on the link for </a:t>
            </a:r>
            <a:r>
              <a:rPr lang="en-US" sz="2800" dirty="0" err="1"/>
              <a:t>MyMCPS</a:t>
            </a:r>
            <a:r>
              <a:rPr lang="en-US" sz="2800" dirty="0"/>
              <a:t> Scheduler:</a:t>
            </a:r>
          </a:p>
          <a:p>
            <a:pPr>
              <a:lnSpc>
                <a:spcPct val="200000"/>
              </a:lnSpc>
              <a:buClr>
                <a:schemeClr val="tx1"/>
              </a:buClr>
              <a:buFont typeface="Wingdings" panose="05000000000000000000" pitchFamily="2" charset="2"/>
              <a:buChar char="Ø"/>
            </a:pPr>
            <a:r>
              <a:rPr lang="en-US" sz="2800" u="sng" dirty="0">
                <a:hlinkClick r:id="rId5"/>
              </a:rPr>
              <a:t>https://portal.mcpsmd.org/public/</a:t>
            </a:r>
            <a:r>
              <a:rPr lang="en-US" sz="2800" dirty="0"/>
              <a:t> </a:t>
            </a:r>
            <a:endParaRPr lang="en-US" sz="2800" b="1" dirty="0"/>
          </a:p>
          <a:p>
            <a:pPr marL="36576" indent="0">
              <a:buClr>
                <a:schemeClr val="tx1"/>
              </a:buClr>
              <a:buNone/>
            </a:pPr>
            <a:r>
              <a:rPr lang="en-US" sz="2000" dirty="0"/>
              <a:t>***Please note: Must use Google Chrome. If hyperlink opens in Internet Explorer, copy and paste link to Google Chrome.***</a:t>
            </a:r>
          </a:p>
          <a:p>
            <a:pPr marL="36576" indent="0">
              <a:buClr>
                <a:schemeClr val="tx1"/>
              </a:buClr>
              <a:buNone/>
            </a:pPr>
            <a:endParaRPr lang="en-US" sz="2000" dirty="0"/>
          </a:p>
          <a:p>
            <a:pPr marL="704088" lvl="2" indent="-384048">
              <a:buClr>
                <a:schemeClr val="tx1"/>
              </a:buClr>
              <a:buSzPct val="80000"/>
              <a:buFont typeface="Wingdings" panose="05000000000000000000" pitchFamily="2" charset="2"/>
              <a:buChar char="Ø"/>
            </a:pPr>
            <a:r>
              <a:rPr lang="en-US" sz="1800" b="1" u="sng" dirty="0"/>
              <a:t>If you need Google Chrome: </a:t>
            </a:r>
            <a:r>
              <a:rPr lang="en-US" sz="1800" dirty="0">
                <a:solidFill>
                  <a:srgbClr val="0070C0"/>
                </a:solidFill>
                <a:hlinkClick r:id="rId6"/>
              </a:rPr>
              <a:t>https://support.google.com/chrome/answer/95346?co=GENIE.Platform%3DDesktop&amp;hl=en</a:t>
            </a:r>
            <a:endParaRPr lang="en-US" sz="1800" dirty="0">
              <a:solidFill>
                <a:srgbClr val="0070C0"/>
              </a:solidFill>
            </a:endParaRPr>
          </a:p>
          <a:p>
            <a:pPr>
              <a:buClr>
                <a:schemeClr val="tx1"/>
              </a:buClr>
            </a:pPr>
            <a:endParaRPr lang="en-US" sz="2000" dirty="0"/>
          </a:p>
          <a:p>
            <a:pPr marL="550926" lvl="0" indent="-514350">
              <a:buClr>
                <a:schemeClr val="tx1"/>
              </a:buClr>
              <a:buFont typeface="+mj-lt"/>
              <a:buAutoNum type="arabicPeriod"/>
            </a:pPr>
            <a:endParaRPr lang="en-US" i="1" dirty="0"/>
          </a:p>
          <a:p>
            <a:pPr marL="550926" indent="-514350">
              <a:buClr>
                <a:schemeClr val="tx1"/>
              </a:buClr>
              <a:buFont typeface="+mj-lt"/>
              <a:buAutoNum type="arabicPeriod"/>
            </a:pPr>
            <a:endParaRPr lang="en-US" dirty="0"/>
          </a:p>
          <a:p>
            <a:pPr marL="550926" indent="-514350">
              <a:buClr>
                <a:schemeClr val="tx1"/>
              </a:buClr>
              <a:buFont typeface="+mj-lt"/>
              <a:buAutoNum type="arabicPeriod"/>
            </a:pPr>
            <a:endParaRPr lang="en-US" dirty="0"/>
          </a:p>
          <a:p>
            <a:pPr marL="550926" indent="-514350">
              <a:buClr>
                <a:schemeClr val="tx1"/>
              </a:buClr>
              <a:buFont typeface="+mj-lt"/>
              <a:buAutoNum type="arabicPeriod"/>
            </a:pPr>
            <a:endParaRPr lang="en-US" dirty="0"/>
          </a:p>
        </p:txBody>
      </p:sp>
      <p:sp>
        <p:nvSpPr>
          <p:cNvPr id="7" name="AutoShape 4" descr="data:image/jpeg;base64,/9j/4AAQSkZJRgABAQAAAQABAAD/2wCEAAkGBxMSEBISEhMVFhQXEBgWExYVFBQUGBUVFxQWFhgSExcYHSggGRslHBcVITEiJSkrMi4uFyAzPDMsNygtLisBCgoKDg0OGxAQGy8lICQsLDQ3NzQsLCwsLy0vLCwsMDc0NCwsLCwvLy8sLC0vLC0sLCwsLy4sLCwsLCwsLCwsLP/AABEIAOAA4QMBEQACEQEDEQH/xAAcAAEAAgIDAQAAAAAAAAAAAAAABQYEBwECAwj/xABBEAACAQIBCQQHBQYGAwAAAAAAAQIDEQQFBhIhMUFRcYETImGRBzJScqGxwSNCYoLRFEOSosLwFTNTg7LhJNLx/8QAGwEBAAIDAQEAAAAAAAAAAAAAAAQFAQMGAgf/xAA3EQACAQIDBAcHBAIDAQAAAAAAAQIDBBEhMQUSQVETYYGRobHRFCIyccHh8AYjQlJDkjNT8WL/2gAMAwEAAhEDEQA/AN4gAAAAAAAAAAAAFfytnngsPdSrKUl9yl9pK/B6OqL5tGqVaEeJYW+y7qtnGOC5vL/3sKnlD0py1qhh0uEqstfWEP8A2NErvki4o/p1f5Z9y+r9CvYzP3H1P3yprhTpwXxkpP4ml3FR8Swp7Gs4fxx+bf0wRFV8vYqfrYmu/wDeqJeSaR4dSb4slws7eOlOPcjFljar21aj51Jv6nnefM2qlTWkV3IRxlVbKtRcqk19RvPmHSpvWK7kZFHLeKh6uJrr/eqNeTdjKnJcWa5WlvLWnH/VehK4TPrH0/3+muFSEJLzSUvibFXqLiRamx7Of8MPk3914E/k/wBKVRWVfDxlxlSk4vpCV/8AkbY3T4orq36eg/8Ainh81j4r0LXkrPrBV7Ltezk/u1l2evhpeq3yZvjXhLiVNfZF1Rz3cV1Z/fwLJF3V1s3G4rNDkAAAAAAAAAAAAAAAAAAAAAA4bMNpLFgp2c3pAo4aUqVKLrVVqe2MIvU+9JrXqd+6nzRGd3Taxg8fIurLYtWulOb3Y97fZ69zNb5azoxWKuqtVqD/AHcLwhbg0neX5myLOrKerOlttn29vnCOfN5v7dmBDJGsmgAAAAAAAAAAAAAk8jZfxOFa7CrKMfYfepv8j1LmrPxPcKkoaMi3FlQuP+SOL56Pv9TYeb/pKpVLQxUexl7cbypvnvh1uvElwuU/iyOdu9g1Ie9Qe8uXH0fg+ovdKopJSi04tXTTTTXFNbSUUEouLwep2BgAAAAAAAAAAAAAAAAGPi8XGmryevcltZCvb+jaQ3qjz4Li/wA5m2lSlUeCK/jcfKpt1R9lbOvE4e/2rXvHhLKPJfXn+ZFnSoRp6alHz6yXdLERWtWjU5fdn0erquBM2NdYN0JfNfVfXvLzZtfB9E+z6lMOhLgAAAAAAAAAAAAAAAAAAmc3c5sRgpfZSvC/epSu4Pi17MvFdbmynVlDQhXlhRul76z5rX7/ACfZgbezZzooY2P2b0aiXfpSa0o+K9qPiutnqJ9OrGayOPvdn1bSXvZrg+H2fUThtIAAAAAAAAAAAAAAMHKOUFTVlrnw4eLKfam1oWkd2Oc3w5db9CRQt3UzehXqtRybcnds4StWqVpudR4tlrGKisEdDWZOlakpxlGSvGSaknvTVmj1CThJSjqj1GTi01qjVuVsA6FadJ67O8X7UH6svpzTO1tbhV6SqLj4PidPQrKrTU1+MwyQbQAAAAAAAAAAAAAAAAAD0w9eVOcalOTjOLvGUXZp+BlNp4o8zhGcXGSxTNuZk57RxVqNe0MRbU9katt8eEuMeq3pT6NdTyepx+09kyt/3KecPFfbr7+u5kgpQAAAAAAAAAAYOU8eqasvXezw8WU+1tqRtIbsc5vTq639CRb0OkeL0K5KTbbetvazgpzlOTlJ4tlskksEcHkAAAFezyyX2tHtIrv00370PvLptXJ8S12TddFV6OWkvPh6Fhs+v0dTdej8zX51RfAAAAAAAAAAAAAAAAAAAA5jJppptNNNNOzTWtNNbGA0msGbezAzw/ao9hXf/kRjqlsVaK3r8a3rqt6U+hW3snqcdtbZns76Wn8D8H6cu58MboSSkAAAAAAABj43FKnBye3YlxZCv72FpRdSWvBc3+am2lSdSWCKxVqOUnJu7b1nzmtWnWqOpN4tlxGKisEdDWZAAAAAANaZzZL/AGeu0l9nPvU/Bb4dH8Gjsdn3XtFHF/Esn69vnidJZ1+mp4vVa/nWRJOJQAAAAAAAAAAAAAAAAAAAO9CtKEozhJxlGSlGS1NNbGjKeGaPMoxnFxksUzeGZeckcbQ0nZVoWjWiuO6cV7MrNrqtxZUau/HrOG2lYu0q4L4Xo/p819ywG0rgAAAAcNmG0liwVjKOL7Sd/urVHlx6nzvat+7uvvL4VkvXt9C4oUujjhxMUrTcAAAAAAACLzjyZ+0UJRXrx71P3l93k1q/+E2wuvZ6yk9Hk/l9iVaV+hqJvTiay/vX8mdkdIAAAde0jxXmjGJndfIdrHivNDFDdfI7JmTAAAAAAAAAAAAAAJTNvLU8HiIVo3aWqpFffpv1o8968UvE905uEsSLeWkbqi6cux8n+a9RvrC4iNSEakGpQlFSi1saaumWiaaxRwE4ShJxksGj1MngAAAjMuYrRhoLbLb7v/f6nPfqC96Kj0MdZeX307yXaUt6W8+BAHElmAAAAAAAAAACnZw5r1qmJUsNSc1U1ytZKE97k3qSe3nc6vY1adel0eGcfL7eWBb2u0KVOlhWlhh4r7E1kb0XrVLFVrv/AE6OpcnOSu+iXM6CFr/ZkC5/UHChHtfovVltwGaGBo20cNTbW+a7WXO87s3xowXAqKu07up8VR9mS8MCYpUIx1RjFckl8jZgiE5ylqzmdOMtqT5pMyYUmtCKx2a2CrX08NSu9soxUJfxQs/ia3Sg9US6W0bql8NR9+K7nkVXK/ovpu7w1WUH7FTvx5KS70eb0jRK1X8WW1v+oJrKtHHrWT9PI1/lrIeIwktGvTcbu0ZLvQl7slqv4Oz8CLOnKGqOhtrujcrGlLHq4rs/ERx4JIAAAAAAAAAANmeibLl1PBzey9Sjf2W+/Do3pL3pcCZa1P4s5jb9pg1cR45P6P6di5mxyYc0AAAVTHV9OpKW6+rkth812hde1XEqnDh8lp6l1Rp7kEjwIRsAAAAAAAAAJLJ2THO0pao7uMv0Rf7L2LK4wq1soeL9F+LmRa9yoe7HUnqdNRVopJcEdpSpQpRUKawSKyUnJ4s7GwwedatGCvOSiuMmkvNmUm8kYbS1I2pnNg47cTS6TUvkbVbVX/Fmr2il/ZHajnHhJOyxNK/B1Ir5h29VaxfcZVek/wCS7yShNNXTTW5p3RpawNp2APLE4eFSEoVIxlCStKMkmmuDTMNJrBnqE5QkpReDRqzPPMF0FKvhU5UlrnT1ylTXGD2yj4bV47oVW33c46HV7N2yqrVOvlLg+D+fJ+Hy40RMil+AAAAAAAAAZWSsfLD16VeHrU5qVuK2Sj1i2up6jLdaaNVejGtTlTlo1/53PM+hMLiI1KcKkHeM4KUXxjJXT8mWqeKxR87nCUJOEtU8D1Mngw8rVtGlLi+6uu34XKrbNz0FpJrV5Lt+2Jvtob1RdRWT56W4AAAAAAAABI5JwGm9KXqp/wAT/Qv9i7L9ol0tVe4vF+i493Mi3NfcW7HUsJ3BVmNlDH06FN1Ks1GC3vjwS2t+CPcISm92KPM5xgsZM13lzP8Aqzbjhl2UPbaUpvxS2R+L8UWdGxjHOeb8Ctq3snlDLzKhicROpLSqTlOXGcnJ+bJ0YqKwSwIUm5PF5nmejAAMjA4+rRelSqSg/wALaT5rY+p4nCM1hJYnqE5Q+F4F2yB6QXdQxcdWztYLZ4zgvnHyK+tYcafcT6V7wqd5fqFaM4qcJKUWrxkndNcU0VrTTwZYJprFHoYMmqvSPmiqLeLoRtTb+2gtkJN/5kV7Le1bnr2N2g3FHD3onWbG2k6n7FV58Hz6vny/MaCRToAAAAAAAAADcHoryl2uCdJvvUajj+SXej01yj+UsLaWMMORx23aHR3G+tJLHtWT9e0uZIKQhM4KvehHgrvrqXyZyH6mr4zhSXBN9+S8mWFlHJyIg5cnAAAAAAAA9cNRc5qK3vyW9ki0tpXNaNKPHwXE8VJqEXJlqpU1GKitiVkfS6NKFKCpwWCRTSk5PFmPlTKFPD0pVajtGK6t7oxW9tm+nTlUluxNVSahHeZp3L+W6mLq6dR2ir9nBPVBcFxfF7+VkXtGjGlHBFLVrSqSxZGG41AAAAAAAAsGaec08JPRleVCT78duj+OHjxW/mRbm2VVYrUk29w6TwehtyhWjOMZwalGUU4tbGmrpopGmngy4TTWKOa1KM4yhJJxlFxknrTTVmmuFjDWJ7jJxaktUaGzqyK8Hip0dbh61JvfTle13xVnF+7feVdWG5LA76wu1dUFU46P5/mZEGsmAAAAAAAAufopx2hjpU29VWi1znDvx/l7QkW0sJ4cyl29R37ZT/q/B5eeBuAsDjSs5WnetLwsvJfrc+e7aqb97PqwXcvUt7aOFNGGVRvAAAAAAABNZAoapT/Kvm/p5HXfpq2wjKu+OS+v07ivvZ5qJMHUkE1T6QctOviHRi/s6La96pslLp6vR8S5sqO5Deer8iou6u/PdWi8yqk0iAAAAAAAAAAAv3ozy07ywk3qs50b7t84L/kvzFZf0f8AIu0sbKr/AI32GwisLEo/pXyV2mFjXS71GevxpzajJdJaD5Jka5hjHHkXuwbjcruk9JLxWflijUhAOvAAAAAAABJ5s4rssbhanDEQT92UtCX8sme6bwmmRr2n0ltUj/8AL8M14o+gC1PnhUsVK85v8b+bPmF5LeuKkucpeZd01hBLqPIjnsAAAAAAAFpydT0aUF+G/nr+p9I2XR6K0px6se/P6lNXlvVGzyy5juww1arvhTbj4ytaK87FnShvzUeZGqz3IOXI0a3fW9b3t73xZ0JQgyAAAAAAAAAAAZGTsY6NanVjthNS5pPXHqrrqeJw34uL4nqEtySlyN7Qkmk1rTV1yZzjyOgMbK2DVahVovZUpSh/FFq55kt5NG2hVdKrGouDT7j52js17d/MqT6O+o5AAAAAAADm495bVrXNa0Aknkz6B/xeBa76Pnns0iAk9b5ny2bxk31stVocHkAAAAAAAAuMFZJeB9Vgt2KRRN4srHpHq2wEl7VSEfKWl/STrFY1l2kS9f7XcanLopwAAAAAAAAAAAAAbszYq6WCwze3sIJ9IpfQ5+4WFWS62XtB404vqRKGk2nztleKjicRHhiKq8qkkVMl7z+Z9Ht8ZUYPnGPkjE0keTdgxcDBnNwMGLgYMXAwOJbHyAWpff8AEZEreZz3QIs01rfM+cTWEmutkFaHB5AAAAAAAALjB3SfgfVYPeimUTWDKv6Sad8C37NWD83o/wBROsX+72Mh3q/a7UaoLoqAAAAAAAAAAAAAAbrzVp6OBwyf+hB+cU/qc/cPGrL5svLdYUo/JEqaTcagyk069Z8a035zbKOfxP5sop1p77wk9XxZjaK4Hk89PV/s+9nGguCBn2ir/d97GguCA9prf3l3v1HZrgvIGfaq/wDeX+z9Tjs48F5IGfa7j/sl/s/UOlH2V5IGfbbn/sl/s/Umv2HwJO6yR01f+8v9n6ljxUbVJr8b+bOGvI7txUjylLzOupvGCfUeRGPYAAAAAAALTk6ppUoP8NvLV9D6Rsut0tpTl1Yd2X0KavHdqNGNnHge3wlektblTej7y70f5ki0oT3KikRa0N+m4mkUdCUQAAAAAAAAAAAB64TDOrUhTj605qK5ydrnmUlFOT4HqMXJqK4m+KNNRjGK2RikuSVkc43i8S/SwWB543EKnSqVHsjCUvJNnict2LZict2LlyNPlGc6AAAAAAADhowDaX+EIuuiL3oSPyvC1aXjZ+a/W5wW26e5ez68H3r1xL62ljTRhlUbwAAAAAAATWQK+qUH7y+T+nmdd+mrrGMqD4Zr6/TvK+9hmpEwdSQTUOfORnh8VKSX2dVucOCbffh0bvyki8tK3SU8HqimuqW5PHgyukojAAAAAAAAAAAu3o0yM51XipLuwvGn4zas5LknbnLwK+/rYR6NcSfZUsZb74GyipLMrOfmO0MOqSfeqS/kjZt+eiurIl5PCG7zIV9U3YbvM18VhUAAAAAAAAy8kUNPEUYcasb8tJN/BM90o700us2Uo71SK6zbhdnQEJnBS1wlxVn01r5s5D9TUMJwqrimu7NebLCylk4kQcuTgAAAAAAAeuGrOE1Jbn5reiRaXMratGrHh4rieKkFOLiy1UqilFSWxq6PpdGtCtTVSDxTKaUXF4Mwcu5IhiqMqU9W+MlthJbJL+9abJNGq6Ut5GmrSVSO6zTmVsmVMNVdKrG0lse6S3Si96L2nUjUjvRKWpTlTluyMM2GsAAAAAAAEtm3kGpjKujG6gn9pO2qK4LjJ7kaK9eNKOL1N1Gi6ssFobjwOEhRpwpU1aEY2ivq+L33KKc3OTk9S6jFRSij1nNJNt2SV23sSW1s8t4GW8M2arzgyn+0V5VPu+rTXCK2Pm9b6lNWqdJPEoq9XpZuXAjjUaQAAAAAAAWLMXC6eK091ODl1fdS8nLyJVpHGpjyJljDGrjyNiloXBh5Wo6VKXFd5dNvwuVW2bfp7SSWqzXZ9sTfbT3ai6ysnz0twAAAAAAAACRyTj9B6MvVb/hfHkX2xdqezS6Ko/cfg/R8e/mRbmhvreWpYUdyniVZH5ayPSxVPQqxv7MlqlB8Yv8AtM20q0qTxia6tKNRYSNaZczLxFBuUE61P2oLvJfiht6q/QtqN5Tnk8mVdW0nDNZorRLIoAAB2pwcmoxTlJ7Ek23yS1sw3gsWZWeSLdkDMOtValiL0oezqdSXTZDrr8CDWvoxyhm/AmUrOUs55LxNkYDA06FNU6UVGC2JfNva34sqpzlN70nmWcIRgsImQeT0UbPPOBTvh6T7qf2slva+4vDj5cSuuq+PuR7SrvLnH9uPaVEhFeAAAAAAAAAbBzCwWhh5VHtqT1e7G6Xx0vMs7OGEN7mW9jDCG9zLMSyaACqY6hoVJR3XuuT2HzXaNr7NcSp8OHyenoXVGpvwTPAhGwAAAAAAAAAkcnZTcO7LXHdxjy8C+2XtqVthTq5w8V6rq7uRFr2yn70dSepVFJXi014Ha0q0K0FOm8UytlFxeDO5sPJg4/JFCt/m0YTfFxWl0ltRshVnD4Xga50oT+JETUzGwT/dSXKpU+sjer2tz8EaXZ0uXiztRzIwUXfsm/eqVH8NKxh3lZ8fBGVaUlw8WTOCyfSoq1KnCC36EVG/O200SqSn8TxN8YRj8KwMk8Ho6VasYxcpNRildtuyS4tsw2ksWYbSWLKPnJnZpp0sO2o7JVNjl4Q4Lx28t9fXusfdgVlxeb3uw05lTIRXgAAAAAAAAHtg8NKrUhTj60pKK8L734JXfQzGLk1FHqEXOSiuJtzDUFThGEfVjFRXJKxeRiorBHQRiopJcD1MnoAEZlzC6UNNbY7fd/6/U579QWXS0emis4+X217yZaVd2W6+JAHElkAAAAAAAAAACv1ct1Y1nOlNxS1K2xrjJPU7nX7Ooytaaw1eb/Oo4+9v51a7lB5LJfnWWDJ2fC1KvTs/ap611i9a6NlzC9/ujNO/Wk13FgwuXsNU9WtDlJ6D8pWZKjXpy0ZLjcUpaSJCE09aafJ3NuJtTxOZSS26gZMHFZaw9P160F4KSk/4VdmuVanHVmqVenHWSIHKGe9NXVGDm/al3Y87bX8CNO9ivhWJEqX8V8CxKnlPK9bEO9Wd1fVFaorkvq7shVKs6nxMgVK06nxMwTWagAAAAAAAAAAXLMHJfrYiS4xp/wBUl8v4idZ0v5ssrGl/kfYXUsCyAAAOGjDSawYKxlHCdnO33Xrjy4dD53tWwdnX3V8LzXp2ehcUKvSRx4mKVpuAAAAAAABF5dxmjDQXrSWvwj/3s8y12Xa9JPpJaR8/t6FNti76On0UdZeX307yvHSHLAAAHCRgYBoA5MgAAAAAAAAAAAAAGZkjJ0sRWjSjv1yfsxW2X972j3TpupLdRspU3Umoo2thqEacIwgrRjFJLwRdRiorBF9GKikkepk9AAAAAx8bhVUg4vbtT4MhX9lC7ounLXg+T/NTbSqunLFFYq03GTi1Zp6z5zWozo1HTmsGi4jJSWKOhrMgAAAA6VqqjFyexK7PdOnKpNQjqzxVqxpQc5aIqWJruc3J7W/JbkdjQoxo01CPA4a4ryr1HUlxPI2mkAAAAAAAAAAAAAAAAAAAHMIOTUYpttpJLW23qSQSxyRlJt4I2bmxkVYalrs6ktc3w4QXgvnct7ej0cc9S6tqHRRz1ZMm8kgAAAAAAAwcp4BVFdestnj4Mp9rbLjeQ3o5TWnX1P6ciRb1+jeD0K5KLTaas1tRwU4ShJxksGi2TTWKODyAAACCy/i7vs1sWuXPcuhf7Jtt2PTS1eny+/5qc1tq73pdBHRa/Pl2fmhDl0UQAAAAAAAAAAAAAAAAAAACQBsDNLN3sUq1Vfatd2P+mn/U/hs4llbW+570tfItrW23Pflr5FnJhOAAAAAAAAAABg5RyeqiutUtz4+DKfamyYXkd6OU1x59T9eBIoXDp5PQr1Wk4txkrNHC1qNSjNwqLBotYyUlijoajJj5QxSpwct+yK4v+/kSbS3deqocOPyIt7dK3oufHh8ypyk223rbd2+L4nXpJLBHENuTberODJgAAAAAAAAAAAAAAAAAA7UqblJRim5N2SSu2+CQSbeCMpNvBF/zYzYVG1WtZ1furaqf6y8fLi7O3ttz3pa+RbW1pue9LXyLMSyaAAAAAAAAAAAAADwxeEjUVpLk96Id7YUbuG7UXyfFGynVlTeKK/jcnzp7dcfaX14HD3+yq9o8XnHmvry8ustKVeNT5lNyvjO0qavVjqXjxl/fAt9n2vQUs/ievocptO79orYR+GOS+r/OBgk8rgAAAAAAAAAAAAAAAAADPyTkeriZWpx7qfem9UY9d78EbKdGVR5G2lQnVfumwsh5BpYZd3vTa702tfKK+6vD5lpSoRp6alvQt40llrzJY3EgAAAAAAAAAAAAAAAAHDQBWsr5nUql5Un2UuCV4P8AL93p5ESraRlnHJ+BCq2UJZxyfgU7KeRK9D/Mg9H2496PmtnWxAqUZw1RXVKFSn8S9CPNZpAAAAAAAAAAAAABl5PyZVru1KDlxeyK5yeo9wpyn8KNlOlOp8KLfkjMqEbSxEtN+xG6j1e2Xw6k6nZpZzzLClYpZzzLVSpqKUYpKKVkkkklwSRMSSWCJ6SSwR3MmQAAAAAAAAAAAAAAAAAAAAAAQ+Pzaw1W7dPRl7VPuPnZan1RonbU5cCPUtaU+HcQGMzFl+6qp8FNW/mj+hGlZP8AiyJPZ7/i+8iMRmtiofu9JcYSi/g2n8DRK1qrgR5WlVcDAqZMrx9ajVXOnP52NbpzWqfcanSmtYvuPCVKS2xkuaaPODPG61wOFSk9kX5Mxgxgz3p5PrS9WjUfKnN/Q9KnN6J9x6VOb0i+4zsPmzip7KLS4ycY/Bu/wNitqr4G2NrVf8SWwmY1R/5tWMfCCcn5u1vib42Uv5MkQsJfyZO4HNPDU9bg6j41Hpfy+r8CTC1px4Y/MlQs6UeGPzJyMUlZKyWxLUSCUlgcgAAAAAAAAAAAAH//2Q=="/>
          <p:cNvSpPr>
            <a:spLocks noChangeAspect="1" noChangeArrowheads="1"/>
          </p:cNvSpPr>
          <p:nvPr/>
        </p:nvSpPr>
        <p:spPr bwMode="auto">
          <a:xfrm>
            <a:off x="-36368" y="-2309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Recorded Sound">
            <a:hlinkClick r:id="" action="ppaction://media"/>
            <a:extLst>
              <a:ext uri="{FF2B5EF4-FFF2-40B4-BE49-F238E27FC236}">
                <a16:creationId xmlns:a16="http://schemas.microsoft.com/office/drawing/2014/main" id="{BEF241BC-9456-40F7-9B70-CC6C5CCF72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8839200" y="6553200"/>
            <a:ext cx="152400" cy="152400"/>
          </a:xfrm>
          <a:prstGeom prst="rect">
            <a:avLst/>
          </a:prstGeom>
        </p:spPr>
      </p:pic>
    </p:spTree>
    <p:extLst>
      <p:ext uri="{BB962C8B-B14F-4D97-AF65-F5344CB8AC3E}">
        <p14:creationId xmlns:p14="http://schemas.microsoft.com/office/powerpoint/2010/main" val="2321229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7467600" cy="5943600"/>
          </a:xfrm>
        </p:spPr>
        <p:txBody>
          <a:bodyPr>
            <a:normAutofit/>
          </a:bodyPr>
          <a:lstStyle/>
          <a:p>
            <a:pPr>
              <a:buClr>
                <a:schemeClr val="tx1"/>
              </a:buClr>
              <a:buFont typeface="Wingdings" panose="05000000000000000000" pitchFamily="2" charset="2"/>
              <a:buChar char="Ø"/>
            </a:pPr>
            <a:r>
              <a:rPr lang="en-US" sz="2400" dirty="0"/>
              <a:t> Enter your username (your 6-digit ID number) and computer password. Click Sign In.</a:t>
            </a:r>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a:p>
            <a:pPr marL="36576" indent="0">
              <a:buNone/>
            </a:pPr>
            <a:endParaRPr lang="en-US" dirty="0"/>
          </a:p>
        </p:txBody>
      </p:sp>
      <p:sp>
        <p:nvSpPr>
          <p:cNvPr id="5" name="Down Arrow 4"/>
          <p:cNvSpPr/>
          <p:nvPr/>
        </p:nvSpPr>
        <p:spPr>
          <a:xfrm rot="5400000">
            <a:off x="7620000" y="5085726"/>
            <a:ext cx="609600" cy="1143000"/>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tudent and Parent Sign In - Google Chrome"/>
          <p:cNvPicPr>
            <a:picLocks noChangeAspect="1"/>
          </p:cNvPicPr>
          <p:nvPr/>
        </p:nvPicPr>
        <p:blipFill rotWithShape="1">
          <a:blip r:embed="rId5">
            <a:extLst>
              <a:ext uri="{28A0092B-C50C-407E-A947-70E740481C1C}">
                <a14:useLocalDpi xmlns:a14="http://schemas.microsoft.com/office/drawing/2010/main" val="0"/>
              </a:ext>
            </a:extLst>
          </a:blip>
          <a:srcRect l="25137" t="23333" r="25137" b="36667"/>
          <a:stretch/>
        </p:blipFill>
        <p:spPr>
          <a:xfrm>
            <a:off x="685800" y="1873052"/>
            <a:ext cx="6659418" cy="4133432"/>
          </a:xfrm>
          <a:prstGeom prst="rect">
            <a:avLst/>
          </a:prstGeom>
        </p:spPr>
      </p:pic>
      <p:sp>
        <p:nvSpPr>
          <p:cNvPr id="4" name="Rectangle 3"/>
          <p:cNvSpPr/>
          <p:nvPr/>
        </p:nvSpPr>
        <p:spPr>
          <a:xfrm>
            <a:off x="2286000" y="2967335"/>
            <a:ext cx="4572000" cy="923330"/>
          </a:xfrm>
          <a:prstGeom prst="rect">
            <a:avLst/>
          </a:prstGeom>
        </p:spPr>
        <p:txBody>
          <a:bodyPr>
            <a:spAutoFit/>
          </a:bodyPr>
          <a:lstStyle/>
          <a:p>
            <a:r>
              <a:rPr lang="en-US" dirty="0"/>
              <a:t>Next, please enter your 6-digit ID number as your username, and your computer access password. Then, click sign-in.</a:t>
            </a:r>
          </a:p>
        </p:txBody>
      </p:sp>
      <p:pic>
        <p:nvPicPr>
          <p:cNvPr id="7" name="Recorded Sound">
            <a:hlinkClick r:id="" action="ppaction://media"/>
            <a:extLst>
              <a:ext uri="{FF2B5EF4-FFF2-40B4-BE49-F238E27FC236}">
                <a16:creationId xmlns:a16="http://schemas.microsoft.com/office/drawing/2014/main" id="{82238694-8F44-4792-8CDB-27F965326E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152400" cy="152400"/>
          </a:xfrm>
          <a:prstGeom prst="rect">
            <a:avLst/>
          </a:prstGeom>
        </p:spPr>
      </p:pic>
    </p:spTree>
    <p:extLst>
      <p:ext uri="{BB962C8B-B14F-4D97-AF65-F5344CB8AC3E}">
        <p14:creationId xmlns:p14="http://schemas.microsoft.com/office/powerpoint/2010/main" val="2767828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530340"/>
          </a:xfrm>
        </p:spPr>
        <p:txBody>
          <a:bodyPr/>
          <a:lstStyle/>
          <a:p>
            <a:pPr>
              <a:buFont typeface="Wingdings" panose="05000000000000000000" pitchFamily="2" charset="2"/>
              <a:buChar char="Ø"/>
            </a:pPr>
            <a:r>
              <a:rPr lang="en-US" sz="2000" dirty="0"/>
              <a:t>Once you have logged in, you will see the screen shown below. Click on “Class Registration,” which is on the left-hand side.</a:t>
            </a:r>
          </a:p>
          <a:p>
            <a:pPr marL="36576" indent="0">
              <a:buNone/>
            </a:pPr>
            <a:endParaRPr lang="en-US" dirty="0"/>
          </a:p>
        </p:txBody>
      </p:sp>
      <p:pic>
        <p:nvPicPr>
          <p:cNvPr id="4" name="Picture 3"/>
          <p:cNvPicPr>
            <a:picLocks noChangeAspect="1"/>
          </p:cNvPicPr>
          <p:nvPr/>
        </p:nvPicPr>
        <p:blipFill rotWithShape="1">
          <a:blip r:embed="rId5"/>
          <a:srcRect t="15315" r="38036" b="5040"/>
          <a:stretch/>
        </p:blipFill>
        <p:spPr>
          <a:xfrm>
            <a:off x="381000" y="1371600"/>
            <a:ext cx="8458200" cy="4800600"/>
          </a:xfrm>
          <a:prstGeom prst="rect">
            <a:avLst/>
          </a:prstGeom>
        </p:spPr>
      </p:pic>
      <p:sp>
        <p:nvSpPr>
          <p:cNvPr id="5" name="TextBox 4"/>
          <p:cNvSpPr txBox="1"/>
          <p:nvPr/>
        </p:nvSpPr>
        <p:spPr>
          <a:xfrm>
            <a:off x="2362200" y="2209800"/>
            <a:ext cx="4038600" cy="369332"/>
          </a:xfrm>
          <a:prstGeom prst="rect">
            <a:avLst/>
          </a:prstGeom>
          <a:solidFill>
            <a:schemeClr val="tx1"/>
          </a:solidFill>
          <a:ln>
            <a:solidFill>
              <a:schemeClr val="tx1"/>
            </a:solidFill>
          </a:ln>
        </p:spPr>
        <p:txBody>
          <a:bodyPr wrap="square" rtlCol="0">
            <a:spAutoFit/>
          </a:bodyPr>
          <a:lstStyle/>
          <a:p>
            <a:endParaRPr lang="en-US" dirty="0"/>
          </a:p>
        </p:txBody>
      </p:sp>
      <p:sp>
        <p:nvSpPr>
          <p:cNvPr id="6" name="Left Arrow 5"/>
          <p:cNvSpPr/>
          <p:nvPr/>
        </p:nvSpPr>
        <p:spPr>
          <a:xfrm>
            <a:off x="1981200" y="3798332"/>
            <a:ext cx="2057400" cy="1447800"/>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267200" y="3733800"/>
            <a:ext cx="1905000" cy="1524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4495800"/>
            <a:ext cx="1905000" cy="1524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5325056"/>
            <a:ext cx="1524000" cy="16406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67200" y="4114800"/>
            <a:ext cx="1752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85861" y="4909853"/>
            <a:ext cx="1600200" cy="1613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67200" y="5715000"/>
            <a:ext cx="14478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Recorded Sound">
            <a:hlinkClick r:id="" action="ppaction://media"/>
            <a:extLst>
              <a:ext uri="{FF2B5EF4-FFF2-40B4-BE49-F238E27FC236}">
                <a16:creationId xmlns:a16="http://schemas.microsoft.com/office/drawing/2014/main" id="{A5BF51EC-3A36-48A6-BDA3-EDABCEB851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629400"/>
            <a:ext cx="152400" cy="152400"/>
          </a:xfrm>
          <a:prstGeom prst="rect">
            <a:avLst/>
          </a:prstGeom>
        </p:spPr>
      </p:pic>
    </p:spTree>
    <p:extLst>
      <p:ext uri="{BB962C8B-B14F-4D97-AF65-F5344CB8AC3E}">
        <p14:creationId xmlns:p14="http://schemas.microsoft.com/office/powerpoint/2010/main" val="407446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 Message (HTML) "/>
          <p:cNvPicPr>
            <a:picLocks noChangeAspect="1"/>
          </p:cNvPicPr>
          <p:nvPr/>
        </p:nvPicPr>
        <p:blipFill rotWithShape="1">
          <a:blip r:embed="rId5">
            <a:extLst>
              <a:ext uri="{28A0092B-C50C-407E-A947-70E740481C1C}">
                <a14:useLocalDpi xmlns:a14="http://schemas.microsoft.com/office/drawing/2010/main" val="0"/>
              </a:ext>
            </a:extLst>
          </a:blip>
          <a:srcRect l="2847" t="35555" r="7990" b="6666"/>
          <a:stretch/>
        </p:blipFill>
        <p:spPr>
          <a:xfrm>
            <a:off x="482082" y="1371600"/>
            <a:ext cx="7924800" cy="4114800"/>
          </a:xfrm>
          <a:prstGeom prst="rect">
            <a:avLst/>
          </a:prstGeom>
        </p:spPr>
      </p:pic>
      <p:sp>
        <p:nvSpPr>
          <p:cNvPr id="3" name="Content Placeholder 2"/>
          <p:cNvSpPr>
            <a:spLocks noGrp="1"/>
          </p:cNvSpPr>
          <p:nvPr>
            <p:ph idx="1"/>
          </p:nvPr>
        </p:nvSpPr>
        <p:spPr>
          <a:xfrm>
            <a:off x="304800" y="228600"/>
            <a:ext cx="8077200" cy="5897563"/>
          </a:xfrm>
        </p:spPr>
        <p:txBody>
          <a:bodyPr/>
          <a:lstStyle/>
          <a:p>
            <a:pPr marL="105156" indent="-342900">
              <a:buClr>
                <a:schemeClr val="tx1"/>
              </a:buClr>
              <a:buFont typeface="Wingdings" panose="05000000000000000000" pitchFamily="2" charset="2"/>
              <a:buChar char="Ø"/>
            </a:pPr>
            <a:r>
              <a:rPr lang="en-US" sz="2000" dirty="0"/>
              <a:t> Starting with English, click on the pencil and select your </a:t>
            </a:r>
          </a:p>
          <a:p>
            <a:pPr marL="36576" indent="-274320">
              <a:buClr>
                <a:schemeClr val="tx1"/>
              </a:buClr>
              <a:buNone/>
            </a:pPr>
            <a:r>
              <a:rPr lang="en-US" sz="2000" dirty="0"/>
              <a:t>    course </a:t>
            </a:r>
          </a:p>
          <a:p>
            <a:pPr marL="36576" indent="-274320">
              <a:buClr>
                <a:schemeClr val="tx1"/>
              </a:buClr>
              <a:buNone/>
            </a:pPr>
            <a:r>
              <a:rPr lang="en-US" sz="2000" dirty="0"/>
              <a:t>		****You MUST select both an A and B class****</a:t>
            </a:r>
          </a:p>
          <a:p>
            <a:endParaRPr lang="en-US" dirty="0"/>
          </a:p>
        </p:txBody>
      </p:sp>
      <p:sp>
        <p:nvSpPr>
          <p:cNvPr id="10" name="Right Arrow 9"/>
          <p:cNvSpPr/>
          <p:nvPr/>
        </p:nvSpPr>
        <p:spPr>
          <a:xfrm rot="20006252">
            <a:off x="5899902" y="4742183"/>
            <a:ext cx="2315026" cy="1488434"/>
          </a:xfrm>
          <a:prstGeom prst="rightArrow">
            <a:avLst>
              <a:gd name="adj1" fmla="val 52258"/>
              <a:gd name="adj2" fmla="val 48589"/>
            </a:avLst>
          </a:prstGeom>
          <a:solidFill>
            <a:srgbClr val="00B050"/>
          </a:solidFill>
          <a:ln w="25400" cap="flat" cmpd="sng" algn="ctr">
            <a:solidFill>
              <a:schemeClr val="bg1"/>
            </a:solidFill>
            <a:prstDash val="solid"/>
          </a:ln>
          <a:effectLst/>
        </p:spPr>
        <p:txBody>
          <a:bodyPr rtlCol="0" anchor="ctr"/>
          <a:lstStyle/>
          <a:p>
            <a:pPr algn="ctr" defTabSz="685800" eaLnBrk="0" fontAlgn="base" hangingPunct="0">
              <a:spcBef>
                <a:spcPct val="0"/>
              </a:spcBef>
              <a:spcAft>
                <a:spcPct val="0"/>
              </a:spcAft>
              <a:defRPr/>
            </a:pPr>
            <a:r>
              <a:rPr lang="en-US" sz="1350" kern="0" dirty="0">
                <a:solidFill>
                  <a:srgbClr val="FFFFFF"/>
                </a:solidFill>
                <a:latin typeface="Franklin Gothic Book"/>
              </a:rPr>
              <a:t>Click on the pencil     icon to view and select courses in each subject.</a:t>
            </a:r>
          </a:p>
        </p:txBody>
      </p:sp>
      <p:sp>
        <p:nvSpPr>
          <p:cNvPr id="11" name="Rounded Rectangle 10"/>
          <p:cNvSpPr/>
          <p:nvPr/>
        </p:nvSpPr>
        <p:spPr>
          <a:xfrm>
            <a:off x="406266" y="5410200"/>
            <a:ext cx="5283020" cy="130759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You will see a screen with subject categories (i.e. English, Math, etc.). Here you will select your courses for next year. You can also view your Credits/Grade History by using the links in the left hand column. </a:t>
            </a:r>
          </a:p>
        </p:txBody>
      </p:sp>
      <p:sp>
        <p:nvSpPr>
          <p:cNvPr id="4" name="Rectangle 3"/>
          <p:cNvSpPr/>
          <p:nvPr/>
        </p:nvSpPr>
        <p:spPr>
          <a:xfrm>
            <a:off x="482082" y="3352800"/>
            <a:ext cx="1118118"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59739" y="1524000"/>
            <a:ext cx="11430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AAD27A-C3E5-4E11-BB3D-5DD49D25B9FF}"/>
              </a:ext>
            </a:extLst>
          </p:cNvPr>
          <p:cNvSpPr/>
          <p:nvPr/>
        </p:nvSpPr>
        <p:spPr>
          <a:xfrm>
            <a:off x="1981200" y="2133600"/>
            <a:ext cx="5943600" cy="3989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34164623-4CBB-4E3B-A48F-FA59A43795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6309" y="6517272"/>
            <a:ext cx="152400" cy="152400"/>
          </a:xfrm>
          <a:prstGeom prst="rect">
            <a:avLst/>
          </a:prstGeom>
        </p:spPr>
      </p:pic>
    </p:spTree>
    <p:extLst>
      <p:ext uri="{BB962C8B-B14F-4D97-AF65-F5344CB8AC3E}">
        <p14:creationId xmlns:p14="http://schemas.microsoft.com/office/powerpoint/2010/main" val="2013083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8096" y="2158391"/>
            <a:ext cx="7290055" cy="3017520"/>
          </a:xfrm>
        </p:spPr>
        <p:txBody>
          <a:bodyPr/>
          <a:lstStyle/>
          <a:p>
            <a:endParaRPr lang="en-US" sz="2100" dirty="0"/>
          </a:p>
          <a:p>
            <a:endParaRPr lang="en-US" dirty="0"/>
          </a:p>
        </p:txBody>
      </p:sp>
      <p:pic>
        <p:nvPicPr>
          <p:cNvPr id="7" name="Picture 6"/>
          <p:cNvPicPr>
            <a:picLocks noChangeAspect="1"/>
          </p:cNvPicPr>
          <p:nvPr/>
        </p:nvPicPr>
        <p:blipFill rotWithShape="1">
          <a:blip r:embed="rId6"/>
          <a:srcRect l="26712" t="26916" r="12877" b="21843"/>
          <a:stretch/>
        </p:blipFill>
        <p:spPr>
          <a:xfrm>
            <a:off x="641978" y="952344"/>
            <a:ext cx="6345574" cy="4742715"/>
          </a:xfrm>
          <a:prstGeom prst="rect">
            <a:avLst/>
          </a:prstGeom>
        </p:spPr>
      </p:pic>
      <p:sp>
        <p:nvSpPr>
          <p:cNvPr id="11" name="TextBox 10"/>
          <p:cNvSpPr txBox="1"/>
          <p:nvPr/>
        </p:nvSpPr>
        <p:spPr>
          <a:xfrm>
            <a:off x="3128221" y="4663097"/>
            <a:ext cx="2362200" cy="300082"/>
          </a:xfrm>
          <a:prstGeom prst="rect">
            <a:avLst/>
          </a:prstGeom>
          <a:noFill/>
          <a:ln w="38100">
            <a:solidFill>
              <a:srgbClr val="FF0000"/>
            </a:solidFill>
          </a:ln>
        </p:spPr>
        <p:txBody>
          <a:bodyPr wrap="square" rtlCol="0">
            <a:spAutoFit/>
          </a:bodyPr>
          <a:lstStyle/>
          <a:p>
            <a:endParaRPr lang="en-US" sz="1350" dirty="0"/>
          </a:p>
        </p:txBody>
      </p:sp>
      <p:sp>
        <p:nvSpPr>
          <p:cNvPr id="9" name="Right Arrow 8"/>
          <p:cNvSpPr/>
          <p:nvPr/>
        </p:nvSpPr>
        <p:spPr>
          <a:xfrm rot="20726747">
            <a:off x="508869" y="4445390"/>
            <a:ext cx="2548800" cy="1614697"/>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Calibri" panose="020F0502020204030204" pitchFamily="34" charset="0"/>
                <a:ea typeface="Calibri" panose="020F0502020204030204" pitchFamily="34" charset="0"/>
                <a:cs typeface="Times New Roman" panose="02020603050405020304" pitchFamily="18" charset="0"/>
              </a:rPr>
              <a:t>NOTE: Some courses may have 2 or more pages of offerings. </a:t>
            </a:r>
            <a:endParaRPr lang="en-US" sz="1500" b="1" dirty="0"/>
          </a:p>
        </p:txBody>
      </p:sp>
      <p:sp>
        <p:nvSpPr>
          <p:cNvPr id="13" name="Rounded Rectangle 12"/>
          <p:cNvSpPr/>
          <p:nvPr/>
        </p:nvSpPr>
        <p:spPr>
          <a:xfrm>
            <a:off x="381000" y="186588"/>
            <a:ext cx="8153400" cy="7932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 list of courses in each subject category will appear in alphabetical order. Scroll through the list to find the courses you want to request.</a:t>
            </a:r>
          </a:p>
        </p:txBody>
      </p:sp>
      <p:sp>
        <p:nvSpPr>
          <p:cNvPr id="2" name="Rectangle 1"/>
          <p:cNvSpPr/>
          <p:nvPr/>
        </p:nvSpPr>
        <p:spPr>
          <a:xfrm>
            <a:off x="5715000" y="1676400"/>
            <a:ext cx="914400" cy="481991"/>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715000" y="2209800"/>
            <a:ext cx="838200" cy="6096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corded Sound">
            <a:hlinkClick r:id="" action="ppaction://media"/>
            <a:extLst>
              <a:ext uri="{FF2B5EF4-FFF2-40B4-BE49-F238E27FC236}">
                <a16:creationId xmlns:a16="http://schemas.microsoft.com/office/drawing/2014/main" id="{D40EAF2F-DB21-4581-9919-0C911A1AF9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915400" y="6629400"/>
            <a:ext cx="152400" cy="152400"/>
          </a:xfrm>
          <a:prstGeom prst="rect">
            <a:avLst/>
          </a:prstGeom>
        </p:spPr>
      </p:pic>
    </p:spTree>
    <p:custDataLst>
      <p:tags r:id="rId1"/>
    </p:custDataLst>
    <p:extLst>
      <p:ext uri="{BB962C8B-B14F-4D97-AF65-F5344CB8AC3E}">
        <p14:creationId xmlns:p14="http://schemas.microsoft.com/office/powerpoint/2010/main" val="2941784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833" objId="10"/>
        <p14:stopEvt time="31938"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27432" t="27869" r="13493" b="22303"/>
          <a:stretch/>
        </p:blipFill>
        <p:spPr>
          <a:xfrm>
            <a:off x="547717" y="685800"/>
            <a:ext cx="7938281" cy="5520857"/>
          </a:xfrm>
          <a:prstGeom prst="rect">
            <a:avLst/>
          </a:prstGeom>
        </p:spPr>
      </p:pic>
      <p:sp>
        <p:nvSpPr>
          <p:cNvPr id="6" name="Left Arrow 5"/>
          <p:cNvSpPr/>
          <p:nvPr/>
        </p:nvSpPr>
        <p:spPr>
          <a:xfrm rot="840000">
            <a:off x="1070919" y="1582590"/>
            <a:ext cx="3228007" cy="1822773"/>
          </a:xfrm>
          <a:prstGeom prst="lef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Select your courses, both A &amp; B semesters, by checking the boxes on the left hand side.   </a:t>
            </a:r>
          </a:p>
        </p:txBody>
      </p:sp>
      <p:sp>
        <p:nvSpPr>
          <p:cNvPr id="7" name="Right Arrow 6"/>
          <p:cNvSpPr/>
          <p:nvPr/>
        </p:nvSpPr>
        <p:spPr>
          <a:xfrm rot="-840000">
            <a:off x="5841758" y="5346875"/>
            <a:ext cx="1740427" cy="1261625"/>
          </a:xfrm>
          <a:prstGeom prst="right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t>Once selected, click Okay </a:t>
            </a:r>
          </a:p>
        </p:txBody>
      </p:sp>
      <p:sp>
        <p:nvSpPr>
          <p:cNvPr id="8" name="Rounded Rectangle 7"/>
          <p:cNvSpPr/>
          <p:nvPr/>
        </p:nvSpPr>
        <p:spPr>
          <a:xfrm>
            <a:off x="152400" y="4665200"/>
            <a:ext cx="3429000" cy="20748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Follow this step to request courses in different subjects areas until you have selected 7 courses for both first and second semester.</a:t>
            </a:r>
          </a:p>
        </p:txBody>
      </p:sp>
      <p:sp>
        <p:nvSpPr>
          <p:cNvPr id="3" name="Rectangle 2"/>
          <p:cNvSpPr/>
          <p:nvPr/>
        </p:nvSpPr>
        <p:spPr>
          <a:xfrm>
            <a:off x="6934200" y="1524000"/>
            <a:ext cx="1143000" cy="1371600"/>
          </a:xfrm>
          <a:prstGeom prst="rect">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corded Sound">
            <a:hlinkClick r:id="" action="ppaction://media"/>
            <a:extLst>
              <a:ext uri="{FF2B5EF4-FFF2-40B4-BE49-F238E27FC236}">
                <a16:creationId xmlns:a16="http://schemas.microsoft.com/office/drawing/2014/main" id="{0B7D2DFB-1497-42AF-BA8E-63C1714F289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787332" y="6611988"/>
            <a:ext cx="128068" cy="128068"/>
          </a:xfrm>
          <a:prstGeom prst="rect">
            <a:avLst/>
          </a:prstGeom>
        </p:spPr>
      </p:pic>
    </p:spTree>
    <p:custDataLst>
      <p:tags r:id="rId1"/>
    </p:custDataLst>
    <p:extLst>
      <p:ext uri="{BB962C8B-B14F-4D97-AF65-F5344CB8AC3E}">
        <p14:creationId xmlns:p14="http://schemas.microsoft.com/office/powerpoint/2010/main" val="3851977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899" objId="5"/>
        <p14:stopEvt time="49483"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391400" cy="574732"/>
          </a:xfrm>
        </p:spPr>
        <p:txBody>
          <a:bodyPr>
            <a:noAutofit/>
          </a:bodyPr>
          <a:lstStyle/>
          <a:p>
            <a:pPr marL="342900" indent="-342900">
              <a:buFont typeface="Wingdings" panose="05000000000000000000" pitchFamily="2" charset="2"/>
              <a:buChar char="Ø"/>
            </a:pPr>
            <a:r>
              <a:rPr lang="en-US" sz="2400" dirty="0"/>
              <a:t> Have a parent/guardian review your course selections. Once they have reviewed them, click SUBMIT. </a:t>
            </a:r>
          </a:p>
        </p:txBody>
      </p:sp>
      <p:sp>
        <p:nvSpPr>
          <p:cNvPr id="5" name="Rounded Rectangle 4"/>
          <p:cNvSpPr/>
          <p:nvPr/>
        </p:nvSpPr>
        <p:spPr>
          <a:xfrm>
            <a:off x="375051" y="1828800"/>
            <a:ext cx="1987150" cy="43434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your course selections to make sure they are correct. At the bottom of the screen check to see that you have requested 7 credit hours (14 units). Once selections have been reviewed, click </a:t>
            </a:r>
            <a:r>
              <a:rPr lang="en-US" b="1" dirty="0"/>
              <a:t>Submit.</a:t>
            </a:r>
          </a:p>
        </p:txBody>
      </p:sp>
      <p:pic>
        <p:nvPicPr>
          <p:cNvPr id="4" name="Picture 3"/>
          <p:cNvPicPr>
            <a:picLocks noChangeAspect="1"/>
          </p:cNvPicPr>
          <p:nvPr/>
        </p:nvPicPr>
        <p:blipFill rotWithShape="1">
          <a:blip r:embed="rId6"/>
          <a:srcRect l="17774" t="8037" r="3219" b="3993"/>
          <a:stretch/>
        </p:blipFill>
        <p:spPr>
          <a:xfrm>
            <a:off x="2514600" y="1066800"/>
            <a:ext cx="6400800" cy="5486400"/>
          </a:xfrm>
          <a:prstGeom prst="rect">
            <a:avLst/>
          </a:prstGeom>
        </p:spPr>
      </p:pic>
      <p:sp>
        <p:nvSpPr>
          <p:cNvPr id="7" name="TextBox 6"/>
          <p:cNvSpPr txBox="1"/>
          <p:nvPr/>
        </p:nvSpPr>
        <p:spPr>
          <a:xfrm>
            <a:off x="3067625" y="5987582"/>
            <a:ext cx="1828800" cy="369236"/>
          </a:xfrm>
          <a:prstGeom prst="rect">
            <a:avLst/>
          </a:prstGeom>
          <a:noFill/>
          <a:ln w="57150">
            <a:solidFill>
              <a:srgbClr val="FF0000"/>
            </a:solidFill>
          </a:ln>
        </p:spPr>
        <p:txBody>
          <a:bodyPr wrap="square" rtlCol="0">
            <a:spAutoFit/>
          </a:bodyPr>
          <a:lstStyle/>
          <a:p>
            <a:endParaRPr lang="en-US" sz="1350" dirty="0"/>
          </a:p>
        </p:txBody>
      </p:sp>
      <p:sp>
        <p:nvSpPr>
          <p:cNvPr id="8" name="Down Arrow 7"/>
          <p:cNvSpPr/>
          <p:nvPr/>
        </p:nvSpPr>
        <p:spPr>
          <a:xfrm rot="-2340000">
            <a:off x="7736554" y="5199167"/>
            <a:ext cx="602790" cy="1310369"/>
          </a:xfrm>
          <a:prstGeom prst="downArrow">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Recorded Sound">
            <a:hlinkClick r:id="" action="ppaction://media"/>
            <a:extLst>
              <a:ext uri="{FF2B5EF4-FFF2-40B4-BE49-F238E27FC236}">
                <a16:creationId xmlns:a16="http://schemas.microsoft.com/office/drawing/2014/main" id="{221D1E7F-723D-46B9-90FA-698D37E74D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839200" y="6618230"/>
            <a:ext cx="152400" cy="152400"/>
          </a:xfrm>
          <a:prstGeom prst="rect">
            <a:avLst/>
          </a:prstGeom>
        </p:spPr>
      </p:pic>
    </p:spTree>
    <p:custDataLst>
      <p:tags r:id="rId1"/>
    </p:custDataLst>
    <p:extLst>
      <p:ext uri="{BB962C8B-B14F-4D97-AF65-F5344CB8AC3E}">
        <p14:creationId xmlns:p14="http://schemas.microsoft.com/office/powerpoint/2010/main" val="1679267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099" objId="9"/>
        <p14:stopEvt time="49682" objId="9"/>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943600" y="913420"/>
            <a:ext cx="3124200" cy="487778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Once you click submit, a list of your requested courses will appear on your screen. Confirm that this list </a:t>
            </a:r>
            <a:r>
              <a:rPr lang="en-US" sz="2100" u="sng" dirty="0"/>
              <a:t>exactly</a:t>
            </a:r>
            <a:r>
              <a:rPr lang="en-US" sz="2100" dirty="0"/>
              <a:t> matches the courses on your paper registration card. You have now successfully requested courses for next year and may sign out of myMCPS Scheduler.</a:t>
            </a:r>
          </a:p>
        </p:txBody>
      </p:sp>
      <p:pic>
        <p:nvPicPr>
          <p:cNvPr id="6" name="Content Placeholder 5"/>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7344" t="28481" r="23033" b="25735"/>
          <a:stretch/>
        </p:blipFill>
        <p:spPr>
          <a:xfrm>
            <a:off x="152400" y="2362200"/>
            <a:ext cx="5638800" cy="4114800"/>
          </a:xfrm>
        </p:spPr>
      </p:pic>
      <p:sp>
        <p:nvSpPr>
          <p:cNvPr id="2" name="TextBox 1"/>
          <p:cNvSpPr txBox="1"/>
          <p:nvPr/>
        </p:nvSpPr>
        <p:spPr>
          <a:xfrm>
            <a:off x="457200" y="597699"/>
            <a:ext cx="5334000" cy="523220"/>
          </a:xfrm>
          <a:prstGeom prst="rect">
            <a:avLst/>
          </a:prstGeom>
          <a:noFill/>
        </p:spPr>
        <p:txBody>
          <a:bodyPr wrap="square" rtlCol="0">
            <a:spAutoFit/>
          </a:bodyPr>
          <a:lstStyle/>
          <a:p>
            <a:r>
              <a:rPr lang="en-US" sz="2800" b="1" dirty="0"/>
              <a:t>Completing Class Selections</a:t>
            </a:r>
          </a:p>
        </p:txBody>
      </p:sp>
      <p:pic>
        <p:nvPicPr>
          <p:cNvPr id="8" name="Recorded Sound">
            <a:hlinkClick r:id="" action="ppaction://media"/>
            <a:extLst>
              <a:ext uri="{FF2B5EF4-FFF2-40B4-BE49-F238E27FC236}">
                <a16:creationId xmlns:a16="http://schemas.microsoft.com/office/drawing/2014/main" id="{4D18D3BB-930F-431D-8158-B70A2FA097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15400" y="6629400"/>
            <a:ext cx="152400" cy="152400"/>
          </a:xfrm>
          <a:prstGeom prst="rect">
            <a:avLst/>
          </a:prstGeom>
        </p:spPr>
      </p:pic>
    </p:spTree>
    <p:extLst>
      <p:ext uri="{BB962C8B-B14F-4D97-AF65-F5344CB8AC3E}">
        <p14:creationId xmlns:p14="http://schemas.microsoft.com/office/powerpoint/2010/main" val="3642363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716" objId="5"/>
        <p14:stopEvt time="25990"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28699"/>
            <a:ext cx="3733800" cy="743712"/>
          </a:xfrm>
          <a:noFill/>
          <a:ln>
            <a:solidFill>
              <a:schemeClr val="tx1"/>
            </a:solidFill>
          </a:ln>
        </p:spPr>
        <p:txBody>
          <a:bodyPr>
            <a:noAutofit/>
          </a:bodyPr>
          <a:lstStyle/>
          <a:p>
            <a:pPr algn="ctr"/>
            <a:r>
              <a:rPr lang="en-US" sz="5400" dirty="0"/>
              <a:t>Overview:</a:t>
            </a:r>
          </a:p>
        </p:txBody>
      </p:sp>
      <p:sp>
        <p:nvSpPr>
          <p:cNvPr id="3" name="Content Placeholder 2"/>
          <p:cNvSpPr>
            <a:spLocks noGrp="1"/>
          </p:cNvSpPr>
          <p:nvPr>
            <p:ph idx="1"/>
          </p:nvPr>
        </p:nvSpPr>
        <p:spPr>
          <a:xfrm>
            <a:off x="457200" y="1752600"/>
            <a:ext cx="8229600" cy="4267200"/>
          </a:xfrm>
          <a:ln>
            <a:noFill/>
          </a:ln>
        </p:spPr>
        <p:txBody>
          <a:bodyPr>
            <a:normAutofit/>
          </a:bodyPr>
          <a:lstStyle/>
          <a:p>
            <a:pPr>
              <a:buFont typeface="Wingdings" pitchFamily="2" charset="2"/>
              <a:buChar char="Ø"/>
            </a:pPr>
            <a:r>
              <a:rPr lang="en-US" sz="2000" dirty="0"/>
              <a:t>You will be using this information to register for your classes for the 2020-2021 school year.</a:t>
            </a:r>
          </a:p>
          <a:p>
            <a:pPr lvl="1">
              <a:buFont typeface="Wingdings" pitchFamily="2" charset="2"/>
              <a:buChar char="Ø"/>
            </a:pPr>
            <a:r>
              <a:rPr lang="en-US" sz="1600" dirty="0"/>
              <a:t>Please have your Registration Card available</a:t>
            </a:r>
            <a:endParaRPr lang="en-US" sz="1400" dirty="0"/>
          </a:p>
          <a:p>
            <a:pPr lvl="1">
              <a:buFont typeface="Wingdings" pitchFamily="2" charset="2"/>
              <a:buChar char="Ø"/>
            </a:pPr>
            <a:r>
              <a:rPr lang="en-US" sz="1600" dirty="0"/>
              <a:t>New this year, the Registration Handbook will be online only</a:t>
            </a:r>
            <a:endParaRPr lang="en-US" sz="1400" dirty="0"/>
          </a:p>
          <a:p>
            <a:pPr>
              <a:buFont typeface="Wingdings" pitchFamily="2" charset="2"/>
              <a:buChar char="Ø"/>
            </a:pPr>
            <a:r>
              <a:rPr lang="en-US" sz="2000" dirty="0"/>
              <a:t>Schedule change policies and procedures are here for you to review</a:t>
            </a:r>
          </a:p>
          <a:p>
            <a:pPr>
              <a:buFont typeface="Wingdings" pitchFamily="2" charset="2"/>
              <a:buChar char="Ø"/>
            </a:pPr>
            <a:endParaRPr lang="en-US" dirty="0"/>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704" t="11112" r="-3704" b="14814"/>
          <a:stretch/>
        </p:blipFill>
        <p:spPr>
          <a:xfrm>
            <a:off x="434954" y="381455"/>
            <a:ext cx="1645306" cy="1218745"/>
          </a:xfrm>
          <a:prstGeom prst="rect">
            <a:avLst/>
          </a:prstGeom>
        </p:spPr>
      </p:pic>
      <p:pic>
        <p:nvPicPr>
          <p:cNvPr id="6" name="il_fi" descr="http://4.bp.blogspot.com/_TNFoIuuOOyE/TPuTs8BeU4I/AAAAAAAAAA8/EcImnhj0MXE/s1600/Bengal+Tiger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453528"/>
            <a:ext cx="1524000" cy="1237219"/>
          </a:xfrm>
          <a:prstGeom prst="rect">
            <a:avLst/>
          </a:prstGeom>
          <a:noFill/>
          <a:ln>
            <a:noFill/>
          </a:ln>
        </p:spPr>
      </p:pic>
      <p:pic>
        <p:nvPicPr>
          <p:cNvPr id="4" name="Picture 3">
            <a:extLst>
              <a:ext uri="{FF2B5EF4-FFF2-40B4-BE49-F238E27FC236}">
                <a16:creationId xmlns:a16="http://schemas.microsoft.com/office/drawing/2014/main" id="{9D28E5E9-B5CD-4159-B476-D0CCBA56BCFB}"/>
              </a:ext>
            </a:extLst>
          </p:cNvPr>
          <p:cNvPicPr>
            <a:picLocks noChangeAspect="1"/>
          </p:cNvPicPr>
          <p:nvPr/>
        </p:nvPicPr>
        <p:blipFill rotWithShape="1">
          <a:blip r:embed="rId7"/>
          <a:srcRect l="7334" t="27779" r="10890" b="10000"/>
          <a:stretch/>
        </p:blipFill>
        <p:spPr>
          <a:xfrm>
            <a:off x="6481084" y="5213981"/>
            <a:ext cx="2424791" cy="1475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C333FE26-A949-4D78-9EEB-551F8DA6E75C}"/>
              </a:ext>
            </a:extLst>
          </p:cNvPr>
          <p:cNvPicPr>
            <a:picLocks noChangeAspect="1"/>
          </p:cNvPicPr>
          <p:nvPr/>
        </p:nvPicPr>
        <p:blipFill rotWithShape="1">
          <a:blip r:embed="rId8"/>
          <a:srcRect l="20933" t="21470" r="9111" b="12222"/>
          <a:stretch/>
        </p:blipFill>
        <p:spPr>
          <a:xfrm>
            <a:off x="257175" y="5234094"/>
            <a:ext cx="2424791" cy="1475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9EAEB8F-26D2-4A37-BA6B-6E773974F0E5}"/>
              </a:ext>
            </a:extLst>
          </p:cNvPr>
          <p:cNvPicPr>
            <a:picLocks noChangeAspect="1"/>
          </p:cNvPicPr>
          <p:nvPr/>
        </p:nvPicPr>
        <p:blipFill>
          <a:blip r:embed="rId9"/>
          <a:stretch>
            <a:fillRect/>
          </a:stretch>
        </p:blipFill>
        <p:spPr>
          <a:xfrm>
            <a:off x="3237106" y="3657600"/>
            <a:ext cx="2424791" cy="3131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Recorded Sound">
            <a:hlinkClick r:id="" action="ppaction://media"/>
            <a:extLst>
              <a:ext uri="{FF2B5EF4-FFF2-40B4-BE49-F238E27FC236}">
                <a16:creationId xmlns:a16="http://schemas.microsoft.com/office/drawing/2014/main" id="{75D18FCD-06FA-43BF-B507-B58ECA8A46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flipV="1">
            <a:off x="6217037" y="6570223"/>
            <a:ext cx="92597" cy="92597"/>
          </a:xfrm>
          <a:prstGeom prst="rect">
            <a:avLst/>
          </a:prstGeom>
        </p:spPr>
      </p:pic>
    </p:spTree>
    <p:extLst>
      <p:ext uri="{BB962C8B-B14F-4D97-AF65-F5344CB8AC3E}">
        <p14:creationId xmlns:p14="http://schemas.microsoft.com/office/powerpoint/2010/main" val="1225972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Need Help?</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Ø"/>
            </a:pPr>
            <a:r>
              <a:rPr lang="en-US" dirty="0"/>
              <a:t>Counselors are available to assist with online course registration during </a:t>
            </a:r>
            <a:r>
              <a:rPr lang="en-US" dirty="0">
                <a:solidFill>
                  <a:srgbClr val="FF0000"/>
                </a:solidFill>
              </a:rPr>
              <a:t>LUNCH</a:t>
            </a:r>
            <a:r>
              <a:rPr lang="en-US" dirty="0"/>
              <a:t> in room </a:t>
            </a:r>
            <a:r>
              <a:rPr lang="en-US" dirty="0">
                <a:solidFill>
                  <a:srgbClr val="FF0000"/>
                </a:solidFill>
              </a:rPr>
              <a:t>A103</a:t>
            </a:r>
            <a:r>
              <a:rPr lang="en-US" dirty="0"/>
              <a:t> on </a:t>
            </a:r>
            <a:r>
              <a:rPr lang="en-US" dirty="0">
                <a:solidFill>
                  <a:srgbClr val="FF0000"/>
                </a:solidFill>
              </a:rPr>
              <a:t>December 17</a:t>
            </a:r>
            <a:r>
              <a:rPr lang="en-US" baseline="30000" dirty="0">
                <a:solidFill>
                  <a:srgbClr val="FF0000"/>
                </a:solidFill>
              </a:rPr>
              <a:t>th</a:t>
            </a:r>
            <a:r>
              <a:rPr lang="en-US" dirty="0">
                <a:solidFill>
                  <a:srgbClr val="FF0000"/>
                </a:solidFill>
              </a:rPr>
              <a:t> &amp; December 18</a:t>
            </a:r>
            <a:r>
              <a:rPr lang="en-US" baseline="30000" dirty="0">
                <a:solidFill>
                  <a:srgbClr val="FF0000"/>
                </a:solidFill>
              </a:rPr>
              <a:t>th</a:t>
            </a:r>
            <a:r>
              <a:rPr lang="en-US" dirty="0">
                <a:solidFill>
                  <a:srgbClr val="FF0000"/>
                </a:solidFill>
              </a:rPr>
              <a:t>.</a:t>
            </a:r>
          </a:p>
          <a:p>
            <a:pPr marL="36576" indent="0">
              <a:buNone/>
            </a:pPr>
            <a:endParaRPr lang="en-US" dirty="0">
              <a:solidFill>
                <a:srgbClr val="FF0000"/>
              </a:solidFill>
            </a:endParaRPr>
          </a:p>
          <a:p>
            <a:pPr>
              <a:buFont typeface="Wingdings" panose="05000000000000000000" pitchFamily="2" charset="2"/>
              <a:buChar char="Ø"/>
            </a:pPr>
            <a:r>
              <a:rPr lang="en-US" dirty="0"/>
              <a:t>Parents/Guardians, should you have questions, please email your student’s Counselor directly. The Counselor will get back to you as soon as possible. Refer to slide 3 for a full list of Counselor emails. </a:t>
            </a:r>
          </a:p>
          <a:p>
            <a:endParaRPr lang="en-US" dirty="0"/>
          </a:p>
          <a:p>
            <a:pPr>
              <a:buFont typeface="Wingdings" panose="05000000000000000000" pitchFamily="2" charset="2"/>
              <a:buChar char="Ø"/>
            </a:pPr>
            <a:r>
              <a:rPr lang="en-US" dirty="0"/>
              <a:t>For students with NO internet access, Counselors will be available during lunch in the Counseling Office to assist with the registration process. </a:t>
            </a:r>
          </a:p>
          <a:p>
            <a:pPr>
              <a:buFont typeface="Wingdings" panose="05000000000000000000" pitchFamily="2" charset="2"/>
              <a:buChar char="Ø"/>
            </a:pPr>
            <a:endParaRPr lang="en-US" dirty="0"/>
          </a:p>
        </p:txBody>
      </p:sp>
      <p:pic>
        <p:nvPicPr>
          <p:cNvPr id="5" name="Recorded Sound">
            <a:hlinkClick r:id="" action="ppaction://media"/>
            <a:extLst>
              <a:ext uri="{FF2B5EF4-FFF2-40B4-BE49-F238E27FC236}">
                <a16:creationId xmlns:a16="http://schemas.microsoft.com/office/drawing/2014/main" id="{0ABAC1D5-4D87-4832-8E9F-6C9655017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6629400"/>
            <a:ext cx="123825" cy="123825"/>
          </a:xfrm>
          <a:prstGeom prst="rect">
            <a:avLst/>
          </a:prstGeom>
        </p:spPr>
      </p:pic>
    </p:spTree>
    <p:extLst>
      <p:ext uri="{BB962C8B-B14F-4D97-AF65-F5344CB8AC3E}">
        <p14:creationId xmlns:p14="http://schemas.microsoft.com/office/powerpoint/2010/main" val="3663175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tIns="0" anchor="ctr" anchorCtr="0">
            <a:normAutofit fontScale="90000"/>
          </a:bodyPr>
          <a:lstStyle/>
          <a:p>
            <a:pPr algn="ctr"/>
            <a:r>
              <a:rPr lang="en-US" dirty="0"/>
              <a:t>Counseling Services Department</a:t>
            </a:r>
          </a:p>
        </p:txBody>
      </p:sp>
      <p:sp>
        <p:nvSpPr>
          <p:cNvPr id="4" name="Content Placeholder 3"/>
          <p:cNvSpPr>
            <a:spLocks noGrp="1"/>
          </p:cNvSpPr>
          <p:nvPr>
            <p:ph idx="1"/>
          </p:nvPr>
        </p:nvSpPr>
        <p:spPr>
          <a:xfrm>
            <a:off x="152400" y="1905000"/>
            <a:ext cx="8763000" cy="4724400"/>
          </a:xfrm>
        </p:spPr>
        <p:txBody>
          <a:bodyPr>
            <a:normAutofit fontScale="92500"/>
          </a:bodyPr>
          <a:lstStyle/>
          <a:p>
            <a:pPr>
              <a:buFont typeface="Wingdings" panose="05000000000000000000" pitchFamily="2" charset="2"/>
              <a:buChar char="Ø"/>
            </a:pPr>
            <a:r>
              <a:rPr lang="en-US" sz="2200" dirty="0"/>
              <a:t>Counselor Assignments:</a:t>
            </a:r>
          </a:p>
          <a:p>
            <a:pPr lvl="1">
              <a:buFont typeface="Wingdings" panose="05000000000000000000" pitchFamily="2" charset="2"/>
              <a:buChar char="Ø"/>
            </a:pPr>
            <a:r>
              <a:rPr lang="en-US" sz="2200" dirty="0"/>
              <a:t>Ms. Conter……………A-Card	</a:t>
            </a:r>
            <a:r>
              <a:rPr lang="en-US" sz="2200" dirty="0">
                <a:hlinkClick r:id="rId5"/>
              </a:rPr>
              <a:t>Jessica_L_Conter@mcspmd.org</a:t>
            </a:r>
            <a:endParaRPr lang="en-US" sz="2200" dirty="0"/>
          </a:p>
          <a:p>
            <a:pPr lvl="1">
              <a:buFont typeface="Wingdings" panose="05000000000000000000" pitchFamily="2" charset="2"/>
              <a:buChar char="Ø"/>
            </a:pPr>
            <a:r>
              <a:rPr lang="en-US" sz="2200" dirty="0"/>
              <a:t>Ms. Smith………….....Care-F	</a:t>
            </a:r>
            <a:r>
              <a:rPr lang="en-US" sz="2200" dirty="0">
                <a:hlinkClick r:id="rId6"/>
              </a:rPr>
              <a:t>Jean_A_Smith@mcpsmd.org</a:t>
            </a:r>
            <a:endParaRPr lang="en-US" sz="2200" dirty="0"/>
          </a:p>
          <a:p>
            <a:pPr lvl="1">
              <a:buFont typeface="Wingdings" panose="05000000000000000000" pitchFamily="2" charset="2"/>
              <a:buChar char="Ø"/>
            </a:pPr>
            <a:r>
              <a:rPr lang="en-US" sz="2200" dirty="0"/>
              <a:t>Ms. Hayes……………G-</a:t>
            </a:r>
            <a:r>
              <a:rPr lang="en-US" sz="2200" dirty="0" err="1"/>
              <a:t>Kar</a:t>
            </a:r>
            <a:r>
              <a:rPr lang="en-US" sz="2200" dirty="0"/>
              <a:t>          </a:t>
            </a:r>
            <a:r>
              <a:rPr lang="en-US" sz="2200" dirty="0">
                <a:hlinkClick r:id="rId7"/>
              </a:rPr>
              <a:t>Jeannette_L_Hayes@mcpsmd.org</a:t>
            </a:r>
            <a:endParaRPr lang="en-US" sz="2200" dirty="0"/>
          </a:p>
          <a:p>
            <a:pPr lvl="1">
              <a:buFont typeface="Wingdings" panose="05000000000000000000" pitchFamily="2" charset="2"/>
              <a:buChar char="Ø"/>
            </a:pPr>
            <a:r>
              <a:rPr lang="en-US" sz="2200" dirty="0"/>
              <a:t>Mr. Tolbert……………</a:t>
            </a:r>
            <a:r>
              <a:rPr lang="en-US" sz="2200" dirty="0" err="1"/>
              <a:t>Kas</a:t>
            </a:r>
            <a:r>
              <a:rPr lang="en-US" sz="2200" dirty="0"/>
              <a:t>-Man	</a:t>
            </a:r>
            <a:r>
              <a:rPr lang="en-US" sz="2200" dirty="0">
                <a:hlinkClick r:id="rId8"/>
              </a:rPr>
              <a:t>Kim_D_Tolbert@mcpsmd.org</a:t>
            </a:r>
            <a:endParaRPr lang="en-US" sz="2200" b="1" dirty="0"/>
          </a:p>
          <a:p>
            <a:pPr lvl="1">
              <a:buFont typeface="Wingdings" panose="05000000000000000000" pitchFamily="2" charset="2"/>
              <a:buChar char="Ø"/>
            </a:pPr>
            <a:r>
              <a:rPr lang="en-US" sz="2200" dirty="0"/>
              <a:t>Ms. Baer……………..Mao-Par	</a:t>
            </a:r>
            <a:r>
              <a:rPr lang="en-US" sz="2200" dirty="0">
                <a:hlinkClick r:id="rId9"/>
              </a:rPr>
              <a:t>Jaime_L_Baer@mcpsmd.org</a:t>
            </a:r>
            <a:endParaRPr lang="en-US" sz="2200" dirty="0"/>
          </a:p>
          <a:p>
            <a:pPr lvl="1">
              <a:buFont typeface="Wingdings" panose="05000000000000000000" pitchFamily="2" charset="2"/>
              <a:buChar char="Ø"/>
            </a:pPr>
            <a:r>
              <a:rPr lang="en-US" sz="2200" dirty="0"/>
              <a:t>Mr. Thomas………….Pas-She	</a:t>
            </a:r>
            <a:r>
              <a:rPr lang="en-US" sz="2200" dirty="0">
                <a:hlinkClick r:id="rId10"/>
              </a:rPr>
              <a:t>Dwayne_Thomas@mcpsmd.org</a:t>
            </a:r>
            <a:r>
              <a:rPr lang="en-US" sz="2200" dirty="0"/>
              <a:t> </a:t>
            </a:r>
          </a:p>
          <a:p>
            <a:pPr lvl="1">
              <a:buFont typeface="Wingdings" panose="05000000000000000000" pitchFamily="2" charset="2"/>
              <a:buChar char="Ø"/>
            </a:pPr>
            <a:r>
              <a:rPr lang="en-US" sz="2200" dirty="0"/>
              <a:t>Ms. Costenbader……Shi-Z       </a:t>
            </a:r>
            <a:r>
              <a:rPr lang="en-US" sz="2200" dirty="0">
                <a:hlinkClick r:id="rId11"/>
              </a:rPr>
              <a:t>Katryn_A_Costenbader@mcpsmd.org</a:t>
            </a:r>
            <a:endParaRPr lang="en-US" sz="2200" dirty="0"/>
          </a:p>
          <a:p>
            <a:pPr lvl="1">
              <a:buFont typeface="Wingdings" panose="05000000000000000000" pitchFamily="2" charset="2"/>
              <a:buChar char="Ø"/>
            </a:pPr>
            <a:endParaRPr lang="en-US" sz="2200" dirty="0"/>
          </a:p>
          <a:p>
            <a:pPr lvl="1">
              <a:buFont typeface="Wingdings" panose="05000000000000000000" pitchFamily="2" charset="2"/>
              <a:buChar char="Ø"/>
            </a:pPr>
            <a:r>
              <a:rPr lang="en-US" sz="1900" dirty="0"/>
              <a:t>College and Career Coordinator: Ms. Prochnow</a:t>
            </a:r>
          </a:p>
          <a:p>
            <a:pPr lvl="1">
              <a:buFont typeface="Wingdings" panose="05000000000000000000" pitchFamily="2" charset="2"/>
              <a:buChar char="Ø"/>
            </a:pPr>
            <a:r>
              <a:rPr lang="en-US" sz="1900" dirty="0"/>
              <a:t>Registrar: Ms. Marks</a:t>
            </a:r>
          </a:p>
          <a:p>
            <a:pPr lvl="1">
              <a:buFont typeface="Wingdings" panose="05000000000000000000" pitchFamily="2" charset="2"/>
              <a:buChar char="Ø"/>
            </a:pPr>
            <a:r>
              <a:rPr lang="en-US" sz="1900" dirty="0"/>
              <a:t>Secretary: Ms. McMillan</a:t>
            </a:r>
          </a:p>
          <a:p>
            <a:pPr algn="ctr"/>
            <a:endParaRPr lang="en-US" dirty="0"/>
          </a:p>
          <a:p>
            <a:pPr marL="228600" lvl="1" indent="0">
              <a:buNone/>
            </a:pPr>
            <a:endParaRPr lang="en-US" dirty="0"/>
          </a:p>
          <a:p>
            <a:pPr lvl="2"/>
            <a:endParaRPr lang="en-US" dirty="0"/>
          </a:p>
        </p:txBody>
      </p:sp>
      <p:pic>
        <p:nvPicPr>
          <p:cNvPr id="5" name="Recorded Sound">
            <a:hlinkClick r:id="" action="ppaction://media"/>
            <a:extLst>
              <a:ext uri="{FF2B5EF4-FFF2-40B4-BE49-F238E27FC236}">
                <a16:creationId xmlns:a16="http://schemas.microsoft.com/office/drawing/2014/main" id="{04872045-03C9-4A19-9088-C21866DD940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3950" y="6486525"/>
            <a:ext cx="152400" cy="152400"/>
          </a:xfrm>
          <a:prstGeom prst="rect">
            <a:avLst/>
          </a:prstGeom>
        </p:spPr>
      </p:pic>
    </p:spTree>
    <p:extLst>
      <p:ext uri="{BB962C8B-B14F-4D97-AF65-F5344CB8AC3E}">
        <p14:creationId xmlns:p14="http://schemas.microsoft.com/office/powerpoint/2010/main" val="3072651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62" y="561205"/>
            <a:ext cx="8229600" cy="743712"/>
          </a:xfrm>
          <a:ln>
            <a:solidFill>
              <a:schemeClr val="tx1"/>
            </a:solidFill>
          </a:ln>
        </p:spPr>
        <p:txBody>
          <a:bodyPr>
            <a:normAutofit fontScale="90000"/>
          </a:bodyPr>
          <a:lstStyle/>
          <a:p>
            <a:pPr algn="ctr"/>
            <a:r>
              <a:rPr lang="en-US" dirty="0"/>
              <a:t>	HS Graduation Requirements</a:t>
            </a:r>
            <a:endParaRPr lang="en-US" sz="4400" dirty="0"/>
          </a:p>
        </p:txBody>
      </p:sp>
      <p:cxnSp>
        <p:nvCxnSpPr>
          <p:cNvPr id="5" name="Straight Arrow Connector 4"/>
          <p:cNvCxnSpPr/>
          <p:nvPr/>
        </p:nvCxnSpPr>
        <p:spPr>
          <a:xfrm>
            <a:off x="1828800" y="3429000"/>
            <a:ext cx="6096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3F5DFBD-CA18-475C-BBD1-4FECAEE7362E}"/>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AB80EF19-420C-42EB-BCD4-59A0A7F2FD0F}"/>
              </a:ext>
            </a:extLst>
          </p:cNvPr>
          <p:cNvPicPr>
            <a:picLocks noChangeAspect="1"/>
          </p:cNvPicPr>
          <p:nvPr/>
        </p:nvPicPr>
        <p:blipFill rotWithShape="1">
          <a:blip r:embed="rId5"/>
          <a:srcRect l="21555" t="28889" r="22444" b="34005"/>
          <a:stretch/>
        </p:blipFill>
        <p:spPr>
          <a:xfrm>
            <a:off x="457200" y="1371600"/>
            <a:ext cx="7467600" cy="3886200"/>
          </a:xfrm>
          <a:prstGeom prst="rect">
            <a:avLst/>
          </a:prstGeom>
        </p:spPr>
      </p:pic>
      <p:sp>
        <p:nvSpPr>
          <p:cNvPr id="11" name="TextBox 10">
            <a:extLst>
              <a:ext uri="{FF2B5EF4-FFF2-40B4-BE49-F238E27FC236}">
                <a16:creationId xmlns:a16="http://schemas.microsoft.com/office/drawing/2014/main" id="{9F231AEA-909F-4D35-89FD-27910CE57840}"/>
              </a:ext>
            </a:extLst>
          </p:cNvPr>
          <p:cNvSpPr txBox="1"/>
          <p:nvPr/>
        </p:nvSpPr>
        <p:spPr>
          <a:xfrm>
            <a:off x="501069" y="5301734"/>
            <a:ext cx="7423731" cy="1223412"/>
          </a:xfrm>
          <a:prstGeom prst="rect">
            <a:avLst/>
          </a:prstGeom>
          <a:noFill/>
        </p:spPr>
        <p:txBody>
          <a:bodyPr wrap="square" rtlCol="0">
            <a:spAutoFit/>
          </a:bodyPr>
          <a:lstStyle/>
          <a:p>
            <a:r>
              <a:rPr lang="en-US" sz="1050" dirty="0"/>
              <a:t>Class of 2021: </a:t>
            </a:r>
            <a:r>
              <a:rPr lang="en-US" sz="1050" dirty="0">
                <a:hlinkClick r:id="rId6"/>
              </a:rPr>
              <a:t>https://www.montgomeryschoolsmd.org/uploadedFiles/curriculum/1025.19_GradReqAtAGlanceClass2021_Flyer.pdf</a:t>
            </a:r>
            <a:endParaRPr lang="en-US" sz="1050" dirty="0"/>
          </a:p>
          <a:p>
            <a:r>
              <a:rPr lang="en-US" sz="1050" dirty="0"/>
              <a:t>Class of 2022: </a:t>
            </a:r>
            <a:r>
              <a:rPr lang="en-US" sz="1050" dirty="0">
                <a:hlinkClick r:id="rId7"/>
              </a:rPr>
              <a:t>https://www.montgomeryschoolsmd.org/uploadedFiles/curriculum/1025.19_GradReqAtAGlanceClass2022_Flyer.pdf</a:t>
            </a:r>
            <a:endParaRPr lang="en-US" sz="1050" dirty="0"/>
          </a:p>
          <a:p>
            <a:r>
              <a:rPr lang="en-US" sz="1050" dirty="0"/>
              <a:t>Class of 2023: </a:t>
            </a:r>
            <a:r>
              <a:rPr lang="en-US" sz="1050" dirty="0">
                <a:hlinkClick r:id="rId8"/>
              </a:rPr>
              <a:t>https://www.montgomeryschoolsmd.org/uploadedFiles/curriculum/1025.19_GradReqAtAGlanceClass2023_Flyer.pdf</a:t>
            </a:r>
            <a:endParaRPr lang="en-US" sz="1050" dirty="0"/>
          </a:p>
          <a:p>
            <a:r>
              <a:rPr lang="en-US" sz="1050" dirty="0"/>
              <a:t>Class of 2024: Information not available at this time. Will update when available. </a:t>
            </a:r>
          </a:p>
        </p:txBody>
      </p:sp>
      <p:pic>
        <p:nvPicPr>
          <p:cNvPr id="4" name="Recorded Sound">
            <a:hlinkClick r:id="" action="ppaction://media"/>
            <a:extLst>
              <a:ext uri="{FF2B5EF4-FFF2-40B4-BE49-F238E27FC236}">
                <a16:creationId xmlns:a16="http://schemas.microsoft.com/office/drawing/2014/main" id="{AC2BC3D2-3608-4505-9BE4-7377675A81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2931" y="6525146"/>
            <a:ext cx="133350" cy="133350"/>
          </a:xfrm>
          <a:prstGeom prst="rect">
            <a:avLst/>
          </a:prstGeom>
        </p:spPr>
      </p:pic>
    </p:spTree>
    <p:extLst>
      <p:ext uri="{BB962C8B-B14F-4D97-AF65-F5344CB8AC3E}">
        <p14:creationId xmlns:p14="http://schemas.microsoft.com/office/powerpoint/2010/main" val="2503669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305799" cy="914400"/>
          </a:xfrm>
          <a:ln>
            <a:solidFill>
              <a:schemeClr val="tx1"/>
            </a:solidFill>
          </a:ln>
        </p:spPr>
        <p:txBody>
          <a:bodyPr>
            <a:normAutofit fontScale="90000"/>
          </a:bodyPr>
          <a:lstStyle/>
          <a:p>
            <a:pPr algn="ctr"/>
            <a:r>
              <a:rPr lang="en-US" sz="4100" dirty="0"/>
              <a:t>HS Graduation Requirements – Tests/</a:t>
            </a:r>
            <a:r>
              <a:rPr lang="en-US" sz="4100" dirty="0" err="1"/>
              <a:t>SSL</a:t>
            </a:r>
            <a:r>
              <a:rPr lang="en-US" sz="4100" dirty="0"/>
              <a:t> </a:t>
            </a:r>
          </a:p>
        </p:txBody>
      </p:sp>
      <p:sp>
        <p:nvSpPr>
          <p:cNvPr id="4" name="Content Placeholder 3"/>
          <p:cNvSpPr>
            <a:spLocks noGrp="1"/>
          </p:cNvSpPr>
          <p:nvPr>
            <p:ph idx="1"/>
          </p:nvPr>
        </p:nvSpPr>
        <p:spPr>
          <a:xfrm>
            <a:off x="457200" y="1600200"/>
            <a:ext cx="8305800" cy="4953000"/>
          </a:xfrm>
        </p:spPr>
        <p:txBody>
          <a:bodyPr>
            <a:normAutofit fontScale="92500" lnSpcReduction="20000"/>
          </a:bodyPr>
          <a:lstStyle/>
          <a:p>
            <a:pPr>
              <a:buFont typeface="Wingdings" panose="05000000000000000000" pitchFamily="2" charset="2"/>
              <a:buChar char="Ø"/>
            </a:pPr>
            <a:r>
              <a:rPr lang="en-US" sz="2800" dirty="0"/>
              <a:t>Maryland Comprehensive Assessment Program (MCAP)</a:t>
            </a:r>
          </a:p>
          <a:p>
            <a:pPr lvl="1">
              <a:buFont typeface="Wingdings" panose="05000000000000000000" pitchFamily="2" charset="2"/>
              <a:buChar char="Ø"/>
            </a:pPr>
            <a:r>
              <a:rPr lang="en-US" sz="2400" dirty="0"/>
              <a:t>Algebra 1</a:t>
            </a:r>
          </a:p>
          <a:p>
            <a:pPr lvl="1">
              <a:buFont typeface="Wingdings" panose="05000000000000000000" pitchFamily="2" charset="2"/>
              <a:buChar char="Ø"/>
            </a:pPr>
            <a:r>
              <a:rPr lang="en-US" sz="2400" dirty="0"/>
              <a:t>English 10</a:t>
            </a:r>
          </a:p>
          <a:p>
            <a:pPr>
              <a:buFont typeface="Wingdings" panose="05000000000000000000" pitchFamily="2" charset="2"/>
              <a:buChar char="Ø"/>
            </a:pPr>
            <a:r>
              <a:rPr lang="en-US" sz="2800" dirty="0"/>
              <a:t>High School Assessments (HSA, </a:t>
            </a:r>
            <a:r>
              <a:rPr lang="en-US" sz="2800" dirty="0" err="1"/>
              <a:t>MISA</a:t>
            </a:r>
            <a:r>
              <a:rPr lang="en-US" sz="2800" dirty="0"/>
              <a:t>)</a:t>
            </a:r>
          </a:p>
          <a:p>
            <a:pPr lvl="1">
              <a:buFont typeface="Wingdings" panose="05000000000000000000" pitchFamily="2" charset="2"/>
              <a:buChar char="Ø"/>
            </a:pPr>
            <a:r>
              <a:rPr lang="en-US" sz="2400" dirty="0" err="1"/>
              <a:t>NSL</a:t>
            </a:r>
            <a:r>
              <a:rPr lang="en-US" sz="2400" dirty="0"/>
              <a:t> Government</a:t>
            </a:r>
          </a:p>
          <a:p>
            <a:pPr lvl="1">
              <a:buFont typeface="Wingdings" panose="05000000000000000000" pitchFamily="2" charset="2"/>
              <a:buChar char="Ø"/>
            </a:pPr>
            <a:r>
              <a:rPr lang="en-US" sz="2400" dirty="0"/>
              <a:t>Science</a:t>
            </a:r>
            <a:endParaRPr lang="en-US" sz="2200" dirty="0"/>
          </a:p>
          <a:p>
            <a:pPr>
              <a:buFont typeface="Wingdings" panose="05000000000000000000" pitchFamily="2" charset="2"/>
              <a:buChar char="Ø"/>
            </a:pPr>
            <a:r>
              <a:rPr lang="en-US" sz="2800" dirty="0"/>
              <a:t>For more information, please visit:  </a:t>
            </a:r>
            <a:r>
              <a:rPr lang="en-US" sz="2800" dirty="0">
                <a:hlinkClick r:id="rId5"/>
              </a:rPr>
              <a:t>http://www.montgomeryschoolsmd.org/curriculum/graduation-requirements.aspx</a:t>
            </a:r>
            <a:endParaRPr lang="en-US" sz="2800" dirty="0"/>
          </a:p>
          <a:p>
            <a:pPr>
              <a:buFont typeface="Wingdings" panose="05000000000000000000" pitchFamily="2" charset="2"/>
              <a:buChar char="Ø"/>
            </a:pPr>
            <a:r>
              <a:rPr lang="en-US" sz="2800" dirty="0" err="1"/>
              <a:t>SSL</a:t>
            </a:r>
            <a:r>
              <a:rPr lang="en-US" sz="2800" dirty="0"/>
              <a:t> Hours: 75 hours </a:t>
            </a:r>
          </a:p>
          <a:p>
            <a:pPr lvl="1">
              <a:buFont typeface="Wingdings" panose="05000000000000000000" pitchFamily="2" charset="2"/>
              <a:buChar char="Ø"/>
            </a:pPr>
            <a:r>
              <a:rPr lang="en-US" sz="2400" i="1" dirty="0"/>
              <a:t>Certificate of Meritorious Service if you earn </a:t>
            </a:r>
            <a:r>
              <a:rPr lang="en-US" sz="2400" i="1" u="sng" dirty="0"/>
              <a:t>260</a:t>
            </a:r>
            <a:r>
              <a:rPr lang="en-US" sz="2400" i="1" dirty="0"/>
              <a:t> hours</a:t>
            </a:r>
          </a:p>
          <a:p>
            <a:pPr lvl="1">
              <a:buFont typeface="Wingdings" panose="05000000000000000000" pitchFamily="2" charset="2"/>
              <a:buChar char="Ø"/>
            </a:pPr>
            <a:r>
              <a:rPr lang="en-US" dirty="0"/>
              <a:t>Join the SSL Google Classroom for more information: </a:t>
            </a:r>
            <a:endParaRPr lang="en-US" u="sng" dirty="0"/>
          </a:p>
          <a:p>
            <a:pPr lvl="2">
              <a:buFont typeface="Wingdings" panose="05000000000000000000" pitchFamily="2" charset="2"/>
              <a:buChar char="Ø"/>
            </a:pPr>
            <a:r>
              <a:rPr lang="en-US" dirty="0"/>
              <a:t>Class code: vqw5asg</a:t>
            </a:r>
          </a:p>
        </p:txBody>
      </p:sp>
      <p:pic>
        <p:nvPicPr>
          <p:cNvPr id="9" name="Recorded Sound">
            <a:hlinkClick r:id="" action="ppaction://media"/>
            <a:extLst>
              <a:ext uri="{FF2B5EF4-FFF2-40B4-BE49-F238E27FC236}">
                <a16:creationId xmlns:a16="http://schemas.microsoft.com/office/drawing/2014/main" id="{B92B1078-46A3-46CD-B414-84DAA25963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2999" y="6553200"/>
            <a:ext cx="152400" cy="152400"/>
          </a:xfrm>
          <a:prstGeom prst="rect">
            <a:avLst/>
          </a:prstGeom>
        </p:spPr>
      </p:pic>
    </p:spTree>
    <p:extLst>
      <p:ext uri="{BB962C8B-B14F-4D97-AF65-F5344CB8AC3E}">
        <p14:creationId xmlns:p14="http://schemas.microsoft.com/office/powerpoint/2010/main" val="2133123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918" y="457200"/>
            <a:ext cx="7467600" cy="1143000"/>
          </a:xfrm>
          <a:ln>
            <a:solidFill>
              <a:schemeClr val="tx1"/>
            </a:solidFill>
          </a:ln>
        </p:spPr>
        <p:txBody>
          <a:bodyPr/>
          <a:lstStyle/>
          <a:p>
            <a:pPr algn="ctr"/>
            <a:r>
              <a:rPr lang="en-US" dirty="0"/>
              <a:t>MCPS Promotion Policy</a:t>
            </a:r>
          </a:p>
        </p:txBody>
      </p:sp>
      <p:pic>
        <p:nvPicPr>
          <p:cNvPr id="5" name="Content Placeholder 7" descr="MCPS 2015 - 2016 High School Course Bulletin - Internet Explorer"/>
          <p:cNvPicPr>
            <a:picLocks noGrp="1" noChangeAspect="1"/>
          </p:cNvPicPr>
          <p:nvPr>
            <p:ph idx="1"/>
          </p:nvPr>
        </p:nvPicPr>
        <p:blipFill rotWithShape="1">
          <a:blip r:embed="rId5">
            <a:extLst>
              <a:ext uri="{28A0092B-C50C-407E-A947-70E740481C1C}">
                <a14:useLocalDpi xmlns:a14="http://schemas.microsoft.com/office/drawing/2010/main" val="0"/>
              </a:ext>
            </a:extLst>
          </a:blip>
          <a:srcRect l="29630" t="11905" r="3550" b="6520"/>
          <a:stretch/>
        </p:blipFill>
        <p:spPr>
          <a:xfrm>
            <a:off x="528918" y="2057400"/>
            <a:ext cx="7467600" cy="4419600"/>
          </a:xfrm>
        </p:spPr>
      </p:pic>
      <p:pic>
        <p:nvPicPr>
          <p:cNvPr id="4" name="Recorded Sound">
            <a:hlinkClick r:id="" action="ppaction://media"/>
            <a:extLst>
              <a:ext uri="{FF2B5EF4-FFF2-40B4-BE49-F238E27FC236}">
                <a16:creationId xmlns:a16="http://schemas.microsoft.com/office/drawing/2014/main" id="{A66C6670-8F66-44BD-937E-381FFF4654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152400" cy="152400"/>
          </a:xfrm>
          <a:prstGeom prst="rect">
            <a:avLst/>
          </a:prstGeom>
        </p:spPr>
      </p:pic>
    </p:spTree>
    <p:extLst>
      <p:ext uri="{BB962C8B-B14F-4D97-AF65-F5344CB8AC3E}">
        <p14:creationId xmlns:p14="http://schemas.microsoft.com/office/powerpoint/2010/main" val="256668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gn="ctr"/>
            <a:r>
              <a:rPr lang="en-US" dirty="0"/>
              <a:t>College Readiness Tips</a:t>
            </a:r>
          </a:p>
        </p:txBody>
      </p:sp>
      <p:sp>
        <p:nvSpPr>
          <p:cNvPr id="3" name="Content Placeholder 2"/>
          <p:cNvSpPr>
            <a:spLocks noGrp="1"/>
          </p:cNvSpPr>
          <p:nvPr>
            <p:ph idx="1"/>
          </p:nvPr>
        </p:nvSpPr>
        <p:spPr/>
        <p:txBody>
          <a:bodyPr>
            <a:normAutofit/>
          </a:bodyPr>
          <a:lstStyle/>
          <a:p>
            <a:endParaRPr lang="en-US" dirty="0"/>
          </a:p>
          <a:p>
            <a:pPr>
              <a:buFont typeface="Wingdings" panose="05000000000000000000" pitchFamily="2" charset="2"/>
              <a:buChar char="Ø"/>
            </a:pPr>
            <a:r>
              <a:rPr lang="en-US" dirty="0"/>
              <a:t>Take rigorous courses</a:t>
            </a:r>
          </a:p>
          <a:p>
            <a:pPr>
              <a:buFont typeface="Wingdings" panose="05000000000000000000" pitchFamily="2" charset="2"/>
              <a:buChar char="Ø"/>
            </a:pPr>
            <a:r>
              <a:rPr lang="en-US" dirty="0"/>
              <a:t>Improve your grade point average </a:t>
            </a:r>
          </a:p>
          <a:p>
            <a:pPr>
              <a:buFont typeface="Wingdings" panose="05000000000000000000" pitchFamily="2" charset="2"/>
              <a:buChar char="Ø"/>
            </a:pPr>
            <a:r>
              <a:rPr lang="en-US" dirty="0"/>
              <a:t>Explore career opportunities (</a:t>
            </a:r>
            <a:r>
              <a:rPr lang="en-US" dirty="0" err="1"/>
              <a:t>ASVAB</a:t>
            </a:r>
            <a:r>
              <a:rPr lang="en-US" dirty="0"/>
              <a:t>)</a:t>
            </a:r>
          </a:p>
          <a:p>
            <a:pPr>
              <a:buFont typeface="Wingdings" panose="05000000000000000000" pitchFamily="2" charset="2"/>
              <a:buChar char="Ø"/>
            </a:pPr>
            <a:r>
              <a:rPr lang="en-US" dirty="0"/>
              <a:t>Prepare for SAT, ACT or </a:t>
            </a:r>
            <a:r>
              <a:rPr lang="en-US" dirty="0" err="1"/>
              <a:t>Accuplacer</a:t>
            </a:r>
            <a:endParaRPr lang="en-US" dirty="0"/>
          </a:p>
          <a:p>
            <a:pPr>
              <a:buFont typeface="Wingdings" panose="05000000000000000000" pitchFamily="2" charset="2"/>
              <a:buChar char="Ø"/>
            </a:pPr>
            <a:r>
              <a:rPr lang="en-US" dirty="0"/>
              <a:t>Earn meaningful </a:t>
            </a:r>
            <a:r>
              <a:rPr lang="en-US" dirty="0" err="1"/>
              <a:t>SSL</a:t>
            </a:r>
            <a:r>
              <a:rPr lang="en-US" dirty="0"/>
              <a:t> hours</a:t>
            </a:r>
          </a:p>
          <a:p>
            <a:pPr>
              <a:buFont typeface="Wingdings" panose="05000000000000000000" pitchFamily="2" charset="2"/>
              <a:buChar char="Ø"/>
            </a:pPr>
            <a:r>
              <a:rPr lang="en-US" dirty="0"/>
              <a:t>Get INVOLVED in extracurricular activities!</a:t>
            </a:r>
          </a:p>
        </p:txBody>
      </p:sp>
      <p:pic>
        <p:nvPicPr>
          <p:cNvPr id="5" name="Recorded Sound">
            <a:hlinkClick r:id="" action="ppaction://media"/>
            <a:extLst>
              <a:ext uri="{FF2B5EF4-FFF2-40B4-BE49-F238E27FC236}">
                <a16:creationId xmlns:a16="http://schemas.microsoft.com/office/drawing/2014/main" id="{25D9B59C-2536-4279-8775-721287597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0" y="6553200"/>
            <a:ext cx="152400" cy="152400"/>
          </a:xfrm>
          <a:prstGeom prst="rect">
            <a:avLst/>
          </a:prstGeom>
        </p:spPr>
      </p:pic>
    </p:spTree>
    <p:extLst>
      <p:ext uri="{BB962C8B-B14F-4D97-AF65-F5344CB8AC3E}">
        <p14:creationId xmlns:p14="http://schemas.microsoft.com/office/powerpoint/2010/main" val="1701598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gn="ctr"/>
            <a:r>
              <a:rPr lang="en-US" dirty="0"/>
              <a:t>Scheduling – Insider Info</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Ø"/>
            </a:pPr>
            <a:r>
              <a:rPr lang="en-US" dirty="0"/>
              <a:t>A master schedule is developed by the number of course selections identified by students during this registration process. </a:t>
            </a:r>
          </a:p>
          <a:p>
            <a:pPr>
              <a:buFont typeface="Wingdings" panose="05000000000000000000" pitchFamily="2" charset="2"/>
              <a:buChar char="Ø"/>
            </a:pPr>
            <a:r>
              <a:rPr lang="en-US" dirty="0"/>
              <a:t>School administrators make decisions regarding the number of sections per department based on students’ course selections. </a:t>
            </a:r>
          </a:p>
          <a:p>
            <a:pPr>
              <a:buFont typeface="Wingdings" panose="05000000000000000000" pitchFamily="2" charset="2"/>
              <a:buChar char="Ø"/>
            </a:pPr>
            <a:r>
              <a:rPr lang="en-US" dirty="0"/>
              <a:t>Under-enrolled courses may not be offered. </a:t>
            </a:r>
          </a:p>
        </p:txBody>
      </p:sp>
      <p:pic>
        <p:nvPicPr>
          <p:cNvPr id="5" name="Recorded Sound">
            <a:hlinkClick r:id="" action="ppaction://media"/>
            <a:extLst>
              <a:ext uri="{FF2B5EF4-FFF2-40B4-BE49-F238E27FC236}">
                <a16:creationId xmlns:a16="http://schemas.microsoft.com/office/drawing/2014/main" id="{33DE828E-52CB-4D31-A689-A95A0C5206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5400" y="6629400"/>
            <a:ext cx="152400" cy="152400"/>
          </a:xfrm>
          <a:prstGeom prst="rect">
            <a:avLst/>
          </a:prstGeom>
        </p:spPr>
      </p:pic>
    </p:spTree>
    <p:extLst>
      <p:ext uri="{BB962C8B-B14F-4D97-AF65-F5344CB8AC3E}">
        <p14:creationId xmlns:p14="http://schemas.microsoft.com/office/powerpoint/2010/main" val="2061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086600" cy="868362"/>
          </a:xfrm>
          <a:ln>
            <a:solidFill>
              <a:schemeClr val="tx1"/>
            </a:solidFill>
          </a:ln>
        </p:spPr>
        <p:txBody>
          <a:bodyPr>
            <a:normAutofit/>
          </a:bodyPr>
          <a:lstStyle/>
          <a:p>
            <a:pPr algn="ctr"/>
            <a:r>
              <a:rPr lang="en-US" dirty="0"/>
              <a:t>Schedule Correction Policy</a:t>
            </a:r>
          </a:p>
        </p:txBody>
      </p:sp>
      <p:sp>
        <p:nvSpPr>
          <p:cNvPr id="3" name="Content Placeholder 2"/>
          <p:cNvSpPr>
            <a:spLocks noGrp="1"/>
          </p:cNvSpPr>
          <p:nvPr>
            <p:ph idx="1"/>
          </p:nvPr>
        </p:nvSpPr>
        <p:spPr>
          <a:xfrm>
            <a:off x="457200" y="1447800"/>
            <a:ext cx="8077200" cy="5029200"/>
          </a:xfrm>
        </p:spPr>
        <p:txBody>
          <a:bodyPr>
            <a:normAutofit/>
          </a:bodyPr>
          <a:lstStyle/>
          <a:p>
            <a:pPr>
              <a:buFont typeface="Wingdings" panose="05000000000000000000" pitchFamily="2" charset="2"/>
              <a:buChar char="Ø"/>
            </a:pPr>
            <a:r>
              <a:rPr lang="en-US" dirty="0"/>
              <a:t>Schedule corrections will ONLY be made for the following reasons:</a:t>
            </a:r>
          </a:p>
          <a:p>
            <a:pPr lvl="1">
              <a:buFont typeface="Wingdings" panose="05000000000000000000" pitchFamily="2" charset="2"/>
              <a:buChar char="Ø"/>
            </a:pPr>
            <a:r>
              <a:rPr lang="en-US" dirty="0">
                <a:solidFill>
                  <a:schemeClr val="tx2">
                    <a:lumMod val="75000"/>
                  </a:schemeClr>
                </a:solidFill>
              </a:rPr>
              <a:t>Completion of a summer school course</a:t>
            </a:r>
          </a:p>
          <a:p>
            <a:pPr lvl="1">
              <a:buFont typeface="Wingdings" panose="05000000000000000000" pitchFamily="2" charset="2"/>
              <a:buChar char="Ø"/>
            </a:pPr>
            <a:r>
              <a:rPr lang="en-US" dirty="0">
                <a:solidFill>
                  <a:schemeClr val="tx2">
                    <a:lumMod val="75000"/>
                  </a:schemeClr>
                </a:solidFill>
              </a:rPr>
              <a:t>Incomplete schedule (missing a class)</a:t>
            </a:r>
          </a:p>
          <a:p>
            <a:pPr lvl="1">
              <a:buFont typeface="Wingdings" panose="05000000000000000000" pitchFamily="2" charset="2"/>
              <a:buChar char="Ø"/>
            </a:pPr>
            <a:r>
              <a:rPr lang="en-US" dirty="0">
                <a:solidFill>
                  <a:schemeClr val="tx2">
                    <a:lumMod val="75000"/>
                  </a:schemeClr>
                </a:solidFill>
              </a:rPr>
              <a:t>Failure of prerequisite course</a:t>
            </a:r>
          </a:p>
          <a:p>
            <a:pPr lvl="1">
              <a:buFont typeface="Wingdings" panose="05000000000000000000" pitchFamily="2" charset="2"/>
              <a:buChar char="Ø"/>
            </a:pPr>
            <a:r>
              <a:rPr lang="en-US" dirty="0">
                <a:solidFill>
                  <a:schemeClr val="tx2">
                    <a:lumMod val="75000"/>
                  </a:schemeClr>
                </a:solidFill>
              </a:rPr>
              <a:t>Master schedule conflict</a:t>
            </a:r>
          </a:p>
          <a:p>
            <a:pPr lvl="1"/>
            <a:endParaRPr lang="en-US" dirty="0"/>
          </a:p>
          <a:p>
            <a:pPr lvl="1">
              <a:buFont typeface="Wingdings" panose="05000000000000000000" pitchFamily="2" charset="2"/>
              <a:buChar char="Ø"/>
            </a:pPr>
            <a:r>
              <a:rPr lang="en-US" dirty="0"/>
              <a:t>Requests for specific teachers will </a:t>
            </a:r>
            <a:r>
              <a:rPr lang="en-US" b="1" u="sng" dirty="0"/>
              <a:t>NOT</a:t>
            </a:r>
            <a:r>
              <a:rPr lang="en-US" dirty="0"/>
              <a:t> be honored!</a:t>
            </a:r>
          </a:p>
        </p:txBody>
      </p:sp>
      <p:pic>
        <p:nvPicPr>
          <p:cNvPr id="5" name="Recorded Sound">
            <a:hlinkClick r:id="" action="ppaction://media"/>
            <a:extLst>
              <a:ext uri="{FF2B5EF4-FFF2-40B4-BE49-F238E27FC236}">
                <a16:creationId xmlns:a16="http://schemas.microsoft.com/office/drawing/2014/main" id="{DBFC4D3E-3482-428F-8F1F-BB945D9571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629400"/>
            <a:ext cx="152400" cy="152400"/>
          </a:xfrm>
          <a:prstGeom prst="rect">
            <a:avLst/>
          </a:prstGeom>
        </p:spPr>
      </p:pic>
    </p:spTree>
    <p:extLst>
      <p:ext uri="{BB962C8B-B14F-4D97-AF65-F5344CB8AC3E}">
        <p14:creationId xmlns:p14="http://schemas.microsoft.com/office/powerpoint/2010/main" val="221937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
</p:tagLst>
</file>

<file path=ppt/tags/tag2.xml><?xml version="1.0" encoding="utf-8"?>
<p:tagLst xmlns:a="http://schemas.openxmlformats.org/drawingml/2006/main" xmlns:r="http://schemas.openxmlformats.org/officeDocument/2006/relationships" xmlns:p="http://schemas.openxmlformats.org/presentationml/2006/main">
  <p:tag name="TIMING" val="|34.9|4.6"/>
</p:tagLst>
</file>

<file path=ppt/tags/tag3.xml><?xml version="1.0" encoding="utf-8"?>
<p:tagLst xmlns:a="http://schemas.openxmlformats.org/drawingml/2006/main" xmlns:r="http://schemas.openxmlformats.org/officeDocument/2006/relationships" xmlns:p="http://schemas.openxmlformats.org/presentationml/2006/main">
  <p:tag name="TIMING" val="|19.7|26.4"/>
</p:tagLst>
</file>

<file path=ppt/theme/theme1.xml><?xml version="1.0" encoding="utf-8"?>
<a:theme xmlns:a="http://schemas.openxmlformats.org/drawingml/2006/main" name="Theme1">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extLst>
    <a:ext uri="{05A4C25C-085E-4340-85A3-A5531E510DB2}">
      <thm15:themeFamily xmlns:thm15="http://schemas.microsoft.com/office/thememl/2012/main" name="Theme1" id="{71BE238F-57B4-4E4F-8B1A-E69449E42F28}" vid="{8AD6B60B-23DA-4F87-A089-CA8F10B71A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5228</TotalTime>
  <Words>2527</Words>
  <Application>Microsoft Office PowerPoint</Application>
  <PresentationFormat>On-screen Show (4:3)</PresentationFormat>
  <Paragraphs>171</Paragraphs>
  <Slides>20</Slides>
  <Notes>20</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Franklin Gothic Book</vt:lpstr>
      <vt:lpstr>Times New Roman</vt:lpstr>
      <vt:lpstr>Wingdings</vt:lpstr>
      <vt:lpstr>Wingdings 2</vt:lpstr>
      <vt:lpstr>Theme1</vt:lpstr>
      <vt:lpstr>2020-2021 Course Registration</vt:lpstr>
      <vt:lpstr>Overview:</vt:lpstr>
      <vt:lpstr>Counseling Services Department</vt:lpstr>
      <vt:lpstr> HS Graduation Requirements</vt:lpstr>
      <vt:lpstr>HS Graduation Requirements – Tests/SSL </vt:lpstr>
      <vt:lpstr>MCPS Promotion Policy</vt:lpstr>
      <vt:lpstr>College Readiness Tips</vt:lpstr>
      <vt:lpstr>Scheduling – Insider Info</vt:lpstr>
      <vt:lpstr>Schedule Correction Policy</vt:lpstr>
      <vt:lpstr>Course Registration</vt:lpstr>
      <vt:lpstr>Course Registration</vt:lpstr>
      <vt:lpstr>Course Registration Steps</vt:lpstr>
      <vt:lpstr>PowerPoint Presentation</vt:lpstr>
      <vt:lpstr>PowerPoint Presentation</vt:lpstr>
      <vt:lpstr>PowerPoint Presentation</vt:lpstr>
      <vt:lpstr>PowerPoint Presentation</vt:lpstr>
      <vt:lpstr>PowerPoint Presentation</vt:lpstr>
      <vt:lpstr> Have a parent/guardian review your course selections. Once they have reviewed them, click SUBMIT. </vt:lpstr>
      <vt:lpstr>PowerPoint Presentation</vt:lpstr>
      <vt:lpstr>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c:creator>
  <cp:lastModifiedBy>Sinclair Jr, Robert</cp:lastModifiedBy>
  <cp:revision>365</cp:revision>
  <cp:lastPrinted>2019-11-22T13:11:16Z</cp:lastPrinted>
  <dcterms:created xsi:type="dcterms:W3CDTF">2012-01-12T01:42:20Z</dcterms:created>
  <dcterms:modified xsi:type="dcterms:W3CDTF">2019-11-25T19:14:35Z</dcterms:modified>
</cp:coreProperties>
</file>