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6" r:id="rId4"/>
    <p:sldMasterId id="214748367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6858000" cx="12192000"/>
  <p:notesSz cx="6858000" cy="9144000"/>
  <p:embeddedFontLst>
    <p:embeddedFont>
      <p:font typeface="Nixie One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9D412EBC-20EF-4BE3-8FED-3C92C17F19C1}">
  <a:tblStyle styleId="{9D412EBC-20EF-4BE3-8FED-3C92C17F19C1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font" Target="fonts/NixieOne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" lvl="0" marL="241300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Shape 206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MCPS current TWI - 213 Kindergarteners at 3 schools</a:t>
            </a:r>
            <a:endParaRPr sz="1100"/>
          </a:p>
          <a:p>
            <a:pPr indent="0" lvl="0" marL="0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u="sng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Ethnicity:</a:t>
            </a:r>
            <a:endParaRPr sz="1100" u="sng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16% African American</a:t>
            </a:r>
            <a:endParaRPr sz="1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8% Asian</a:t>
            </a:r>
            <a:endParaRPr sz="1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9% Caucasian</a:t>
            </a:r>
            <a:endParaRPr sz="1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65% Hispanic</a:t>
            </a:r>
            <a:endParaRPr sz="1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2% Multi-Racial</a:t>
            </a:r>
            <a:endParaRPr sz="1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u="sng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Other demographics:</a:t>
            </a:r>
            <a:endParaRPr sz="1100" u="sng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52% LEP (this includes all levels, don’t assume NO English)</a:t>
            </a:r>
            <a:endParaRPr sz="1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71% FARMS</a:t>
            </a:r>
            <a:endParaRPr sz="1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11% Special Education</a:t>
            </a:r>
            <a:endParaRPr sz="1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Quarterly Planning - Cohorts of teachers at 4 other schools (3 of which are veteran TWI)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RTES already has other practices in place for current students, support structures, resources, those same practices will continue</a:t>
            </a:r>
            <a:endParaRPr/>
          </a:p>
        </p:txBody>
      </p:sp>
      <p:sp>
        <p:nvSpPr>
          <p:cNvPr id="294" name="Shape 294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Shape 301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 that content instruction is not repeated in other language classroom; rather teachers plan collaboratively to ensure that students connect the learning across languages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Curriculum is aligned to MCPS curriculum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Resources include authentic Spanish literature; leveled readers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Importance of collaboration between partner teachers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Homework - collaboration between language teachers</a:t>
            </a:r>
            <a:endParaRPr/>
          </a:p>
        </p:txBody>
      </p:sp>
      <p:sp>
        <p:nvSpPr>
          <p:cNvPr id="309" name="Shape 309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Shape 316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Shape 322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Shape 323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Shape 329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Shape 330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Additive - honoring the home language and culture of all students, regardless of whether their language is a language of instruction - this model brings in the strengths of the Spanish speaking community in Rolling Terrace.</a:t>
            </a:r>
            <a:endParaRPr/>
          </a:p>
        </p:txBody>
      </p:sp>
      <p:sp>
        <p:nvSpPr>
          <p:cNvPr id="215" name="Shape 215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Bilingual - speaking and listening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Biliterate - reading and writing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 domains of language</a:t>
            </a:r>
            <a:endParaRPr/>
          </a:p>
        </p:txBody>
      </p:sp>
      <p:sp>
        <p:nvSpPr>
          <p:cNvPr id="224" name="Shape 224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0800" lvl="0" marL="2286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100"/>
              <a:t>Social - bilingual students have stronger cultural identity and self-esteem; can develop friendships across  language or social class barriers; social benefits with family members as well</a:t>
            </a:r>
            <a:endParaRPr sz="1100"/>
          </a:p>
          <a:p>
            <a:pPr indent="-50800" lvl="0" marL="228600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en-US" sz="1100"/>
              <a:t>Cognitive - Overall, proficient bilinguals outperform monolinguals in:</a:t>
            </a:r>
            <a:endParaRPr sz="1100"/>
          </a:p>
          <a:p>
            <a:pPr indent="-298450" lvl="0" marL="457200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US" sz="1100"/>
              <a:t>creativity</a:t>
            </a:r>
            <a:endParaRPr sz="1100"/>
          </a:p>
          <a:p>
            <a:pPr indent="-29845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US" sz="1100"/>
              <a:t>problem solving</a:t>
            </a:r>
            <a:endParaRPr sz="1100"/>
          </a:p>
          <a:p>
            <a:pPr indent="-29845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US" sz="1100"/>
              <a:t>mental flexibility</a:t>
            </a:r>
            <a:endParaRPr sz="1100"/>
          </a:p>
          <a:p>
            <a:pPr indent="-29845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US" sz="1100"/>
              <a:t>metalinguistic awareness</a:t>
            </a:r>
            <a:endParaRPr sz="1100"/>
          </a:p>
          <a:p>
            <a:pPr indent="-29845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US" sz="1100"/>
              <a:t>executive function</a:t>
            </a:r>
            <a:endParaRPr sz="1100"/>
          </a:p>
          <a:p>
            <a:pPr indent="-298450" lvl="1" marL="914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US" sz="1100"/>
              <a:t>attention to detail</a:t>
            </a:r>
            <a:endParaRPr sz="1100"/>
          </a:p>
          <a:p>
            <a:pPr indent="-298450" lvl="1" marL="914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US" sz="1100"/>
              <a:t>ability to ignore distractions</a:t>
            </a:r>
            <a:endParaRPr sz="1100"/>
          </a:p>
          <a:p>
            <a:pPr indent="-298450" lvl="1" marL="914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US" sz="1100"/>
              <a:t>task switching</a:t>
            </a:r>
            <a:endParaRPr sz="1100"/>
          </a:p>
          <a:p>
            <a:pPr indent="-298450" lvl="1" marL="914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US" sz="1100"/>
              <a:t>working memory</a:t>
            </a:r>
            <a:endParaRPr sz="1100"/>
          </a:p>
          <a:p>
            <a:pPr indent="-298450" lvl="1" marL="914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US" sz="1100"/>
              <a:t>conflict management</a:t>
            </a:r>
            <a:endParaRPr sz="1100"/>
          </a:p>
          <a:p>
            <a:pPr indent="0" lvl="0" marL="0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en-US" sz="1100"/>
              <a:t>Also more resistant to the onset of dementia and Alzheimer’s</a:t>
            </a:r>
            <a:endParaRPr sz="1100"/>
          </a:p>
          <a:p>
            <a:pPr indent="0" lvl="0" marL="0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33" name="Shape 233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Ratio of students - talk about the demographics of other MCPS schools, ie who is a “fluent” or “dominant” speaker of Spanish? How do we define? Larger number of bilingual students entering K, in all schools</a:t>
            </a:r>
            <a:endParaRPr/>
          </a:p>
        </p:txBody>
      </p:sp>
      <p:sp>
        <p:nvSpPr>
          <p:cNvPr id="241" name="Shape 24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arenR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Graphophonic - letters, sounds, how they are mapped on a page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arenR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Semantic - meaning of words and phrases/morphology = word parts that carry meaning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arenR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Syntactic - how words and phrases are put together to make meaning (ie La Casa Blanca) - word order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arenR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Pragmatic - social, cultural, historical context of language - social register (formal, informal)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/>
              <a:t>We are looking at what works for OUR population, in the Rolling Terrace community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Shape 261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Advance preparation that has taken place, for example at K orientation, teachers collected some basic info on students’ abilities in both languages in order to balance students in the classrooms</a:t>
            </a:r>
            <a:endParaRPr/>
          </a:p>
        </p:txBody>
      </p:sp>
      <p:sp>
        <p:nvSpPr>
          <p:cNvPr id="270" name="Shape 270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is an Equity issue - all means all - so all students deserve this access, without need to navigate a lottery process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COSA - have to demonstrate a hardship</a:t>
            </a:r>
            <a:endParaRPr/>
          </a:p>
        </p:txBody>
      </p:sp>
      <p:sp>
        <p:nvSpPr>
          <p:cNvPr id="280" name="Shape 280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ctrTitle"/>
          </p:nvPr>
        </p:nvSpPr>
        <p:spPr>
          <a:xfrm>
            <a:off x="1524000" y="1122363"/>
            <a:ext cx="9144000" cy="117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  <a:defRPr b="1" i="0" sz="6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x="1524000" y="3059113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  <a:defRPr b="1" i="0" sz="4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65" name="Shape 65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>
  <p:cSld name="TITLE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9612567" y="669600"/>
            <a:ext cx="274800" cy="27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1596633" y="-1070367"/>
            <a:ext cx="8998800" cy="8998800"/>
          </a:xfrm>
          <a:prstGeom prst="ellipse">
            <a:avLst/>
          </a:prstGeom>
          <a:noFill/>
          <a:ln cap="flat" cmpd="sng" w="9525">
            <a:solidFill>
              <a:srgbClr val="A1BE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 txBox="1"/>
          <p:nvPr>
            <p:ph type="ctrTitle"/>
          </p:nvPr>
        </p:nvSpPr>
        <p:spPr>
          <a:xfrm>
            <a:off x="3007233" y="2655767"/>
            <a:ext cx="6177600" cy="15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72" name="Shape 72"/>
          <p:cNvSpPr/>
          <p:nvPr/>
        </p:nvSpPr>
        <p:spPr>
          <a:xfrm>
            <a:off x="356733" y="-1182333"/>
            <a:ext cx="3129600" cy="3129600"/>
          </a:xfrm>
          <a:prstGeom prst="donut">
            <a:avLst>
              <a:gd fmla="val 29778" name="adj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11131833" y="3843167"/>
            <a:ext cx="1304700" cy="13047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3007233" y="722400"/>
            <a:ext cx="876900" cy="8769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9003667" y="4620133"/>
            <a:ext cx="3045600" cy="3045600"/>
          </a:xfrm>
          <a:prstGeom prst="donut">
            <a:avLst>
              <a:gd fmla="val 11909" name="adj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183700" y="4257600"/>
            <a:ext cx="876900" cy="8769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502067" y="5623033"/>
            <a:ext cx="1610400" cy="1610400"/>
          </a:xfrm>
          <a:prstGeom prst="donut">
            <a:avLst>
              <a:gd fmla="val 42915" name="adj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10992833" y="3389267"/>
            <a:ext cx="406500" cy="406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10131700" y="-400333"/>
            <a:ext cx="1827600" cy="182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10992833" y="1070467"/>
            <a:ext cx="876900" cy="8769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285300" y="927867"/>
            <a:ext cx="1161900" cy="1161900"/>
          </a:xfrm>
          <a:prstGeom prst="ellipse">
            <a:avLst/>
          </a:prstGeom>
          <a:noFill/>
          <a:ln cap="flat" cmpd="sng" w="9525">
            <a:solidFill>
              <a:srgbClr val="00ACC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-162900" y="3911000"/>
            <a:ext cx="1569900" cy="1569900"/>
          </a:xfrm>
          <a:prstGeom prst="ellipse">
            <a:avLst/>
          </a:prstGeom>
          <a:noFill/>
          <a:ln cap="flat" cmpd="sng" w="9525">
            <a:solidFill>
              <a:srgbClr val="BBCD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10866767" y="944400"/>
            <a:ext cx="1128900" cy="1128900"/>
          </a:xfrm>
          <a:prstGeom prst="ellipse">
            <a:avLst/>
          </a:prstGeom>
          <a:noFill/>
          <a:ln cap="flat" cmpd="sng" w="9525">
            <a:solidFill>
              <a:srgbClr val="65BB4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1407100" y="5206100"/>
            <a:ext cx="274800" cy="27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0" y="6727600"/>
            <a:ext cx="12192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 txBox="1"/>
          <p:nvPr>
            <p:ph type="title"/>
          </p:nvPr>
        </p:nvSpPr>
        <p:spPr>
          <a:xfrm>
            <a:off x="415600" y="593367"/>
            <a:ext cx="11360700" cy="81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415600" y="1562133"/>
            <a:ext cx="11360700" cy="4529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31800" lvl="0" marL="457200" rtl="0">
              <a:spcBef>
                <a:spcPts val="1100"/>
              </a:spcBef>
              <a:spcAft>
                <a:spcPts val="0"/>
              </a:spcAft>
              <a:buSzPts val="3200"/>
              <a:buChar char="•"/>
              <a:defRPr/>
            </a:lvl1pPr>
            <a:lvl2pPr indent="-431800" lvl="1" marL="914400" rtl="0">
              <a:spcBef>
                <a:spcPts val="500"/>
              </a:spcBef>
              <a:spcAft>
                <a:spcPts val="0"/>
              </a:spcAft>
              <a:buSzPts val="3200"/>
              <a:buChar char="•"/>
              <a:defRPr/>
            </a:lvl2pPr>
            <a:lvl3pPr indent="-431800" lvl="2" marL="1371600" rtl="0">
              <a:spcBef>
                <a:spcPts val="500"/>
              </a:spcBef>
              <a:spcAft>
                <a:spcPts val="0"/>
              </a:spcAft>
              <a:buSzPts val="3200"/>
              <a:buChar char="•"/>
              <a:defRPr/>
            </a:lvl3pPr>
            <a:lvl4pPr indent="-431800" lvl="3" marL="1828800" rtl="0">
              <a:spcBef>
                <a:spcPts val="500"/>
              </a:spcBef>
              <a:spcAft>
                <a:spcPts val="0"/>
              </a:spcAft>
              <a:buSzPts val="3200"/>
              <a:buChar char="•"/>
              <a:defRPr/>
            </a:lvl4pPr>
            <a:lvl5pPr indent="-431800" lvl="4" marL="2286000" rtl="0">
              <a:spcBef>
                <a:spcPts val="500"/>
              </a:spcBef>
              <a:spcAft>
                <a:spcPts val="0"/>
              </a:spcAft>
              <a:buSzPts val="3200"/>
              <a:buChar char="•"/>
              <a:defRPr/>
            </a:lvl5pPr>
            <a:lvl6pPr indent="-349250" lvl="5" marL="2743200" rtl="0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6pPr>
            <a:lvl7pPr indent="-349250" lvl="6" marL="3200400" rtl="0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8pPr>
            <a:lvl9pPr indent="-349250" lvl="8" marL="4114800" rtl="0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1596633" y="-1070367"/>
            <a:ext cx="8998800" cy="8998800"/>
          </a:xfrm>
          <a:prstGeom prst="ellipse">
            <a:avLst/>
          </a:prstGeom>
          <a:noFill/>
          <a:ln cap="flat" cmpd="sng" w="9525">
            <a:solidFill>
              <a:srgbClr val="A1BE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/>
        </p:nvSpPr>
        <p:spPr>
          <a:xfrm>
            <a:off x="11112600" y="5519500"/>
            <a:ext cx="566400" cy="5664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/>
          <p:nvPr/>
        </p:nvSpPr>
        <p:spPr>
          <a:xfrm>
            <a:off x="5744383" y="-1438200"/>
            <a:ext cx="3129600" cy="3129600"/>
          </a:xfrm>
          <a:prstGeom prst="donut">
            <a:avLst>
              <a:gd fmla="val 17100" name="adj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/>
        </p:nvSpPr>
        <p:spPr>
          <a:xfrm>
            <a:off x="5397000" y="1073500"/>
            <a:ext cx="1398000" cy="13980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2507800" y="2560400"/>
            <a:ext cx="7176300" cy="277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31800" lvl="0" marL="457200" rtl="0" algn="ctr">
              <a:spcBef>
                <a:spcPts val="1100"/>
              </a:spcBef>
              <a:spcAft>
                <a:spcPts val="0"/>
              </a:spcAft>
              <a:buSzPts val="3200"/>
              <a:buChar char="•"/>
              <a:defRPr/>
            </a:lvl1pPr>
            <a:lvl2pPr indent="-431800" lvl="1" marL="914400" rtl="0" algn="ctr">
              <a:spcBef>
                <a:spcPts val="500"/>
              </a:spcBef>
              <a:spcAft>
                <a:spcPts val="0"/>
              </a:spcAft>
              <a:buSzPts val="3200"/>
              <a:buChar char="•"/>
              <a:defRPr/>
            </a:lvl2pPr>
            <a:lvl3pPr indent="-431800" lvl="2" marL="1371600" rtl="0" algn="ctr">
              <a:spcBef>
                <a:spcPts val="500"/>
              </a:spcBef>
              <a:spcAft>
                <a:spcPts val="0"/>
              </a:spcAft>
              <a:buSzPts val="3200"/>
              <a:buChar char="•"/>
              <a:defRPr/>
            </a:lvl3pPr>
            <a:lvl4pPr indent="-431800" lvl="3" marL="1828800" rtl="0" algn="ctr">
              <a:spcBef>
                <a:spcPts val="500"/>
              </a:spcBef>
              <a:spcAft>
                <a:spcPts val="0"/>
              </a:spcAft>
              <a:buSzPts val="3200"/>
              <a:buChar char="•"/>
              <a:defRPr/>
            </a:lvl4pPr>
            <a:lvl5pPr indent="-431800" lvl="4" marL="2286000" rtl="0" algn="ctr">
              <a:spcBef>
                <a:spcPts val="500"/>
              </a:spcBef>
              <a:spcAft>
                <a:spcPts val="0"/>
              </a:spcAft>
              <a:buSzPts val="3200"/>
              <a:buChar char="•"/>
              <a:defRPr/>
            </a:lvl5pPr>
            <a:lvl6pPr indent="-349250" lvl="5" marL="2743200" rtl="0" algn="ctr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6pPr>
            <a:lvl7pPr indent="-349250" lvl="6" marL="3200400" rtl="0" algn="ctr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7pPr>
            <a:lvl8pPr indent="-349250" lvl="7" marL="3657600" rtl="0" algn="ctr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8pPr>
            <a:lvl9pPr indent="-349250" lvl="8" marL="4114800" rtl="0" algn="ctr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/>
        </p:txBody>
      </p:sp>
      <p:sp>
        <p:nvSpPr>
          <p:cNvPr id="96" name="Shape 96"/>
          <p:cNvSpPr txBox="1"/>
          <p:nvPr/>
        </p:nvSpPr>
        <p:spPr>
          <a:xfrm>
            <a:off x="4791200" y="1041825"/>
            <a:ext cx="26097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1280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305633" y="3984467"/>
            <a:ext cx="1070400" cy="10707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-589633" y="5333200"/>
            <a:ext cx="2261100" cy="2261100"/>
          </a:xfrm>
          <a:prstGeom prst="donut">
            <a:avLst>
              <a:gd fmla="val 10084" name="adj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/>
        </p:nvSpPr>
        <p:spPr>
          <a:xfrm>
            <a:off x="1778700" y="-308967"/>
            <a:ext cx="2222400" cy="22224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734033" y="947067"/>
            <a:ext cx="642000" cy="642300"/>
          </a:xfrm>
          <a:prstGeom prst="donut">
            <a:avLst>
              <a:gd fmla="val 37274" name="adj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1376033" y="5055267"/>
            <a:ext cx="406500" cy="406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1622733" y="1748433"/>
            <a:ext cx="406500" cy="4065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10325967" y="1964400"/>
            <a:ext cx="1398000" cy="13980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10734233" y="2722900"/>
            <a:ext cx="2026800" cy="2026800"/>
          </a:xfrm>
          <a:prstGeom prst="donut">
            <a:avLst>
              <a:gd fmla="val 5022" name="adj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10626367" y="4951800"/>
            <a:ext cx="797100" cy="797700"/>
          </a:xfrm>
          <a:prstGeom prst="donut">
            <a:avLst>
              <a:gd fmla="val 43984" name="adj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11478367" y="1589467"/>
            <a:ext cx="245700" cy="2457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_2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4077600" y="-393933"/>
            <a:ext cx="4036800" cy="4037100"/>
          </a:xfrm>
          <a:prstGeom prst="ellipse">
            <a:avLst/>
          </a:prstGeom>
          <a:noFill/>
          <a:ln cap="flat" cmpd="sng" w="9525">
            <a:solidFill>
              <a:srgbClr val="A1BE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 txBox="1"/>
          <p:nvPr>
            <p:ph type="ctrTitle"/>
          </p:nvPr>
        </p:nvSpPr>
        <p:spPr>
          <a:xfrm>
            <a:off x="2365000" y="3228733"/>
            <a:ext cx="7461900" cy="1546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10" name="Shape 110"/>
          <p:cNvSpPr txBox="1"/>
          <p:nvPr>
            <p:ph idx="1" type="subTitle"/>
          </p:nvPr>
        </p:nvSpPr>
        <p:spPr>
          <a:xfrm>
            <a:off x="2365000" y="4599539"/>
            <a:ext cx="7461900" cy="104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200"/>
              <a:buNone/>
              <a:defRPr b="1">
                <a:solidFill>
                  <a:srgbClr val="A1BECC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4000"/>
              <a:buNone/>
              <a:defRPr b="1" sz="4000">
                <a:solidFill>
                  <a:srgbClr val="A1BECC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4000"/>
              <a:buNone/>
              <a:defRPr b="1" sz="4000">
                <a:solidFill>
                  <a:srgbClr val="A1BECC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4000"/>
              <a:buNone/>
              <a:defRPr b="1" sz="4000">
                <a:solidFill>
                  <a:srgbClr val="A1BECC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4000"/>
              <a:buNone/>
              <a:defRPr b="1" sz="4000">
                <a:solidFill>
                  <a:srgbClr val="A1BECC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4000"/>
              <a:buNone/>
              <a:defRPr b="1" sz="4000">
                <a:solidFill>
                  <a:srgbClr val="A1BECC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4000"/>
              <a:buNone/>
              <a:defRPr b="1" sz="4000">
                <a:solidFill>
                  <a:srgbClr val="A1BECC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4000"/>
              <a:buNone/>
              <a:defRPr b="1" sz="4000">
                <a:solidFill>
                  <a:srgbClr val="A1BECC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4000"/>
              <a:buNone/>
              <a:defRPr b="1" sz="4000">
                <a:solidFill>
                  <a:srgbClr val="A1BECC"/>
                </a:solidFill>
              </a:defRPr>
            </a:lvl9pPr>
          </a:lstStyle>
          <a:p/>
        </p:txBody>
      </p:sp>
      <p:sp>
        <p:nvSpPr>
          <p:cNvPr id="111" name="Shape 111"/>
          <p:cNvSpPr/>
          <p:nvPr/>
        </p:nvSpPr>
        <p:spPr>
          <a:xfrm>
            <a:off x="1886050" y="5317633"/>
            <a:ext cx="274800" cy="27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10173533" y="3292833"/>
            <a:ext cx="3129600" cy="3129600"/>
          </a:xfrm>
          <a:prstGeom prst="donut">
            <a:avLst>
              <a:gd fmla="val 29778" name="adj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502067" y="1518933"/>
            <a:ext cx="1304700" cy="13047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9653700" y="6216933"/>
            <a:ext cx="876900" cy="8769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308233" y="-762267"/>
            <a:ext cx="3045600" cy="3045600"/>
          </a:xfrm>
          <a:prstGeom prst="donut">
            <a:avLst>
              <a:gd fmla="val 11909" name="adj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10010167" y="1223300"/>
            <a:ext cx="876900" cy="8769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10754567" y="-393933"/>
            <a:ext cx="1610400" cy="1610400"/>
          </a:xfrm>
          <a:prstGeom prst="donut">
            <a:avLst>
              <a:gd fmla="val 42915" name="adj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1889600" y="2736867"/>
            <a:ext cx="406500" cy="406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240667" y="5364333"/>
            <a:ext cx="1827600" cy="182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328062" y="4487395"/>
            <a:ext cx="608100" cy="6081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9429767" y="5992967"/>
            <a:ext cx="1324800" cy="1324500"/>
          </a:xfrm>
          <a:prstGeom prst="ellipse">
            <a:avLst/>
          </a:prstGeom>
          <a:noFill/>
          <a:ln cap="flat" cmpd="sng" w="9525">
            <a:solidFill>
              <a:srgbClr val="00ACC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9827000" y="1040133"/>
            <a:ext cx="1243200" cy="1243200"/>
          </a:xfrm>
          <a:prstGeom prst="ellipse">
            <a:avLst/>
          </a:prstGeom>
          <a:noFill/>
          <a:ln cap="flat" cmpd="sng" w="9525">
            <a:solidFill>
              <a:srgbClr val="BBCD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240667" y="4400000"/>
            <a:ext cx="782400" cy="782400"/>
          </a:xfrm>
          <a:prstGeom prst="ellipse">
            <a:avLst/>
          </a:prstGeom>
          <a:noFill/>
          <a:ln cap="flat" cmpd="sng" w="9525">
            <a:solidFill>
              <a:srgbClr val="65BB4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10311167" y="623067"/>
            <a:ext cx="274800" cy="27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797567" y="-272933"/>
            <a:ext cx="2066700" cy="2066700"/>
          </a:xfrm>
          <a:prstGeom prst="ellipse">
            <a:avLst/>
          </a:prstGeom>
          <a:noFill/>
          <a:ln cap="flat" cmpd="sng" w="9525">
            <a:solidFill>
              <a:srgbClr val="E8004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30200" lvl="0" marL="457200" rtl="0">
              <a:spcBef>
                <a:spcPts val="1100"/>
              </a:spcBef>
              <a:spcAft>
                <a:spcPts val="0"/>
              </a:spcAft>
              <a:buSzPts val="1600"/>
              <a:buChar char="•"/>
              <a:defRPr sz="1600"/>
            </a:lvl1pPr>
            <a:lvl2pPr indent="-330200" lvl="1" marL="9144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30200" lvl="2" marL="13716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30200" lvl="3" marL="18288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129" name="Shape 12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_HEADER_1">
  <p:cSld name="SECTION_HEADER_1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2" name="Shape 13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9250" lvl="0" marL="457200" rtl="0">
              <a:spcBef>
                <a:spcPts val="1100"/>
              </a:spcBef>
              <a:spcAft>
                <a:spcPts val="0"/>
              </a:spcAft>
              <a:buSzPts val="1900"/>
              <a:buChar char="•"/>
              <a:defRPr sz="1900"/>
            </a:lvl1pPr>
            <a:lvl2pPr indent="-330200" lvl="1" marL="9144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30200" lvl="2" marL="13716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30200" lvl="3" marL="18288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136" name="Shape 136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9250" lvl="0" marL="457200" rtl="0">
              <a:spcBef>
                <a:spcPts val="1100"/>
              </a:spcBef>
              <a:spcAft>
                <a:spcPts val="0"/>
              </a:spcAft>
              <a:buSzPts val="1900"/>
              <a:buChar char="•"/>
              <a:defRPr sz="1900"/>
            </a:lvl1pPr>
            <a:lvl2pPr indent="-330200" lvl="1" marL="9144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30200" lvl="2" marL="13716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30200" lvl="3" marL="18288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137" name="Shape 13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ctrTitle"/>
          </p:nvPr>
        </p:nvSpPr>
        <p:spPr>
          <a:xfrm>
            <a:off x="1524000" y="1122363"/>
            <a:ext cx="9144000" cy="1173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  <a:defRPr b="1" i="0" sz="6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145" name="Shape 145"/>
          <p:cNvSpPr txBox="1"/>
          <p:nvPr>
            <p:ph idx="1" type="subTitle"/>
          </p:nvPr>
        </p:nvSpPr>
        <p:spPr>
          <a:xfrm>
            <a:off x="1524000" y="3059113"/>
            <a:ext cx="9144000" cy="16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1" type="ftr"/>
          </p:nvPr>
        </p:nvSpPr>
        <p:spPr>
          <a:xfrm>
            <a:off x="4038600" y="6356350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12" type="sldNum"/>
          </p:nvPr>
        </p:nvSpPr>
        <p:spPr>
          <a:xfrm>
            <a:off x="86106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  <a:defRPr b="1" i="0" sz="4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11" type="ftr"/>
          </p:nvPr>
        </p:nvSpPr>
        <p:spPr>
          <a:xfrm>
            <a:off x="4038600" y="6356350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12" type="sldNum"/>
          </p:nvPr>
        </p:nvSpPr>
        <p:spPr>
          <a:xfrm>
            <a:off x="86106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  <a:defRPr b="1" i="0" sz="4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831850" y="1709738"/>
            <a:ext cx="10515600" cy="28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  <a:defRPr b="1" i="0" sz="5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831850" y="4589463"/>
            <a:ext cx="10515600" cy="15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1" type="ftr"/>
          </p:nvPr>
        </p:nvSpPr>
        <p:spPr>
          <a:xfrm>
            <a:off x="4038600" y="6356350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Shape 157"/>
          <p:cNvSpPr txBox="1"/>
          <p:nvPr>
            <p:ph idx="12" type="sldNum"/>
          </p:nvPr>
        </p:nvSpPr>
        <p:spPr>
          <a:xfrm>
            <a:off x="86106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  <a:defRPr b="1" i="0" sz="4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838200" y="1847942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Shape 161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Shape 162"/>
          <p:cNvSpPr txBox="1"/>
          <p:nvPr>
            <p:ph idx="11" type="ftr"/>
          </p:nvPr>
        </p:nvSpPr>
        <p:spPr>
          <a:xfrm>
            <a:off x="3567933" y="6356367"/>
            <a:ext cx="53488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Shape 163"/>
          <p:cNvSpPr txBox="1"/>
          <p:nvPr>
            <p:ph idx="12" type="sldNum"/>
          </p:nvPr>
        </p:nvSpPr>
        <p:spPr>
          <a:xfrm>
            <a:off x="10961767" y="6433533"/>
            <a:ext cx="9428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64" name="Shape 164"/>
          <p:cNvCxnSpPr/>
          <p:nvPr/>
        </p:nvCxnSpPr>
        <p:spPr>
          <a:xfrm>
            <a:off x="838200" y="1371600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65" name="Shape 165"/>
          <p:cNvSpPr txBox="1"/>
          <p:nvPr/>
        </p:nvSpPr>
        <p:spPr>
          <a:xfrm>
            <a:off x="225033" y="6254733"/>
            <a:ext cx="3002400" cy="7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/>
        </p:nvSpPr>
        <p:spPr>
          <a:xfrm>
            <a:off x="0" y="6727600"/>
            <a:ext cx="12192000" cy="13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Shape 168"/>
          <p:cNvSpPr txBox="1"/>
          <p:nvPr>
            <p:ph type="title"/>
          </p:nvPr>
        </p:nvSpPr>
        <p:spPr>
          <a:xfrm>
            <a:off x="415600" y="593367"/>
            <a:ext cx="11360800" cy="8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  <a:defRPr b="1" i="0" sz="4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415600" y="1562133"/>
            <a:ext cx="11360800" cy="45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Shape 170"/>
          <p:cNvSpPr txBox="1"/>
          <p:nvPr>
            <p:ph idx="12" type="sldNum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425" spcFirstLastPara="1" rIns="91425" wrap="square" tIns="45675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  <a:defRPr b="1" i="0" sz="4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173" name="Shape 173"/>
          <p:cNvSpPr txBox="1"/>
          <p:nvPr>
            <p:ph idx="11" type="ftr"/>
          </p:nvPr>
        </p:nvSpPr>
        <p:spPr>
          <a:xfrm>
            <a:off x="4038600" y="6356350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Shape 174"/>
          <p:cNvSpPr txBox="1"/>
          <p:nvPr>
            <p:ph idx="12" type="sldNum"/>
          </p:nvPr>
        </p:nvSpPr>
        <p:spPr>
          <a:xfrm>
            <a:off x="86106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839788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  <a:defRPr b="1" i="0" sz="4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839788" y="1681163"/>
            <a:ext cx="5158000" cy="8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Shape 178"/>
          <p:cNvSpPr txBox="1"/>
          <p:nvPr>
            <p:ph idx="2" type="body"/>
          </p:nvPr>
        </p:nvSpPr>
        <p:spPr>
          <a:xfrm>
            <a:off x="839788" y="2505075"/>
            <a:ext cx="5158000" cy="36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" name="Shape 179"/>
          <p:cNvSpPr txBox="1"/>
          <p:nvPr>
            <p:ph idx="3" type="body"/>
          </p:nvPr>
        </p:nvSpPr>
        <p:spPr>
          <a:xfrm>
            <a:off x="6172200" y="1681163"/>
            <a:ext cx="5183200" cy="8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Shape 180"/>
          <p:cNvSpPr txBox="1"/>
          <p:nvPr>
            <p:ph idx="4" type="body"/>
          </p:nvPr>
        </p:nvSpPr>
        <p:spPr>
          <a:xfrm>
            <a:off x="6172200" y="2505075"/>
            <a:ext cx="5183200" cy="36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Shape 181"/>
          <p:cNvSpPr txBox="1"/>
          <p:nvPr>
            <p:ph idx="11" type="ftr"/>
          </p:nvPr>
        </p:nvSpPr>
        <p:spPr>
          <a:xfrm>
            <a:off x="4038600" y="6356350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Shape 182"/>
          <p:cNvSpPr txBox="1"/>
          <p:nvPr>
            <p:ph idx="12" type="sldNum"/>
          </p:nvPr>
        </p:nvSpPr>
        <p:spPr>
          <a:xfrm>
            <a:off x="86106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idx="11" type="ftr"/>
          </p:nvPr>
        </p:nvSpPr>
        <p:spPr>
          <a:xfrm>
            <a:off x="4038600" y="6356350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5" name="Shape 185"/>
          <p:cNvSpPr txBox="1"/>
          <p:nvPr>
            <p:ph idx="12" type="sldNum"/>
          </p:nvPr>
        </p:nvSpPr>
        <p:spPr>
          <a:xfrm>
            <a:off x="86106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839788" y="457200"/>
            <a:ext cx="3932000" cy="16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  <a:defRPr b="1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5183188" y="987425"/>
            <a:ext cx="6172400" cy="48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9" name="Shape 189"/>
          <p:cNvSpPr txBox="1"/>
          <p:nvPr>
            <p:ph idx="2" type="body"/>
          </p:nvPr>
        </p:nvSpPr>
        <p:spPr>
          <a:xfrm>
            <a:off x="839788" y="2057400"/>
            <a:ext cx="3932000" cy="38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Shape 190"/>
          <p:cNvSpPr txBox="1"/>
          <p:nvPr>
            <p:ph idx="11" type="ftr"/>
          </p:nvPr>
        </p:nvSpPr>
        <p:spPr>
          <a:xfrm>
            <a:off x="4038600" y="6356350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Shape 191"/>
          <p:cNvSpPr txBox="1"/>
          <p:nvPr>
            <p:ph idx="12" type="sldNum"/>
          </p:nvPr>
        </p:nvSpPr>
        <p:spPr>
          <a:xfrm>
            <a:off x="86106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839788" y="457200"/>
            <a:ext cx="3932000" cy="16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  <a:defRPr b="1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194" name="Shape 194"/>
          <p:cNvSpPr/>
          <p:nvPr>
            <p:ph idx="2" type="pic"/>
          </p:nvPr>
        </p:nvSpPr>
        <p:spPr>
          <a:xfrm>
            <a:off x="5183188" y="987425"/>
            <a:ext cx="6172400" cy="48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839788" y="2057400"/>
            <a:ext cx="3932000" cy="38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Shape 196"/>
          <p:cNvSpPr txBox="1"/>
          <p:nvPr>
            <p:ph idx="11" type="ftr"/>
          </p:nvPr>
        </p:nvSpPr>
        <p:spPr>
          <a:xfrm>
            <a:off x="4038600" y="6356350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Shape 197"/>
          <p:cNvSpPr txBox="1"/>
          <p:nvPr>
            <p:ph idx="12" type="sldNum"/>
          </p:nvPr>
        </p:nvSpPr>
        <p:spPr>
          <a:xfrm>
            <a:off x="86106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 rot="5400000">
            <a:off x="7133400" y="1956725"/>
            <a:ext cx="5812000" cy="26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  <a:defRPr b="1" i="0" sz="4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200" name="Shape 200"/>
          <p:cNvSpPr txBox="1"/>
          <p:nvPr>
            <p:ph idx="1" type="body"/>
          </p:nvPr>
        </p:nvSpPr>
        <p:spPr>
          <a:xfrm rot="5400000">
            <a:off x="1799300" y="-596075"/>
            <a:ext cx="5812000" cy="77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1" name="Shape 201"/>
          <p:cNvSpPr txBox="1"/>
          <p:nvPr>
            <p:ph idx="11" type="ftr"/>
          </p:nvPr>
        </p:nvSpPr>
        <p:spPr>
          <a:xfrm>
            <a:off x="4038600" y="6356350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2" name="Shape 202"/>
          <p:cNvSpPr txBox="1"/>
          <p:nvPr>
            <p:ph idx="12" type="sldNum"/>
          </p:nvPr>
        </p:nvSpPr>
        <p:spPr>
          <a:xfrm>
            <a:off x="86106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  <a:defRPr b="1" i="0" sz="5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831850" y="4589463"/>
            <a:ext cx="105156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  <a:defRPr b="1" i="0" sz="4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5" name="Shape 35"/>
          <p:cNvCxnSpPr/>
          <p:nvPr/>
        </p:nvCxnSpPr>
        <p:spPr>
          <a:xfrm>
            <a:off x="838200" y="1371600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  <a:defRPr b="1" i="0" sz="4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839788" y="1681163"/>
            <a:ext cx="51576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839788" y="2505075"/>
            <a:ext cx="5157600" cy="3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3" type="body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4" type="body"/>
          </p:nvPr>
        </p:nvSpPr>
        <p:spPr>
          <a:xfrm>
            <a:off x="6172200" y="2505075"/>
            <a:ext cx="5183100" cy="3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  <a:defRPr b="1" i="0" sz="4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839788" y="457200"/>
            <a:ext cx="3932400" cy="159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  <a:defRPr b="1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5183188" y="987425"/>
            <a:ext cx="61719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2" type="body"/>
          </p:nvPr>
        </p:nvSpPr>
        <p:spPr>
          <a:xfrm>
            <a:off x="839788" y="2057400"/>
            <a:ext cx="39324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839788" y="457200"/>
            <a:ext cx="3932400" cy="159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  <a:defRPr b="1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59" name="Shape 59"/>
          <p:cNvSpPr/>
          <p:nvPr>
            <p:ph idx="2" type="pic"/>
          </p:nvPr>
        </p:nvSpPr>
        <p:spPr>
          <a:xfrm>
            <a:off x="5183188" y="987425"/>
            <a:ext cx="61719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839788" y="2057400"/>
            <a:ext cx="39324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8.xml"/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  <a:defRPr b="1" i="0" sz="4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  <a:defRPr b="1" i="0" sz="4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1" type="ftr"/>
          </p:nvPr>
        </p:nvSpPr>
        <p:spPr>
          <a:xfrm>
            <a:off x="4038600" y="6356350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2" type="sldNum"/>
          </p:nvPr>
        </p:nvSpPr>
        <p:spPr>
          <a:xfrm>
            <a:off x="86106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ocs.google.com/document/d/1bBvaKP4YlDUqHFwWigASTb6ntg2Gey3D40qT9DQwMIo/edit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/>
        </p:nvSpPr>
        <p:spPr>
          <a:xfrm>
            <a:off x="723100" y="9302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09" name="Shape 209"/>
          <p:cNvSpPr txBox="1"/>
          <p:nvPr>
            <p:ph type="title"/>
          </p:nvPr>
        </p:nvSpPr>
        <p:spPr>
          <a:xfrm>
            <a:off x="723100" y="386800"/>
            <a:ext cx="11132700" cy="147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Two Way Immersion</a:t>
            </a:r>
            <a:endParaRPr sz="3000"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Rolling Terrace Elementary School</a:t>
            </a:r>
            <a:endParaRPr sz="3600"/>
          </a:p>
        </p:txBody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2055600" y="4122100"/>
            <a:ext cx="8080800" cy="19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" lvl="0" marL="24130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-38100" lvl="0" marL="241300" algn="ctr">
              <a:spcBef>
                <a:spcPts val="1100"/>
              </a:spcBef>
              <a:spcAft>
                <a:spcPts val="0"/>
              </a:spcAft>
              <a:buNone/>
            </a:pPr>
            <a:r>
              <a:rPr b="1" lang="en-US" sz="2000"/>
              <a:t>Christine Miller</a:t>
            </a:r>
            <a:endParaRPr b="1" sz="2000"/>
          </a:p>
          <a:p>
            <a:pPr indent="-38100" lvl="0" marL="241300" algn="ctr">
              <a:spcBef>
                <a:spcPts val="1100"/>
              </a:spcBef>
              <a:spcAft>
                <a:spcPts val="0"/>
              </a:spcAft>
              <a:buNone/>
            </a:pPr>
            <a:r>
              <a:rPr b="1" lang="en-US" sz="2000"/>
              <a:t>Supervisor, ESOL and Two Way Immersion</a:t>
            </a:r>
            <a:endParaRPr b="1" sz="2000"/>
          </a:p>
          <a:p>
            <a:pPr indent="0" lvl="0" marL="0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 result for multicultural"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9325" y="1860400"/>
            <a:ext cx="2573350" cy="257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Two Way Immersion</a:t>
            </a:r>
            <a:endParaRPr sz="32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00"/>
              <a:t>Current Rolling Terrace Kindergarten Class </a:t>
            </a:r>
            <a:endParaRPr b="0" sz="2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00"/>
              <a:t>(rising 1st graders)</a:t>
            </a:r>
            <a:endParaRPr b="0" sz="2800"/>
          </a:p>
        </p:txBody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838200" y="1825633"/>
            <a:ext cx="4921200" cy="4351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2400" u="sng"/>
              <a:t>Ethnicity:</a:t>
            </a:r>
            <a:endParaRPr sz="2400" u="sng"/>
          </a:p>
          <a:p>
            <a:pPr indent="0" lvl="0" marL="0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2400"/>
              <a:t>12</a:t>
            </a:r>
            <a:r>
              <a:rPr lang="en-US" sz="2400"/>
              <a:t>% African American</a:t>
            </a:r>
            <a:endParaRPr sz="2400"/>
          </a:p>
          <a:p>
            <a:pPr indent="0" lvl="0" marL="0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2400"/>
              <a:t>2% Asian</a:t>
            </a:r>
            <a:endParaRPr sz="2400"/>
          </a:p>
          <a:p>
            <a:pPr indent="0" lvl="0" marL="0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2400"/>
              <a:t>14% Caucasian</a:t>
            </a:r>
            <a:endParaRPr sz="2400"/>
          </a:p>
          <a:p>
            <a:pPr indent="0" lvl="0" marL="0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2400"/>
              <a:t>69% Hispanic</a:t>
            </a:r>
            <a:endParaRPr sz="2400"/>
          </a:p>
          <a:p>
            <a:pPr indent="0" lvl="0" marL="0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2400"/>
              <a:t>3% Multi-Racial</a:t>
            </a:r>
            <a:endParaRPr sz="2400"/>
          </a:p>
        </p:txBody>
      </p:sp>
      <p:sp>
        <p:nvSpPr>
          <p:cNvPr id="290" name="Shape 290"/>
          <p:cNvSpPr txBox="1"/>
          <p:nvPr/>
        </p:nvSpPr>
        <p:spPr>
          <a:xfrm>
            <a:off x="6125567" y="1930908"/>
            <a:ext cx="4978500" cy="3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latin typeface="Verdana"/>
                <a:ea typeface="Verdana"/>
                <a:cs typeface="Verdana"/>
                <a:sym typeface="Verdana"/>
              </a:rPr>
              <a:t>Other demographics:</a:t>
            </a:r>
            <a:endParaRPr sz="2400" u="sng">
              <a:latin typeface="Verdana"/>
              <a:ea typeface="Verdana"/>
              <a:cs typeface="Verdana"/>
              <a:sym typeface="Verdan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63</a:t>
            </a: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% LEP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74% FARMS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7% Special Education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type="title"/>
          </p:nvPr>
        </p:nvSpPr>
        <p:spPr>
          <a:xfrm>
            <a:off x="283500" y="213850"/>
            <a:ext cx="116172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Supporting Implementation of</a:t>
            </a:r>
            <a:r>
              <a:rPr lang="en-US" sz="3600"/>
              <a:t> Two Way Immersion at Rolling Terrace</a:t>
            </a:r>
            <a:endParaRPr sz="3600"/>
          </a:p>
        </p:txBody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950650" y="1639850"/>
            <a:ext cx="10832400" cy="50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Central Office supports </a:t>
            </a:r>
            <a:endParaRPr/>
          </a:p>
          <a:p>
            <a:pPr indent="-4318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Funding for materials and professional development</a:t>
            </a:r>
            <a:endParaRPr/>
          </a:p>
          <a:p>
            <a:pPr indent="-4318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Contracting with expert consultants</a:t>
            </a:r>
            <a:endParaRPr/>
          </a:p>
          <a:p>
            <a:pPr indent="-4318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Differentiated grading and reporting </a:t>
            </a:r>
            <a:endParaRPr/>
          </a:p>
          <a:p>
            <a:pPr indent="0" lvl="0" marL="0" rtl="0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" lvl="0" marL="241300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5" name="Shape 3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4075" y="514475"/>
            <a:ext cx="5540742" cy="566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type="title"/>
          </p:nvPr>
        </p:nvSpPr>
        <p:spPr>
          <a:xfrm>
            <a:off x="218525" y="365125"/>
            <a:ext cx="111354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What is a typical day for a student in</a:t>
            </a:r>
            <a:endParaRPr sz="3600"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 Two Way Immersion</a:t>
            </a:r>
            <a:r>
              <a:rPr lang="en-US" sz="3600"/>
              <a:t>?</a:t>
            </a:r>
            <a:endParaRPr sz="3600"/>
          </a:p>
        </p:txBody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x="1033825" y="1825625"/>
            <a:ext cx="10582200" cy="46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Arrival and instruction in the morning classroom (English - Literacy, Social Studies)</a:t>
            </a:r>
            <a:endParaRPr sz="2800"/>
          </a:p>
          <a:p>
            <a: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Recess and lunch</a:t>
            </a:r>
            <a:endParaRPr sz="2800"/>
          </a:p>
          <a:p>
            <a: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Instruction in the afternoon classroom (Spanish - Literacy, Math, Science)</a:t>
            </a:r>
            <a:endParaRPr sz="2800"/>
          </a:p>
          <a:p>
            <a: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Specials</a:t>
            </a:r>
            <a:endParaRPr sz="2800"/>
          </a:p>
          <a:p>
            <a: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Departure</a:t>
            </a:r>
            <a:endParaRPr sz="2800"/>
          </a:p>
          <a:p>
            <a: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sample </a:t>
            </a:r>
            <a:r>
              <a:rPr lang="en-US" sz="2800" u="sng">
                <a:solidFill>
                  <a:schemeClr val="hlink"/>
                </a:solidFill>
                <a:hlinkClick r:id="rId3"/>
              </a:rPr>
              <a:t>here </a:t>
            </a:r>
            <a:endParaRPr sz="2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type="title"/>
          </p:nvPr>
        </p:nvSpPr>
        <p:spPr>
          <a:xfrm>
            <a:off x="268950" y="365125"/>
            <a:ext cx="117495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Impact on the school community - beyond kindergarten and first grades</a:t>
            </a:r>
            <a:endParaRPr sz="3600"/>
          </a:p>
        </p:txBody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831825" y="1927600"/>
            <a:ext cx="109692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Increased use of Spanish and English throughout the building</a:t>
            </a:r>
            <a:endParaRPr sz="3000"/>
          </a:p>
          <a:p>
            <a:pPr indent="-4191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More involvement of all families in the school </a:t>
            </a:r>
            <a:endParaRPr sz="3000"/>
          </a:p>
          <a:p>
            <a:pPr indent="-4191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Home language and culture as a strength </a:t>
            </a:r>
            <a:endParaRPr sz="3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parents can help</a:t>
            </a:r>
            <a:endParaRPr/>
          </a:p>
        </p:txBody>
      </p:sp>
      <p:sp>
        <p:nvSpPr>
          <p:cNvPr id="326" name="Shape 32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Support your child in your strongest language(s)</a:t>
            </a:r>
            <a:endParaRPr sz="2800"/>
          </a:p>
          <a:p>
            <a: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Be a voice in the community</a:t>
            </a:r>
            <a:endParaRPr sz="2800"/>
          </a:p>
          <a:p>
            <a: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Be a presence in the school and be involved</a:t>
            </a:r>
            <a:endParaRPr sz="2800"/>
          </a:p>
          <a:p>
            <a: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Volunteer in the classroom</a:t>
            </a:r>
            <a:endParaRPr sz="2800"/>
          </a:p>
          <a:p>
            <a:pPr indent="0" lvl="0" mar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Steering Committee </a:t>
            </a:r>
            <a:endParaRPr/>
          </a:p>
        </p:txBody>
      </p:sp>
      <p:sp>
        <p:nvSpPr>
          <p:cNvPr id="333" name="Shape 33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1100"/>
              </a:spcBef>
              <a:spcAft>
                <a:spcPts val="0"/>
              </a:spcAft>
              <a:buSzPts val="2400"/>
              <a:buFont typeface="Times New Roman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Provide input on school level decisions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>
              <a:spcBef>
                <a:spcPts val="1100"/>
              </a:spcBef>
              <a:spcAft>
                <a:spcPts val="0"/>
              </a:spcAft>
              <a:buSzPts val="2400"/>
              <a:buFont typeface="Times New Roman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Consists of administrators, parents, and teachers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>
              <a:spcBef>
                <a:spcPts val="1100"/>
              </a:spcBef>
              <a:spcAft>
                <a:spcPts val="0"/>
              </a:spcAft>
              <a:buSzPts val="2400"/>
              <a:buFont typeface="Times New Roman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First meeting with Center for Applied 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Linguistics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(CAL)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cxnSp>
        <p:nvCxnSpPr>
          <p:cNvPr id="218" name="Shape 218"/>
          <p:cNvCxnSpPr/>
          <p:nvPr/>
        </p:nvCxnSpPr>
        <p:spPr>
          <a:xfrm>
            <a:off x="728133" y="1498600"/>
            <a:ext cx="1024128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9" name="Shape 2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800"/>
              <a:t>Why Two Way Immersion?</a:t>
            </a: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(Thomas &amp; Collier)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1033825" y="1825625"/>
            <a:ext cx="10320000" cy="46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>
              <a:lnSpc>
                <a:spcPct val="200000"/>
              </a:lnSpc>
              <a:spcBef>
                <a:spcPts val="110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Improved academic achievement for all </a:t>
            </a:r>
            <a:endParaRPr/>
          </a:p>
          <a:p>
            <a:pPr indent="-4318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TWI closes the achievement gap</a:t>
            </a:r>
            <a:endParaRPr/>
          </a:p>
          <a:p>
            <a:pPr indent="-4318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Model of ESOL instruction</a:t>
            </a:r>
            <a:endParaRPr/>
          </a:p>
          <a:p>
            <a:pPr indent="-4318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Additive bilingualism (or trilingualism)  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" lvl="0" marL="241300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201401" cy="624962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 txBox="1"/>
          <p:nvPr/>
        </p:nvSpPr>
        <p:spPr>
          <a:xfrm>
            <a:off x="361122" y="306712"/>
            <a:ext cx="4108800" cy="30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259100" y="222525"/>
            <a:ext cx="118839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Benefits of bilingualism </a:t>
            </a:r>
            <a:endParaRPr/>
          </a:p>
        </p:txBody>
      </p:sp>
      <p:pic>
        <p:nvPicPr>
          <p:cNvPr id="236" name="Shape 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8000" y="1284550"/>
            <a:ext cx="6525475" cy="489822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/>
          <p:nvPr/>
        </p:nvSpPr>
        <p:spPr>
          <a:xfrm rot="1498999">
            <a:off x="9640178" y="3496669"/>
            <a:ext cx="1453282" cy="72221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701100" y="1433500"/>
            <a:ext cx="27645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lnSpc>
                <a:spcPct val="200000"/>
              </a:lnSpc>
              <a:spcBef>
                <a:spcPts val="1100"/>
              </a:spcBef>
              <a:spcAft>
                <a:spcPts val="0"/>
              </a:spcAft>
              <a:buSzPts val="2400"/>
              <a:buChar char="•"/>
            </a:pPr>
            <a:r>
              <a:rPr b="1" lang="en-US" sz="2400"/>
              <a:t>Academic</a:t>
            </a:r>
            <a:endParaRPr b="1" sz="2400"/>
          </a:p>
          <a:p>
            <a:pPr indent="-3810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-US" sz="2400"/>
              <a:t>Economic</a:t>
            </a:r>
            <a:endParaRPr b="1" sz="2400"/>
          </a:p>
          <a:p>
            <a:pPr indent="-3810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-US" sz="2400"/>
              <a:t>Social</a:t>
            </a:r>
            <a:endParaRPr b="1" sz="2400"/>
          </a:p>
          <a:p>
            <a:pPr indent="-3810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-US" sz="2400"/>
              <a:t>Cognitive</a:t>
            </a:r>
            <a:endParaRPr b="1" sz="2400"/>
          </a:p>
          <a:p>
            <a:pPr indent="0" lvl="0" marL="0" rtl="0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cxnSp>
        <p:nvCxnSpPr>
          <p:cNvPr id="244" name="Shape 244"/>
          <p:cNvCxnSpPr/>
          <p:nvPr/>
        </p:nvCxnSpPr>
        <p:spPr>
          <a:xfrm>
            <a:off x="728133" y="1498600"/>
            <a:ext cx="1024128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5" name="Shape 245"/>
          <p:cNvSpPr txBox="1"/>
          <p:nvPr>
            <p:ph type="title"/>
          </p:nvPr>
        </p:nvSpPr>
        <p:spPr>
          <a:xfrm>
            <a:off x="409500" y="106175"/>
            <a:ext cx="11665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/>
              <a:t>Unique Characteristics </a:t>
            </a:r>
            <a:endParaRPr sz="4000"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/>
              <a:t>of Two Way Immersion</a:t>
            </a:r>
            <a:endParaRPr i="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1033825" y="1847775"/>
            <a:ext cx="10649400" cy="43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Balance of students from both languages</a:t>
            </a:r>
            <a:endParaRPr/>
          </a:p>
          <a:p>
            <a:pPr indent="-190500" lvl="1" marL="698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“Ideal”</a:t>
            </a:r>
            <a:r>
              <a:rPr lang="en-US" sz="2400"/>
              <a:t> ratio is 50% speakers of each language; no more than ⅔ speakers of one language to ⅓ speakers of the other </a:t>
            </a:r>
            <a:r>
              <a:rPr lang="en-US" sz="1800"/>
              <a:t>(Guiding Principles for Dual Language Education, Third Edition)</a:t>
            </a:r>
            <a:endParaRPr sz="1800"/>
          </a:p>
          <a:p>
            <a:pPr indent="-228600" lvl="0" marL="228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All are models of one language and learners of a second (or additional) language</a:t>
            </a:r>
            <a:endParaRPr/>
          </a:p>
          <a:p>
            <a:pPr indent="-228600" lvl="0" marL="228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Meta-linguistic focus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type="title"/>
          </p:nvPr>
        </p:nvSpPr>
        <p:spPr>
          <a:xfrm>
            <a:off x="838200" y="329475"/>
            <a:ext cx="105156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example….</a:t>
            </a:r>
            <a:endParaRPr/>
          </a:p>
        </p:txBody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838200" y="1469125"/>
            <a:ext cx="10515600" cy="50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Cognates (presidente, president)</a:t>
            </a:r>
            <a:endParaRPr/>
          </a:p>
          <a:p>
            <a:pPr indent="-4318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False cognates (sopa, soap; arena, arena)</a:t>
            </a:r>
            <a:endParaRPr/>
          </a:p>
          <a:p>
            <a:pPr indent="0" lvl="0" marL="0" rtl="0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31800" lvl="0" marL="457200" rtl="0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Comparing and connecting languages </a:t>
            </a:r>
            <a:endParaRPr/>
          </a:p>
          <a:p>
            <a:pPr indent="-4318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Teaching students to use “Meta-language”</a:t>
            </a:r>
            <a:endParaRPr/>
          </a:p>
        </p:txBody>
      </p:sp>
      <p:pic>
        <p:nvPicPr>
          <p:cNvPr id="254" name="Shape 254"/>
          <p:cNvPicPr preferRelativeResize="0"/>
          <p:nvPr/>
        </p:nvPicPr>
        <p:blipFill rotWithShape="1">
          <a:blip r:embed="rId3">
            <a:alphaModFix/>
          </a:blip>
          <a:srcRect b="12778" l="6651" r="13970" t="0"/>
          <a:stretch/>
        </p:blipFill>
        <p:spPr>
          <a:xfrm>
            <a:off x="576775" y="3355138"/>
            <a:ext cx="2269650" cy="124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Shape 255"/>
          <p:cNvPicPr preferRelativeResize="0"/>
          <p:nvPr/>
        </p:nvPicPr>
        <p:blipFill rotWithShape="1">
          <a:blip r:embed="rId4">
            <a:alphaModFix/>
          </a:blip>
          <a:srcRect b="19698" l="15197" r="16313" t="10522"/>
          <a:stretch/>
        </p:blipFill>
        <p:spPr>
          <a:xfrm>
            <a:off x="3023125" y="3315775"/>
            <a:ext cx="1956832" cy="132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Shape 2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9571" y="3488184"/>
            <a:ext cx="1796900" cy="119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Shape 2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59125" y="3169350"/>
            <a:ext cx="3259374" cy="183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cxnSp>
        <p:nvCxnSpPr>
          <p:cNvPr id="264" name="Shape 264"/>
          <p:cNvCxnSpPr/>
          <p:nvPr/>
        </p:nvCxnSpPr>
        <p:spPr>
          <a:xfrm>
            <a:off x="728133" y="1498600"/>
            <a:ext cx="1024128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5" name="Shape 265"/>
          <p:cNvSpPr txBox="1"/>
          <p:nvPr>
            <p:ph type="title"/>
          </p:nvPr>
        </p:nvSpPr>
        <p:spPr>
          <a:xfrm>
            <a:off x="386600" y="172900"/>
            <a:ext cx="11598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/>
              <a:t>Design Features of Two Way Immersion Programs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582275" y="1847775"/>
            <a:ext cx="10932600" cy="43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Is sustained for at least 6 years</a:t>
            </a:r>
            <a:r>
              <a:rPr lang="en-US"/>
              <a:t> </a:t>
            </a:r>
            <a:endParaRPr b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At least 50% of instruction is in the partner language</a:t>
            </a:r>
            <a:endParaRPr b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3200"/>
              <a:buChar char="•"/>
            </a:pPr>
            <a:r>
              <a:rPr lang="en-US"/>
              <a:t>Literacy instruction in both languages</a:t>
            </a:r>
            <a:endParaRPr b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x="1039650" y="365125"/>
            <a:ext cx="10314300" cy="112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Rolling Terrace Implementation</a:t>
            </a:r>
            <a:endParaRPr/>
          </a:p>
        </p:txBody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" lvl="0" marL="241300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Shape 274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75" name="Shape 275"/>
          <p:cNvSpPr txBox="1"/>
          <p:nvPr/>
        </p:nvSpPr>
        <p:spPr>
          <a:xfrm>
            <a:off x="152400" y="1524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graphicFrame>
        <p:nvGraphicFramePr>
          <p:cNvPr id="276" name="Shape 276"/>
          <p:cNvGraphicFramePr/>
          <p:nvPr/>
        </p:nvGraphicFramePr>
        <p:xfrm>
          <a:off x="1323975" y="2203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{9D412EBC-20EF-4BE3-8FED-3C92C17F19C1}</a:tableStyleId>
              </a:tblPr>
              <a:tblGrid>
                <a:gridCol w="1590675"/>
                <a:gridCol w="1590675"/>
                <a:gridCol w="1590675"/>
                <a:gridCol w="1590675"/>
                <a:gridCol w="1590675"/>
                <a:gridCol w="1590675"/>
              </a:tblGrid>
              <a:tr h="4476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2018-19</a:t>
                      </a:r>
                      <a:endParaRPr b="1" sz="22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95250" marL="95250">
                    <a:lnL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3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2019-20</a:t>
                      </a:r>
                      <a:endParaRPr b="1" sz="22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95250" marL="95250">
                    <a:lnL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3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2020-21</a:t>
                      </a:r>
                      <a:endParaRPr b="1" sz="22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95250" marL="95250">
                    <a:lnL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3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2021-22</a:t>
                      </a:r>
                      <a:endParaRPr b="1" sz="22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95250" marL="95250">
                    <a:lnL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3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2022-23</a:t>
                      </a:r>
                      <a:endParaRPr b="1" sz="22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95250" marL="95250">
                    <a:lnL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3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2023-24</a:t>
                      </a:r>
                      <a:endParaRPr b="1" sz="2200"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95250" marL="95250">
                    <a:lnL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3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7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K-1</a:t>
                      </a:r>
                      <a:endParaRPr sz="24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95250" marL="95250">
                    <a:lnL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3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K-2</a:t>
                      </a:r>
                      <a:endParaRPr sz="24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95250" marL="95250">
                    <a:lnL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3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K-3</a:t>
                      </a:r>
                      <a:endParaRPr sz="24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95250" marL="95250">
                    <a:lnL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3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K-4</a:t>
                      </a:r>
                      <a:endParaRPr sz="24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95250" marL="95250">
                    <a:lnL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3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K-5</a:t>
                      </a:r>
                      <a:endParaRPr sz="24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95250" marL="95250">
                    <a:lnL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3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K-5</a:t>
                      </a:r>
                      <a:endParaRPr sz="24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7625" marB="47625" marR="95250" marL="95250">
                    <a:lnL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3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TWI as home school model</a:t>
            </a:r>
            <a:endParaRPr/>
          </a:p>
        </p:txBody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>
              <a:spcBef>
                <a:spcPts val="110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All students entering kindergarten are automatically enrolled, no separate application</a:t>
            </a:r>
            <a:endParaRPr/>
          </a:p>
          <a:p>
            <a:pPr indent="-431800" lvl="0" marL="457200" rtl="0">
              <a:spcBef>
                <a:spcPts val="110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In-boundary students only</a:t>
            </a:r>
            <a:endParaRPr/>
          </a:p>
          <a:p>
            <a:pPr indent="-431800" lvl="0" marL="457200">
              <a:spcBef>
                <a:spcPts val="1100"/>
              </a:spcBef>
              <a:spcAft>
                <a:spcPts val="1000"/>
              </a:spcAft>
              <a:buSzPts val="3200"/>
              <a:buChar char="•"/>
            </a:pPr>
            <a:r>
              <a:rPr lang="en-US"/>
              <a:t>Opt-out is through MCPS COSA process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