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3" autoAdjust="0"/>
    <p:restoredTop sz="71463" autoAdjust="0"/>
  </p:normalViewPr>
  <p:slideViewPr>
    <p:cSldViewPr snapToGrid="0">
      <p:cViewPr varScale="1">
        <p:scale>
          <a:sx n="63" d="100"/>
          <a:sy n="63" d="100"/>
        </p:scale>
        <p:origin x="1272" y="67"/>
      </p:cViewPr>
      <p:guideLst/>
    </p:cSldViewPr>
  </p:slideViewPr>
  <p:notesTextViewPr>
    <p:cViewPr>
      <p:scale>
        <a:sx n="1" d="1"/>
        <a:sy n="1" d="1"/>
      </p:scale>
      <p:origin x="0" y="0"/>
    </p:cViewPr>
  </p:notesTextViewPr>
  <p:notesViewPr>
    <p:cSldViewPr snapToGrid="0">
      <p:cViewPr varScale="1">
        <p:scale>
          <a:sx n="68" d="100"/>
          <a:sy n="68" d="100"/>
        </p:scale>
        <p:origin x="3101" y="4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3B26FB-0A93-4F2E-A145-69F68016195C}" type="datetimeFigureOut">
              <a:rPr lang="en-US" smtClean="0"/>
              <a:t>8/30/2018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55E8E7-3F7F-42CA-87FC-EF413862013D}" type="slidenum">
              <a:rPr lang="en-US" smtClean="0"/>
              <a:t>‹#›</a:t>
            </a:fld>
            <a:endParaRPr lang="en-US"/>
          </a:p>
        </p:txBody>
      </p:sp>
    </p:spTree>
    <p:extLst>
      <p:ext uri="{BB962C8B-B14F-4D97-AF65-F5344CB8AC3E}">
        <p14:creationId xmlns:p14="http://schemas.microsoft.com/office/powerpoint/2010/main" val="2123706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a result of instruction changes</a:t>
            </a:r>
            <a:r>
              <a:rPr lang="en-US" baseline="0" dirty="0" smtClean="0"/>
              <a:t> </a:t>
            </a:r>
            <a:r>
              <a:rPr lang="en-US" dirty="0" smtClean="0"/>
              <a:t>to have all students focused on</a:t>
            </a:r>
            <a:r>
              <a:rPr lang="en-US" baseline="0" dirty="0" smtClean="0"/>
              <a:t> </a:t>
            </a:r>
            <a:r>
              <a:rPr lang="en-US" dirty="0" smtClean="0"/>
              <a:t>reading grade-level and/or above-grade-level complex text, we will no longer be reporting </a:t>
            </a:r>
            <a:r>
              <a:rPr lang="en-US" dirty="0" err="1" smtClean="0"/>
              <a:t>Fountas</a:t>
            </a:r>
            <a:r>
              <a:rPr lang="en-US" baseline="0" dirty="0" smtClean="0"/>
              <a:t> and </a:t>
            </a:r>
            <a:r>
              <a:rPr lang="en-US" baseline="0" dirty="0" err="1" smtClean="0"/>
              <a:t>Pinnell</a:t>
            </a:r>
            <a:r>
              <a:rPr lang="en-US" baseline="0" dirty="0" smtClean="0"/>
              <a:t> guided reading levels for as Instructional Reading </a:t>
            </a:r>
            <a:r>
              <a:rPr lang="en-US" baseline="0" smtClean="0"/>
              <a:t>Level for students </a:t>
            </a:r>
            <a:r>
              <a:rPr lang="en-US" baseline="0" dirty="0" smtClean="0"/>
              <a:t>in Grades 3-5</a:t>
            </a:r>
            <a:endParaRPr lang="en-US" dirty="0" smtClean="0"/>
          </a:p>
          <a:p>
            <a:endParaRPr lang="en-US" dirty="0" smtClean="0"/>
          </a:p>
          <a:p>
            <a:r>
              <a:rPr lang="en-US" dirty="0" smtClean="0"/>
              <a:t>Current practice</a:t>
            </a:r>
            <a:r>
              <a:rPr lang="en-US" baseline="0" dirty="0" smtClean="0"/>
              <a:t> says that the specific strategy of guided reading is best utilized for students who are learning to read.  That is primarily our students in Grades K-2, and may include students who are encouraging significant challenges in Grades 3-5.  Therefore, guided reading will not be an expected instructional strategy for all students in Grades 3-5, though some students may engage in this.  ALL students will benefit from small group instruction as needed to provide targeted instruction.</a:t>
            </a:r>
          </a:p>
          <a:p>
            <a:endParaRPr lang="en-US" baseline="0" dirty="0" smtClean="0"/>
          </a:p>
          <a:p>
            <a:r>
              <a:rPr lang="en-US" baseline="0" dirty="0" smtClean="0"/>
              <a:t>For reporting, the levels of ON, ABOVE, and BELOW grade level are more reflective of the variety of complex texts that students are engaged with reading both independently and during instruction.  </a:t>
            </a:r>
          </a:p>
          <a:p>
            <a:endParaRPr lang="en-US" dirty="0"/>
          </a:p>
        </p:txBody>
      </p:sp>
      <p:sp>
        <p:nvSpPr>
          <p:cNvPr id="4" name="Slide Number Placeholder 3"/>
          <p:cNvSpPr>
            <a:spLocks noGrp="1"/>
          </p:cNvSpPr>
          <p:nvPr>
            <p:ph type="sldNum" sz="quarter" idx="10"/>
          </p:nvPr>
        </p:nvSpPr>
        <p:spPr/>
        <p:txBody>
          <a:bodyPr/>
          <a:lstStyle/>
          <a:p>
            <a:fld id="{FB55E8E7-3F7F-42CA-87FC-EF413862013D}" type="slidenum">
              <a:rPr lang="en-US" smtClean="0"/>
              <a:t>1</a:t>
            </a:fld>
            <a:endParaRPr lang="en-US"/>
          </a:p>
        </p:txBody>
      </p:sp>
    </p:spTree>
    <p:extLst>
      <p:ext uri="{BB962C8B-B14F-4D97-AF65-F5344CB8AC3E}">
        <p14:creationId xmlns:p14="http://schemas.microsoft.com/office/powerpoint/2010/main" val="396364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A853B5-CF78-4620-922B-B7B218144BB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120615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853B5-CF78-4620-922B-B7B218144BB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203019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853B5-CF78-4620-922B-B7B218144BB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1105251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853B5-CF78-4620-922B-B7B218144BB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314877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A853B5-CF78-4620-922B-B7B218144BB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297380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A853B5-CF78-4620-922B-B7B218144BB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95180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A853B5-CF78-4620-922B-B7B218144BBE}" type="datetimeFigureOut">
              <a:rPr lang="en-US" smtClean="0"/>
              <a:t>8/30/2018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1124706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A853B5-CF78-4620-922B-B7B218144BBE}" type="datetimeFigureOut">
              <a:rPr lang="en-US" smtClean="0"/>
              <a:t>8/30/2018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399785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853B5-CF78-4620-922B-B7B218144BBE}" type="datetimeFigureOut">
              <a:rPr lang="en-US" smtClean="0"/>
              <a:t>8/30/2018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25941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A853B5-CF78-4620-922B-B7B218144BB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69043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A853B5-CF78-4620-922B-B7B218144BB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B0CFA4-8A41-489B-9176-3A25A7E1E546}" type="slidenum">
              <a:rPr lang="en-US" smtClean="0"/>
              <a:t>‹#›</a:t>
            </a:fld>
            <a:endParaRPr lang="en-US"/>
          </a:p>
        </p:txBody>
      </p:sp>
    </p:spTree>
    <p:extLst>
      <p:ext uri="{BB962C8B-B14F-4D97-AF65-F5344CB8AC3E}">
        <p14:creationId xmlns:p14="http://schemas.microsoft.com/office/powerpoint/2010/main" val="23053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853B5-CF78-4620-922B-B7B218144BBE}" type="datetimeFigureOut">
              <a:rPr lang="en-US" smtClean="0"/>
              <a:t>8/30/2018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0CFA4-8A41-489B-9176-3A25A7E1E546}" type="slidenum">
              <a:rPr lang="en-US" smtClean="0"/>
              <a:t>‹#›</a:t>
            </a:fld>
            <a:endParaRPr lang="en-US"/>
          </a:p>
        </p:txBody>
      </p:sp>
    </p:spTree>
    <p:extLst>
      <p:ext uri="{BB962C8B-B14F-4D97-AF65-F5344CB8AC3E}">
        <p14:creationId xmlns:p14="http://schemas.microsoft.com/office/powerpoint/2010/main" val="1020484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211" y="365126"/>
            <a:ext cx="10827589" cy="1161750"/>
          </a:xfrm>
        </p:spPr>
        <p:txBody>
          <a:bodyPr/>
          <a:lstStyle/>
          <a:p>
            <a:r>
              <a:rPr lang="en-US" b="1" dirty="0" smtClean="0"/>
              <a:t>New Reading Level Reporting: Grades 3-5</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6404028"/>
              </p:ext>
            </p:extLst>
          </p:nvPr>
        </p:nvGraphicFramePr>
        <p:xfrm>
          <a:off x="6096000" y="1575459"/>
          <a:ext cx="5798677" cy="4696883"/>
        </p:xfrm>
        <a:graphic>
          <a:graphicData uri="http://schemas.openxmlformats.org/drawingml/2006/table">
            <a:tbl>
              <a:tblPr/>
              <a:tblGrid>
                <a:gridCol w="1078577"/>
                <a:gridCol w="4720100"/>
              </a:tblGrid>
              <a:tr h="825923">
                <a:tc>
                  <a:txBody>
                    <a:bodyPr/>
                    <a:lstStyle/>
                    <a:p>
                      <a:pPr marL="50800" rtl="0" fontAlgn="t">
                        <a:spcBef>
                          <a:spcPts val="0"/>
                        </a:spcBef>
                        <a:spcAft>
                          <a:spcPts val="0"/>
                        </a:spcAft>
                      </a:pPr>
                      <a:r>
                        <a:rPr lang="en-US" sz="1600" b="1" i="0" u="none" strike="noStrike" dirty="0">
                          <a:solidFill>
                            <a:srgbClr val="000000"/>
                          </a:solidFill>
                          <a:effectLst/>
                          <a:latin typeface="Arial" panose="020B0604020202020204" pitchFamily="34" charset="0"/>
                        </a:rPr>
                        <a:t>Reading Level</a:t>
                      </a:r>
                      <a:endParaRPr lang="en-US" sz="1600" dirty="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c>
                  <a:txBody>
                    <a:bodyPr/>
                    <a:lstStyle/>
                    <a:p>
                      <a:pPr marL="50800" rtl="0" fontAlgn="t">
                        <a:spcBef>
                          <a:spcPts val="0"/>
                        </a:spcBef>
                        <a:spcAft>
                          <a:spcPts val="0"/>
                        </a:spcAft>
                      </a:pPr>
                      <a:r>
                        <a:rPr lang="en-US" sz="1600" b="1" i="0" u="none" strike="noStrike" dirty="0">
                          <a:solidFill>
                            <a:srgbClr val="000000"/>
                          </a:solidFill>
                          <a:effectLst/>
                          <a:latin typeface="Arial" panose="020B0604020202020204" pitchFamily="34" charset="0"/>
                        </a:rPr>
                        <a:t>Description</a:t>
                      </a:r>
                      <a:endParaRPr lang="en-US" sz="1600" dirty="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r>
              <a:tr h="1032403">
                <a:tc>
                  <a:txBody>
                    <a:bodyPr/>
                    <a:lstStyle/>
                    <a:p>
                      <a:pPr algn="ctr" rtl="0" fontAlgn="t">
                        <a:spcBef>
                          <a:spcPts val="0"/>
                        </a:spcBef>
                        <a:spcAft>
                          <a:spcPts val="0"/>
                        </a:spcAft>
                      </a:pPr>
                      <a:r>
                        <a:rPr lang="en-US" sz="1600" b="0" i="0" u="none" strike="noStrike" dirty="0">
                          <a:solidFill>
                            <a:srgbClr val="000000"/>
                          </a:solidFill>
                          <a:effectLst/>
                          <a:latin typeface="Arial" panose="020B0604020202020204" pitchFamily="34" charset="0"/>
                        </a:rPr>
                        <a:t>Above </a:t>
                      </a:r>
                      <a:endParaRPr lang="en-US" sz="1600" dirty="0">
                        <a:effectLst/>
                      </a:endParaRPr>
                    </a:p>
                    <a:p>
                      <a:pPr algn="ctr" rtl="0" fontAlgn="t">
                        <a:spcBef>
                          <a:spcPts val="0"/>
                        </a:spcBef>
                        <a:spcAft>
                          <a:spcPts val="0"/>
                        </a:spcAft>
                      </a:pPr>
                      <a:r>
                        <a:rPr lang="en-US" sz="1600" b="0" i="0" u="none" strike="noStrike" dirty="0">
                          <a:solidFill>
                            <a:srgbClr val="000000"/>
                          </a:solidFill>
                          <a:effectLst/>
                          <a:latin typeface="Arial" panose="020B0604020202020204" pitchFamily="34" charset="0"/>
                        </a:rPr>
                        <a:t>(</a:t>
                      </a:r>
                      <a:r>
                        <a:rPr lang="en-US" sz="1600" b="0" i="0" u="none" strike="noStrike" dirty="0" err="1">
                          <a:solidFill>
                            <a:srgbClr val="000000"/>
                          </a:solidFill>
                          <a:effectLst/>
                          <a:latin typeface="Arial" panose="020B0604020202020204" pitchFamily="34" charset="0"/>
                        </a:rPr>
                        <a:t>ABV</a:t>
                      </a:r>
                      <a:r>
                        <a:rPr lang="en-US" sz="1600" b="0" i="0" u="none" strike="noStrike" dirty="0">
                          <a:solidFill>
                            <a:srgbClr val="000000"/>
                          </a:solidFill>
                          <a:effectLst/>
                          <a:latin typeface="Arial" panose="020B0604020202020204" pitchFamily="34" charset="0"/>
                        </a:rPr>
                        <a:t>)</a:t>
                      </a:r>
                      <a:endParaRPr lang="en-US" sz="1600" dirty="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dirty="0">
                          <a:solidFill>
                            <a:srgbClr val="000000"/>
                          </a:solidFill>
                          <a:effectLst/>
                          <a:latin typeface="Arial" panose="020B0604020202020204" pitchFamily="34" charset="0"/>
                        </a:rPr>
                        <a:t>Your child reads and comprehends text within and above the grade level band and receives instruction and enrichment with text above the grade level band during small group instruction.</a:t>
                      </a:r>
                      <a:endParaRPr lang="en-US" sz="1600" dirty="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r>
              <a:tr h="1032403">
                <a:tc>
                  <a:txBody>
                    <a:bodyPr/>
                    <a:lstStyle/>
                    <a:p>
                      <a:pPr algn="ctr" rtl="0" fontAlgn="t">
                        <a:spcBef>
                          <a:spcPts val="0"/>
                        </a:spcBef>
                        <a:spcAft>
                          <a:spcPts val="0"/>
                        </a:spcAft>
                      </a:pPr>
                      <a:r>
                        <a:rPr lang="en-US" sz="1600" b="0" i="0" u="none" strike="noStrike">
                          <a:solidFill>
                            <a:srgbClr val="000000"/>
                          </a:solidFill>
                          <a:effectLst/>
                          <a:latin typeface="Arial" panose="020B0604020202020204" pitchFamily="34" charset="0"/>
                        </a:rPr>
                        <a:t>On </a:t>
                      </a:r>
                      <a:endParaRPr lang="en-US" sz="1600">
                        <a:effectLst/>
                      </a:endParaRPr>
                    </a:p>
                    <a:p>
                      <a:pPr algn="ctr" rtl="0" fontAlgn="t">
                        <a:spcBef>
                          <a:spcPts val="0"/>
                        </a:spcBef>
                        <a:spcAft>
                          <a:spcPts val="0"/>
                        </a:spcAft>
                      </a:pPr>
                      <a:r>
                        <a:rPr lang="en-US" sz="1600" b="0" i="0" u="none" strike="noStrike">
                          <a:solidFill>
                            <a:srgbClr val="000000"/>
                          </a:solidFill>
                          <a:effectLst/>
                          <a:latin typeface="Arial" panose="020B0604020202020204" pitchFamily="34" charset="0"/>
                        </a:rPr>
                        <a:t>(ON)</a:t>
                      </a:r>
                      <a:endParaRPr lang="en-US" sz="160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000000"/>
                          </a:solidFill>
                          <a:effectLst/>
                          <a:latin typeface="Arial" panose="020B0604020202020204" pitchFamily="34" charset="0"/>
                        </a:rPr>
                        <a:t>Your child reads and comprehends text within the grade level band and receives small group instruction to provide support, instruction, and enrichment with text as needed within the grade-level band.</a:t>
                      </a:r>
                      <a:endParaRPr lang="en-US" sz="160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r>
              <a:tr h="1032403">
                <a:tc>
                  <a:txBody>
                    <a:bodyPr/>
                    <a:lstStyle/>
                    <a:p>
                      <a:pPr algn="ctr" rtl="0" fontAlgn="t">
                        <a:spcBef>
                          <a:spcPts val="0"/>
                        </a:spcBef>
                        <a:spcAft>
                          <a:spcPts val="0"/>
                        </a:spcAft>
                      </a:pPr>
                      <a:r>
                        <a:rPr lang="en-US" sz="1600" b="0" i="0" u="none" strike="noStrike">
                          <a:solidFill>
                            <a:srgbClr val="000000"/>
                          </a:solidFill>
                          <a:effectLst/>
                          <a:latin typeface="Arial" panose="020B0604020202020204" pitchFamily="34" charset="0"/>
                        </a:rPr>
                        <a:t>Below </a:t>
                      </a:r>
                      <a:endParaRPr lang="en-US" sz="1600">
                        <a:effectLst/>
                      </a:endParaRPr>
                    </a:p>
                    <a:p>
                      <a:pPr algn="ctr" rtl="0" fontAlgn="t">
                        <a:spcBef>
                          <a:spcPts val="0"/>
                        </a:spcBef>
                        <a:spcAft>
                          <a:spcPts val="0"/>
                        </a:spcAft>
                      </a:pPr>
                      <a:r>
                        <a:rPr lang="en-US" sz="1600" b="0" i="0" u="none" strike="noStrike">
                          <a:solidFill>
                            <a:srgbClr val="000000"/>
                          </a:solidFill>
                          <a:effectLst/>
                          <a:latin typeface="Arial" panose="020B0604020202020204" pitchFamily="34" charset="0"/>
                        </a:rPr>
                        <a:t>(BLW)</a:t>
                      </a:r>
                      <a:endParaRPr lang="en-US" sz="160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dirty="0">
                          <a:solidFill>
                            <a:srgbClr val="000000"/>
                          </a:solidFill>
                          <a:effectLst/>
                          <a:latin typeface="Arial" panose="020B0604020202020204" pitchFamily="34" charset="0"/>
                        </a:rPr>
                        <a:t>Your child needs significant support to read and comprehend text within the grade level band and receives targeted support with text below the grade-level band during their small group instruction.</a:t>
                      </a:r>
                      <a:endParaRPr lang="en-US" sz="1600" dirty="0">
                        <a:effectLst/>
                      </a:endParaRPr>
                    </a:p>
                  </a:txBody>
                  <a:tcPr marL="76200" marR="76200" marT="76200" marB="76200">
                    <a:lnL w="7620" cap="flat" cmpd="sng" algn="ctr">
                      <a:solidFill>
                        <a:srgbClr val="9E9E9E"/>
                      </a:solidFill>
                      <a:prstDash val="solid"/>
                      <a:round/>
                      <a:headEnd type="none" w="med" len="med"/>
                      <a:tailEnd type="none" w="med" len="med"/>
                    </a:lnL>
                    <a:lnR w="7620" cap="flat" cmpd="sng" algn="ctr">
                      <a:solidFill>
                        <a:srgbClr val="9E9E9E"/>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9E9E9E"/>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Content Placeholder 2"/>
          <p:cNvSpPr txBox="1">
            <a:spLocks/>
          </p:cNvSpPr>
          <p:nvPr/>
        </p:nvSpPr>
        <p:spPr>
          <a:xfrm>
            <a:off x="966216" y="1637506"/>
            <a:ext cx="10515600" cy="47275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All students will be reading                                                                            grade-level and/or above                                                                               grade-level text daily</a:t>
            </a:r>
          </a:p>
          <a:p>
            <a:pPr marL="0" indent="0">
              <a:buNone/>
            </a:pPr>
            <a:endParaRPr lang="en-US" dirty="0" smtClean="0"/>
          </a:p>
          <a:p>
            <a:r>
              <a:rPr lang="en-US" dirty="0" smtClean="0"/>
              <a:t>Instructional Reading </a:t>
            </a:r>
            <a:r>
              <a:rPr lang="en-US" dirty="0"/>
              <a:t>L</a:t>
            </a:r>
            <a:r>
              <a:rPr lang="en-US" dirty="0" smtClean="0"/>
              <a:t>evel will                                                                            no longer be reported</a:t>
            </a:r>
          </a:p>
          <a:p>
            <a:endParaRPr lang="en-US" dirty="0"/>
          </a:p>
          <a:p>
            <a:r>
              <a:rPr lang="en-US" dirty="0" smtClean="0"/>
              <a:t>Teachers will use ON, ABOVE,                                                                              or BELOW to indicate student’s                                                              reading level</a:t>
            </a:r>
            <a:endParaRPr lang="en-US" dirty="0"/>
          </a:p>
        </p:txBody>
      </p:sp>
    </p:spTree>
    <p:extLst>
      <p:ext uri="{BB962C8B-B14F-4D97-AF65-F5344CB8AC3E}">
        <p14:creationId xmlns:p14="http://schemas.microsoft.com/office/powerpoint/2010/main" val="158281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310</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New Reading Level Reporting: Grades 3-5</vt:lpstr>
    </vt:vector>
  </TitlesOfParts>
  <Company>MCPS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Reading Level Reporting: Grades 3-5</dc:title>
  <dc:creator>Alexander, Siobhan M</dc:creator>
  <cp:lastModifiedBy>Alexander, Siobhan M</cp:lastModifiedBy>
  <cp:revision>3</cp:revision>
  <dcterms:created xsi:type="dcterms:W3CDTF">2018-08-30T20:06:27Z</dcterms:created>
  <dcterms:modified xsi:type="dcterms:W3CDTF">2018-08-30T20:28:01Z</dcterms:modified>
</cp:coreProperties>
</file>