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59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535" r:id="rId4"/>
    <p:sldId id="267" r:id="rId5"/>
    <p:sldId id="514" r:id="rId6"/>
    <p:sldId id="268" r:id="rId7"/>
    <p:sldId id="446" r:id="rId8"/>
    <p:sldId id="269" r:id="rId9"/>
    <p:sldId id="306" r:id="rId10"/>
    <p:sldId id="431" r:id="rId11"/>
    <p:sldId id="515" r:id="rId12"/>
    <p:sldId id="270" r:id="rId13"/>
    <p:sldId id="304" r:id="rId14"/>
    <p:sldId id="274" r:id="rId15"/>
    <p:sldId id="536" r:id="rId16"/>
  </p:sldIdLst>
  <p:sldSz cx="9144000" cy="6858000" type="screen4x3"/>
  <p:notesSz cx="6985000" cy="92837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9900"/>
    <a:srgbClr val="9966FF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388" autoAdjust="0"/>
    <p:restoredTop sz="62169" autoAdjust="0"/>
  </p:normalViewPr>
  <p:slideViewPr>
    <p:cSldViewPr>
      <p:cViewPr varScale="1">
        <p:scale>
          <a:sx n="58" d="100"/>
          <a:sy n="58" d="100"/>
        </p:scale>
        <p:origin x="38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/>
          <a:lstStyle>
            <a:lvl1pPr algn="r">
              <a:defRPr sz="1300"/>
            </a:lvl1pPr>
          </a:lstStyle>
          <a:p>
            <a:fld id="{989FBC4E-DE5A-4584-824B-B279612E300A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 anchor="b"/>
          <a:lstStyle>
            <a:lvl1pPr algn="r">
              <a:defRPr sz="1300"/>
            </a:lvl1pPr>
          </a:lstStyle>
          <a:p>
            <a:fld id="{EBA101FB-4B86-43F6-BE14-C6CEDE966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334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1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/>
          <a:lstStyle>
            <a:lvl1pPr algn="r">
              <a:defRPr sz="1300"/>
            </a:lvl1pPr>
          </a:lstStyle>
          <a:p>
            <a:fld id="{28AFE606-4A1F-45FA-AE10-7F7397C16B79}" type="datetimeFigureOut">
              <a:rPr lang="en-US" smtClean="0"/>
              <a:t>3/2/2020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08" tIns="46804" rIns="93608" bIns="468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09758"/>
            <a:ext cx="5588000" cy="4177665"/>
          </a:xfrm>
          <a:prstGeom prst="rect">
            <a:avLst/>
          </a:prstGeom>
        </p:spPr>
        <p:txBody>
          <a:bodyPr vert="horz" lIns="93608" tIns="46804" rIns="93608" bIns="4680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4185"/>
          </a:xfrm>
          <a:prstGeom prst="rect">
            <a:avLst/>
          </a:prstGeom>
        </p:spPr>
        <p:txBody>
          <a:bodyPr vert="horz" lIns="93608" tIns="46804" rIns="93608" bIns="46804" rtlCol="0" anchor="b"/>
          <a:lstStyle>
            <a:lvl1pPr algn="r">
              <a:defRPr sz="1300"/>
            </a:lvl1pPr>
          </a:lstStyle>
          <a:p>
            <a:fld id="{13EF170E-7158-4A70-8D53-B2D81ED69E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2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119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u="none" dirty="0"/>
          </a:p>
          <a:p>
            <a:pPr marL="172770" indent="-172770">
              <a:buClr>
                <a:srgbClr val="8F23B3"/>
              </a:buClr>
              <a:buFont typeface="Arial" panose="020B0604020202020204" pitchFamily="34" charset="0"/>
              <a:buChar char="•"/>
            </a:pPr>
            <a:endParaRPr lang="en-US" u="none" dirty="0"/>
          </a:p>
          <a:p>
            <a:endParaRPr lang="en-US" u="none" dirty="0"/>
          </a:p>
        </p:txBody>
      </p:sp>
    </p:spTree>
    <p:extLst>
      <p:ext uri="{BB962C8B-B14F-4D97-AF65-F5344CB8AC3E}">
        <p14:creationId xmlns:p14="http://schemas.microsoft.com/office/powerpoint/2010/main" val="3979658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8705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649" indent="-172649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172649" indent="-172649">
              <a:buFont typeface="Arial" panose="020B0604020202020204" pitchFamily="34" charset="0"/>
              <a:buChar char="•"/>
            </a:pPr>
            <a:r>
              <a:rPr lang="en-US" sz="2000" dirty="0"/>
              <a:t>Some of them also drive the form of test that the student will take, such as paper </a:t>
            </a:r>
            <a:r>
              <a:rPr lang="en-US" sz="2000" dirty="0" err="1"/>
              <a:t>vs</a:t>
            </a:r>
            <a:r>
              <a:rPr lang="en-US" sz="2000" dirty="0"/>
              <a:t> online and the different features that are available to some of our students such as American Sign Language, closed captioning,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405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8282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5299" indent="-345299" defTabSz="920797">
              <a:buFont typeface="Arial" panose="020B0604020202020204" pitchFamily="34" charset="0"/>
              <a:buChar char="•"/>
              <a:defRPr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324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589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1992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109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986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9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5299" indent="-345299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00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886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sz="2000" dirty="0"/>
          </a:p>
          <a:p>
            <a:pPr marL="345299" indent="-345299">
              <a:buFont typeface="Arial" panose="020B0604020202020204" pitchFamily="34" charset="0"/>
              <a:buChar char="•"/>
            </a:pPr>
            <a:r>
              <a:rPr lang="en-US" sz="2000" dirty="0"/>
              <a:t>1r and 1s must be selected for students on an </a:t>
            </a:r>
            <a:r>
              <a:rPr lang="en-US" sz="2000" b="1" i="1" dirty="0"/>
              <a:t>individual student-need basis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9193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649" indent="-172649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EF170E-7158-4A70-8D53-B2D81ED69E3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00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3A78E7C8-D917-4CA1-AB4D-B825B864CA14}" type="datetime1">
              <a:rPr lang="en-US" smtClean="0"/>
              <a:t>3/2/2020</a:t>
            </a:fld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85566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6EBED16-49FE-42A1-9862-2E6B16977F7C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8996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737DAA8-7501-4A08-9969-F6E2C75B9283}" type="datetime1">
              <a:rPr lang="en-US" smtClean="0"/>
              <a:t>3/2/2020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1534631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CB3FB-C48D-4679-997C-EAE33CF55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3737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BCB3FB-C48D-4679-997C-EAE33CF55E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14960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6"/>
          <p:cNvSpPr>
            <a:spLocks noGrp="1"/>
          </p:cNvSpPr>
          <p:nvPr>
            <p:ph type="title"/>
          </p:nvPr>
        </p:nvSpPr>
        <p:spPr>
          <a:xfrm>
            <a:off x="2819400" y="0"/>
            <a:ext cx="6324600" cy="1219200"/>
          </a:xfrm>
          <a:prstGeom prst="rect">
            <a:avLst/>
          </a:prstGeom>
        </p:spPr>
        <p:txBody>
          <a:bodyPr lIns="89879" tIns="44940" rIns="89879" bIns="44940" anchor="ctr"/>
          <a:lstStyle>
            <a:lvl1pPr marL="168524" indent="0" algn="l"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7764407" y="295732"/>
            <a:ext cx="628649" cy="7676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E11A9-CE00-4B91-B359-58F1CE0D8D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3979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DBB4B3D3-E925-43C8-82CA-62953237078B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83781" y="6096000"/>
            <a:ext cx="984019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latin typeface="Calisto MT" panose="02040603050505030304" pitchFamily="18" charset="0"/>
              </a:defRPr>
            </a:lvl1pPr>
          </a:lstStyle>
          <a:p>
            <a:fld id="{EA7C8D44-3667-46F6-9772-CC52308E2A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172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A038B0-80D8-48EC-A4F3-A39331A1B6C9}" type="datetime1">
              <a:rPr lang="en-US" smtClean="0"/>
              <a:t>3/2/2020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59086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B3B74BB-263E-4A03-8FC1-FC1D9A9911A0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385859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AFC2760E-0993-47DC-A317-6FFFA5354C1A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938971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C7CEB972-19E8-4867-9A4C-C16785345303}" type="datetime1">
              <a:rPr lang="en-US" smtClean="0"/>
              <a:t>3/2/2020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57952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223B774-B535-49C8-928F-1CD921A27D38}" type="datetime1">
              <a:rPr lang="en-US" smtClean="0"/>
              <a:t>3/2/2020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534400" y="5953983"/>
            <a:ext cx="607231" cy="365125"/>
          </a:xfrm>
        </p:spPr>
        <p:txBody>
          <a:bodyPr/>
          <a:lstStyle>
            <a:lvl1pPr>
              <a:defRPr b="1">
                <a:latin typeface="Calisto MT" panose="02040603050505030304" pitchFamily="18" charset="0"/>
              </a:defRPr>
            </a:lvl1pPr>
          </a:lstStyle>
          <a:p>
            <a:fld id="{EA7C8D44-3667-46F6-9772-CC52308E2A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9122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1676387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76400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 eaLnBrk="1" latinLnBrk="0" hangingPunct="1"/>
            <a:fld id="{F3239854-8F86-40DC-8220-592D8E5F35C1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37025" y="6459785"/>
            <a:ext cx="484563" cy="36512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  <a:latin typeface="Calisto MT" panose="02040603050505030304" pitchFamily="18" charset="0"/>
              </a:defRPr>
            </a:lvl1pPr>
          </a:lstStyle>
          <a:p>
            <a:fld id="{EA7C8D44-3667-46F6-9772-CC52308E2A7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4200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187472B9-2708-4C1C-B20A-5D15A8851A95}" type="datetime1">
              <a:rPr lang="en-US" smtClean="0"/>
              <a:t>3/2/2020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8D44-3667-46F6-9772-CC52308E2A7F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08255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553200"/>
            <a:ext cx="9144001" cy="304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487201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 eaLnBrk="1" latinLnBrk="0" hangingPunct="1"/>
            <a:fld id="{0583287A-67E8-42BB-8E4B-8867E221D2A9}" type="datetime1">
              <a:rPr lang="en-US" smtClean="0"/>
              <a:t>3/2/2020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EA7C8D44-3667-46F6-9772-CC52308E2A7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607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3770" r:id="rId13"/>
    <p:sldLayoutId id="2147483776" r:id="rId14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d.mypearsonsupport.com/practice-tests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4294967295"/>
          </p:nvPr>
        </p:nvSpPr>
        <p:spPr>
          <a:xfrm>
            <a:off x="381000" y="3886200"/>
            <a:ext cx="8763000" cy="2114550"/>
          </a:xfrm>
        </p:spPr>
        <p:txBody>
          <a:bodyPr>
            <a:noAutofit/>
          </a:bodyPr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2020 Maryland Comprehensive Assessment Program</a:t>
            </a:r>
          </a:p>
          <a:p>
            <a:pPr algn="ctr"/>
            <a:endParaRPr lang="en-US" sz="3000" dirty="0" smtClean="0">
              <a:solidFill>
                <a:schemeClr val="tx1"/>
              </a:solidFill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  <a:p>
            <a:pPr algn="ctr"/>
            <a:r>
              <a:rPr lang="en-US" sz="30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Donna M. Blaney – Supervisor, Testing and Reporting Unit, Office of Shared Accountability</a:t>
            </a:r>
            <a:endParaRPr lang="en-US" sz="3000" dirty="0">
              <a:solidFill>
                <a:schemeClr val="tx1"/>
              </a:solidFill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418" y="1295400"/>
            <a:ext cx="6265164" cy="2139226"/>
          </a:xfrm>
          <a:prstGeom prst="rect">
            <a:avLst/>
          </a:prstGeom>
          <a:ln>
            <a:solidFill>
              <a:srgbClr val="FF0000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4536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defRPr/>
            </a:pPr>
            <a:fld id="{9A1B80C8-5049-4F83-925D-C8CB367468D5}" type="slidenum">
              <a:rPr lang="en-US" smtClean="0">
                <a:solidFill>
                  <a:schemeClr val="bg1"/>
                </a:solidFill>
              </a:rPr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747713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Break Policy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838200"/>
            <a:ext cx="8229600" cy="54809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If testing more than one unit in a day, a break must be scheduled in between units.  Students may use the restroom, stretch and get a drink.  Consider hallway monitoring as to not disturb other testing groups</a:t>
            </a:r>
            <a:r>
              <a:rPr lang="en-US" sz="2200" dirty="0">
                <a:solidFill>
                  <a:schemeClr val="tx1"/>
                </a:solidFill>
                <a:latin typeface="Calisto MT" panose="02040603050505030304" pitchFamily="18" charset="0"/>
              </a:rPr>
              <a:t>.</a:t>
            </a: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Silent “stand and stretch” breaks may occur during a unit, but must be no more than 3 minutes. (Unit clock stops and resumes).  Screens should be covered, but not closed.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Encourage restroom use before the unit begins.  Unit time may NOT be adjusted for a restroom break.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Medical Breaks – testing time stops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Frequent Break Administrative Consideration – testing time stops</a:t>
            </a:r>
          </a:p>
          <a:p>
            <a:pPr marL="0" indent="0">
              <a:lnSpc>
                <a:spcPct val="100000"/>
              </a:lnSpc>
              <a:buNone/>
              <a:defRPr/>
            </a:pPr>
            <a:endParaRPr lang="en-US" sz="24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  <a:defRPr/>
            </a:pPr>
            <a:endParaRPr lang="en-US" sz="2400" u="sng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0" indent="0">
              <a:lnSpc>
                <a:spcPct val="100000"/>
              </a:lnSpc>
              <a:buClr>
                <a:srgbClr val="8F23B3"/>
              </a:buClr>
              <a:buNone/>
              <a:defRPr/>
            </a:pPr>
            <a:endParaRPr lang="en-US" sz="2400" dirty="0" smtClean="0">
              <a:latin typeface="Calisto MT" panose="0204060305050503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97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11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29600" cy="685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Accommodations for </a:t>
            </a:r>
            <a:r>
              <a:rPr lang="en-US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SWD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5029200" y="914400"/>
            <a:ext cx="3771900" cy="49117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2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Presentation Accommodations (3’s)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SWD-1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Response Accommodations (4’s)</a:t>
            </a:r>
            <a:endParaRPr lang="en-US" sz="2200" b="1" i="1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SWD-2</a:t>
            </a:r>
          </a:p>
          <a:p>
            <a:pPr lvl="1">
              <a:lnSpc>
                <a:spcPct val="100000"/>
              </a:lnSpc>
            </a:pPr>
            <a:endParaRPr lang="en-US" sz="22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>
              <a:lnSpc>
                <a:spcPct val="100000"/>
              </a:lnSpc>
            </a:pPr>
            <a:r>
              <a:rPr lang="en-US" sz="22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Timing and Scheduling Accommodations (5’s)</a:t>
            </a:r>
          </a:p>
          <a:p>
            <a:pPr lvl="1">
              <a:lnSpc>
                <a:spcPct val="100000"/>
              </a:lnSpc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SWD-3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en-US" sz="22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914400"/>
            <a:ext cx="3435096" cy="5315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0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12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6019800" cy="1066800"/>
          </a:xfrm>
        </p:spPr>
        <p:txBody>
          <a:bodyPr>
            <a:no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defRPr/>
            </a:pPr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cs typeface="Arial" panose="020B0604020202020204" pitchFamily="34" charset="0"/>
              </a:rPr>
              <a:t>Accommodations</a:t>
            </a: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cs typeface="Arial" panose="020B0604020202020204" pitchFamily="34" charset="0"/>
              </a:rPr>
              <a:t> </a:t>
            </a:r>
            <a:b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cs typeface="Arial" panose="020B0604020202020204" pitchFamily="34" charset="0"/>
              </a:rPr>
            </a:br>
            <a:r>
              <a:rPr lang="en-US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cs typeface="Arial" panose="020B0604020202020204" pitchFamily="34" charset="0"/>
              </a:rPr>
              <a:t>(IEP </a:t>
            </a: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cs typeface="Arial" panose="020B0604020202020204" pitchFamily="34" charset="0"/>
              </a:rPr>
              <a:t>and 504 students only)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504950"/>
            <a:ext cx="7762875" cy="4819650"/>
          </a:xfrm>
        </p:spPr>
        <p:txBody>
          <a:bodyPr>
            <a:normAutofit fontScale="40000" lnSpcReduction="20000"/>
          </a:bodyPr>
          <a:lstStyle/>
          <a:p>
            <a:pPr marL="290513" indent="-2905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63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3’s - Presentation </a:t>
            </a:r>
            <a:r>
              <a:rPr lang="en-US" sz="6300" b="1" u="sng" dirty="0">
                <a:solidFill>
                  <a:schemeClr val="tx1"/>
                </a:solidFill>
                <a:latin typeface="Calisto MT" panose="02040603050505030304" pitchFamily="18" charset="0"/>
              </a:rPr>
              <a:t>Accommodations </a:t>
            </a:r>
            <a:r>
              <a:rPr lang="en-US" sz="6300" dirty="0">
                <a:solidFill>
                  <a:schemeClr val="tx1"/>
                </a:solidFill>
                <a:latin typeface="Calisto MT" panose="02040603050505030304" pitchFamily="18" charset="0"/>
              </a:rPr>
              <a:t>– assistive technology, large print, Braille, paper-based, text-to-speech for ELA/Literacy, human reader/signer for ELA/Literacy</a:t>
            </a:r>
          </a:p>
          <a:p>
            <a:pPr marL="290513" indent="-2905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63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290513" indent="-2905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63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4’s - Response </a:t>
            </a:r>
            <a:r>
              <a:rPr lang="en-US" sz="6300" b="1" u="sng" dirty="0">
                <a:solidFill>
                  <a:schemeClr val="tx1"/>
                </a:solidFill>
                <a:latin typeface="Calisto MT" panose="02040603050505030304" pitchFamily="18" charset="0"/>
              </a:rPr>
              <a:t>Accommodations</a:t>
            </a:r>
            <a:r>
              <a:rPr lang="en-US" sz="6300" dirty="0">
                <a:solidFill>
                  <a:schemeClr val="tx1"/>
                </a:solidFill>
                <a:latin typeface="Calisto MT" panose="02040603050505030304" pitchFamily="18" charset="0"/>
              </a:rPr>
              <a:t> – assistive technology, Braille writer, calculation device/math tools, speech-to-text responses, scribe</a:t>
            </a:r>
          </a:p>
          <a:p>
            <a:pPr marL="290513" indent="-2905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endParaRPr lang="en-US" sz="63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290513" indent="-290513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63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5’s - Timing/Scheduling</a:t>
            </a:r>
            <a:r>
              <a:rPr lang="en-US" sz="6300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n-US" sz="6300" b="1" u="sng" dirty="0">
                <a:solidFill>
                  <a:schemeClr val="tx1"/>
                </a:solidFill>
                <a:latin typeface="Calisto MT" panose="02040603050505030304" pitchFamily="18" charset="0"/>
              </a:rPr>
              <a:t>Accommodations</a:t>
            </a:r>
            <a:r>
              <a:rPr lang="en-US" sz="6300" dirty="0">
                <a:solidFill>
                  <a:schemeClr val="tx1"/>
                </a:solidFill>
                <a:latin typeface="Calisto MT" panose="02040603050505030304" pitchFamily="18" charset="0"/>
              </a:rPr>
              <a:t> – extended </a:t>
            </a:r>
            <a:r>
              <a:rPr lang="en-US" sz="63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time</a:t>
            </a:r>
            <a:endParaRPr lang="en-US" sz="63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7147872" y="152400"/>
            <a:ext cx="1767528" cy="1218785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9" name="Oval 4"/>
          <p:cNvSpPr/>
          <p:nvPr/>
        </p:nvSpPr>
        <p:spPr>
          <a:xfrm>
            <a:off x="7406720" y="381000"/>
            <a:ext cx="1265151" cy="761999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35560" tIns="35560" rIns="35560" bIns="3556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dirty="0" smtClean="0">
                <a:solidFill>
                  <a:schemeClr val="bg1"/>
                </a:solidFill>
                <a:latin typeface="Calisto MT" panose="02040603050505030304" pitchFamily="18" charset="0"/>
              </a:rPr>
              <a:t>Test Form Implications</a:t>
            </a:r>
            <a:endParaRPr lang="en-US" sz="1600" b="1" i="1" kern="1200" dirty="0">
              <a:solidFill>
                <a:schemeClr val="bg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7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13</a:t>
            </a:fld>
            <a:endParaRPr kumimoji="0"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457201" y="609600"/>
            <a:ext cx="8229599" cy="635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Allowable Resources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1" y="1244600"/>
            <a:ext cx="8229599" cy="49276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  <a:latin typeface="Calisto MT" panose="02040603050505030304" pitchFamily="18" charset="0"/>
              </a:rPr>
              <a:t>Grade </a:t>
            </a:r>
            <a:r>
              <a:rPr lang="en-US" sz="28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Appropriate </a:t>
            </a:r>
            <a:r>
              <a:rPr lang="en-US" sz="2800" b="1" dirty="0">
                <a:solidFill>
                  <a:schemeClr val="tx1"/>
                </a:solidFill>
                <a:latin typeface="Calisto MT" panose="02040603050505030304" pitchFamily="18" charset="0"/>
              </a:rPr>
              <a:t>C</a:t>
            </a:r>
            <a:r>
              <a:rPr lang="en-US" sz="28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alculators</a:t>
            </a: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Grades 3-7 – four-function calculator w/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√ and %</a:t>
            </a: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Grade 8 – scientific calculator</a:t>
            </a: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Algebra 1, Geometry, Algebra 2 – graphing calculator – TI-84</a:t>
            </a:r>
            <a:endParaRPr lang="en-US" sz="24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Students w/</a:t>
            </a:r>
            <a:r>
              <a:rPr lang="en-US" sz="2400" dirty="0" err="1" smtClean="0">
                <a:solidFill>
                  <a:schemeClr val="tx1"/>
                </a:solidFill>
                <a:latin typeface="Calisto MT" panose="02040603050505030304" pitchFamily="18" charset="0"/>
              </a:rPr>
              <a:t>accomms</a:t>
            </a: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. may use the calculator throughout all sections of the assessment</a:t>
            </a:r>
          </a:p>
          <a:p>
            <a:r>
              <a:rPr lang="en-US" sz="28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Mathematics </a:t>
            </a:r>
            <a:r>
              <a:rPr lang="en-US" sz="2800" b="1" dirty="0">
                <a:solidFill>
                  <a:schemeClr val="tx1"/>
                </a:solidFill>
                <a:latin typeface="Calisto MT" panose="02040603050505030304" pitchFamily="18" charset="0"/>
              </a:rPr>
              <a:t>T</a:t>
            </a:r>
            <a:r>
              <a:rPr lang="en-US" sz="2800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ools</a:t>
            </a: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Math reference sheets and protractors/rulers are provided on the testing platform</a:t>
            </a:r>
          </a:p>
          <a:p>
            <a:pPr lvl="2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Arithmetic tables, two-color chips, counters and counting chips, square tiles, base ten blocks, or 100s charts</a:t>
            </a:r>
            <a:endParaRPr lang="en-US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6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14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76200"/>
            <a:ext cx="7620000" cy="1219200"/>
          </a:xfrm>
        </p:spPr>
        <p:txBody>
          <a:bodyPr>
            <a:noAutofit/>
          </a:bodyPr>
          <a:lstStyle/>
          <a:p>
            <a:r>
              <a:rPr lang="en-US" sz="35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Administration of Accommodations and Features</a:t>
            </a:r>
            <a:endParaRPr lang="en-US" sz="35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7704137" cy="4658583"/>
          </a:xfrm>
        </p:spPr>
        <p:txBody>
          <a:bodyPr>
            <a:noAutofit/>
          </a:bodyPr>
          <a:lstStyle/>
          <a:p>
            <a:pPr marL="228600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Read-to Entire Test ELA 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– must qualify under decoding, hearing impairment or visual disability criteria (</a:t>
            </a:r>
            <a:r>
              <a:rPr lang="en-US" sz="2200" b="1" i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Appendix D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of the Manual)</a:t>
            </a:r>
          </a:p>
          <a:p>
            <a:pPr marL="228600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TTS for Math &amp; Science 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– accessibility feature, entire and selected</a:t>
            </a:r>
          </a:p>
          <a:p>
            <a:pPr marL="228600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Human Reader 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– group size limited to 5 students</a:t>
            </a:r>
          </a:p>
          <a:p>
            <a:pPr marL="411480" lvl="3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Math Human Reader Script or Proctor Reads Aloud Testing Ticket</a:t>
            </a:r>
          </a:p>
          <a:p>
            <a:pPr marL="228600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Scribe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 – administered one-on-one</a:t>
            </a:r>
          </a:p>
          <a:p>
            <a:pPr marL="228600" indent="-228600">
              <a:lnSpc>
                <a:spcPct val="100000"/>
              </a:lnSpc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200" b="1" u="sng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Extended Time 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– 1.5x or 2x, a single test unit must be completed in one day</a:t>
            </a:r>
          </a:p>
        </p:txBody>
      </p:sp>
    </p:spTree>
    <p:extLst>
      <p:ext uri="{BB962C8B-B14F-4D97-AF65-F5344CB8AC3E}">
        <p14:creationId xmlns:p14="http://schemas.microsoft.com/office/powerpoint/2010/main" val="2687419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15</a:t>
            </a:fld>
            <a:endParaRPr kumimoji="0"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 idx="4294967295"/>
          </p:nvPr>
        </p:nvSpPr>
        <p:spPr>
          <a:xfrm>
            <a:off x="457201" y="609600"/>
            <a:ext cx="8229599" cy="6350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TestNav – the testing platform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1" y="1244600"/>
            <a:ext cx="8229599" cy="4927600"/>
          </a:xfrm>
        </p:spPr>
        <p:txBody>
          <a:bodyPr>
            <a:normAutofit/>
          </a:bodyPr>
          <a:lstStyle/>
          <a:p>
            <a:endParaRPr lang="en-US" sz="24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r>
              <a:rPr lang="en-US" sz="2400" dirty="0" smtClean="0">
                <a:solidFill>
                  <a:srgbClr val="FF0000"/>
                </a:solidFill>
                <a:latin typeface="Calisto MT" panose="02040603050505030304" pitchFamily="18" charset="0"/>
                <a:hlinkClick r:id="rId3"/>
              </a:rPr>
              <a:t>https</a:t>
            </a:r>
            <a:r>
              <a:rPr lang="en-US" sz="2400" dirty="0">
                <a:solidFill>
                  <a:srgbClr val="FF0000"/>
                </a:solidFill>
                <a:latin typeface="Calisto MT" panose="02040603050505030304" pitchFamily="18" charset="0"/>
                <a:hlinkClick r:id="rId3"/>
              </a:rPr>
              <a:t>://</a:t>
            </a:r>
            <a:r>
              <a:rPr lang="en-US" sz="2400" dirty="0" smtClean="0">
                <a:solidFill>
                  <a:srgbClr val="FF0000"/>
                </a:solidFill>
                <a:latin typeface="Calisto MT" panose="02040603050505030304" pitchFamily="18" charset="0"/>
                <a:hlinkClick r:id="rId3"/>
              </a:rPr>
              <a:t>md.mypearsonsupport.com/practice-tests/</a:t>
            </a:r>
            <a:endParaRPr lang="en-US" sz="2400" dirty="0" smtClean="0">
              <a:solidFill>
                <a:srgbClr val="FF0000"/>
              </a:solidFill>
              <a:latin typeface="Calisto MT" panose="02040603050505030304" pitchFamily="18" charset="0"/>
            </a:endParaRPr>
          </a:p>
          <a:p>
            <a:endParaRPr lang="en-US" sz="2400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29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z="1400" b="1" smtClean="0"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pPr eaLnBrk="1" latinLnBrk="0" hangingPunct="1"/>
              <a:t>2</a:t>
            </a:fld>
            <a:endParaRPr kumimoji="0" lang="en-US" sz="1400" b="1" dirty="0"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00100" y="211138"/>
            <a:ext cx="7543800" cy="70326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Agenda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00100" y="914400"/>
            <a:ext cx="7543800" cy="5410200"/>
          </a:xfrm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500" b="1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MCAP – Maryland Comprehensive Assessment Program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>
                <a:schemeClr val="accent2"/>
              </a:buClr>
              <a:buFont typeface="Wingdings" panose="05000000000000000000" pitchFamily="2" charset="2"/>
              <a:buChar char="Ø"/>
            </a:pPr>
            <a:r>
              <a:rPr lang="en-US" sz="25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Orientation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sz="2500" dirty="0" smtClean="0">
              <a:solidFill>
                <a:schemeClr val="tx1"/>
              </a:solidFill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500" b="1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Maryland Assessment, Accessibility, &amp; Accommodations Policy Manual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Accessibility Features for All Students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Administrative Considerations for All Students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ClrTx/>
              <a:buFont typeface="Wingdings" panose="05000000000000000000" pitchFamily="2" charset="2"/>
              <a:buChar char="Ø"/>
            </a:pPr>
            <a:r>
              <a:rPr lang="en-US" sz="2300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Accommodations for Students with Disabilities</a:t>
            </a:r>
          </a:p>
          <a:p>
            <a:pPr marL="201168" lvl="1" indent="0">
              <a:lnSpc>
                <a:spcPct val="100000"/>
              </a:lnSpc>
              <a:spcBef>
                <a:spcPts val="0"/>
              </a:spcBef>
              <a:buClrTx/>
              <a:buNone/>
            </a:pPr>
            <a:endParaRPr lang="en-US" sz="2300" dirty="0" smtClean="0">
              <a:solidFill>
                <a:schemeClr val="tx1"/>
              </a:solidFill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  <a:p>
            <a:pPr marL="0">
              <a:lnSpc>
                <a:spcPct val="100000"/>
              </a:lnSpc>
              <a:spcBef>
                <a:spcPts val="0"/>
              </a:spcBef>
              <a:buClrTx/>
              <a:buNone/>
            </a:pPr>
            <a:r>
              <a:rPr lang="en-US" sz="2500" b="1" dirty="0" smtClean="0">
                <a:solidFill>
                  <a:schemeClr val="tx1"/>
                </a:solidFill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Practice Tests – let’s take a look!</a:t>
            </a:r>
          </a:p>
        </p:txBody>
      </p:sp>
    </p:spTree>
    <p:extLst>
      <p:ext uri="{BB962C8B-B14F-4D97-AF65-F5344CB8AC3E}">
        <p14:creationId xmlns:p14="http://schemas.microsoft.com/office/powerpoint/2010/main" val="18972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z="1400" b="1" smtClean="0"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pPr eaLnBrk="1" latinLnBrk="0" hangingPunct="1"/>
              <a:t>3</a:t>
            </a:fld>
            <a:endParaRPr kumimoji="0" lang="en-US" sz="1400" b="1" dirty="0"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00100" y="58738"/>
            <a:ext cx="7543800" cy="703262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MCAP – </a:t>
            </a:r>
            <a:r>
              <a:rPr lang="en-US" sz="2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  <a:ea typeface="Abyssinica SIL" panose="02000603020000020004" pitchFamily="2" charset="0"/>
                <a:cs typeface="Abyssinica SIL" panose="02000603020000020004" pitchFamily="2" charset="0"/>
              </a:rPr>
              <a:t>Maryland Comprehensive Assessment Program</a:t>
            </a:r>
            <a:endPara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  <a:ea typeface="Abyssinica SIL" panose="02000603020000020004" pitchFamily="2" charset="0"/>
              <a:cs typeface="Abyssinica SIL" panose="02000603020000020004" pitchFamily="2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916907"/>
              </p:ext>
            </p:extLst>
          </p:nvPr>
        </p:nvGraphicFramePr>
        <p:xfrm>
          <a:off x="457199" y="685800"/>
          <a:ext cx="8229601" cy="577471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048001">
                  <a:extLst>
                    <a:ext uri="{9D8B030D-6E8A-4147-A177-3AD203B41FA5}">
                      <a16:colId xmlns:a16="http://schemas.microsoft.com/office/drawing/2014/main" val="214863143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402267266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81726597"/>
                    </a:ext>
                  </a:extLst>
                </a:gridCol>
              </a:tblGrid>
              <a:tr h="379751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Content</a:t>
                      </a:r>
                      <a:endParaRPr lang="en-US" dirty="0">
                        <a:solidFill>
                          <a:schemeClr val="tx1"/>
                        </a:solidFill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  <a:latin typeface="Calisto MT" panose="02040603050505030304" pitchFamily="18" charset="0"/>
                        </a:rPr>
                        <a:t>Grades</a:t>
                      </a:r>
                      <a:endParaRPr lang="en-US" dirty="0">
                        <a:solidFill>
                          <a:schemeClr val="tx1"/>
                        </a:solidFill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Assessment</a:t>
                      </a:r>
                      <a:endParaRPr lang="en-US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9242363"/>
                  </a:ext>
                </a:extLst>
              </a:tr>
              <a:tr h="61084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English</a:t>
                      </a:r>
                      <a:r>
                        <a:rPr lang="en-US" b="1" baseline="0" dirty="0" smtClean="0">
                          <a:latin typeface="Calisto MT" panose="02040603050505030304" pitchFamily="18" charset="0"/>
                        </a:rPr>
                        <a:t> Language Arts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3-8, 10</a:t>
                      </a: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3-8, 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11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MCAP ELA</a:t>
                      </a:r>
                    </a:p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Alternate – Alt-ELA</a:t>
                      </a:r>
                    </a:p>
                    <a:p>
                      <a:endParaRPr lang="en-US" sz="8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79132"/>
                  </a:ext>
                </a:extLst>
              </a:tr>
              <a:tr h="76324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Mathematics</a:t>
                      </a: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(3-8,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</a:t>
                      </a:r>
                      <a:r>
                        <a:rPr lang="en-US" b="0" baseline="0" dirty="0" err="1" smtClean="0">
                          <a:latin typeface="Calisto MT" panose="02040603050505030304" pitchFamily="18" charset="0"/>
                        </a:rPr>
                        <a:t>Alg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1, Geo, </a:t>
                      </a:r>
                      <a:r>
                        <a:rPr lang="en-US" b="0" baseline="0" dirty="0" err="1" smtClean="0">
                          <a:latin typeface="Calisto MT" panose="02040603050505030304" pitchFamily="18" charset="0"/>
                        </a:rPr>
                        <a:t>Alg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2)</a:t>
                      </a:r>
                    </a:p>
                    <a:p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(HS – </a:t>
                      </a:r>
                      <a:r>
                        <a:rPr lang="en-US" b="0" baseline="0" dirty="0" err="1" smtClean="0">
                          <a:latin typeface="Calisto MT" panose="02040603050505030304" pitchFamily="18" charset="0"/>
                        </a:rPr>
                        <a:t>Alg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1 only)</a:t>
                      </a:r>
                      <a:endParaRPr lang="en-US" b="0" baseline="0" dirty="0">
                        <a:latin typeface="Calisto MT" panose="02040603050505030304" pitchFamily="18" charset="0"/>
                      </a:endParaRPr>
                    </a:p>
                    <a:p>
                      <a:endParaRPr lang="en-US" sz="800" b="0" baseline="0" dirty="0" smtClean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3-8, HS</a:t>
                      </a: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3-8, 11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MCAP Mathematics</a:t>
                      </a:r>
                    </a:p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Alternate</a:t>
                      </a:r>
                      <a:r>
                        <a:rPr lang="en-US" baseline="0" dirty="0" smtClean="0">
                          <a:latin typeface="Calisto MT" panose="02040603050505030304" pitchFamily="18" charset="0"/>
                        </a:rPr>
                        <a:t> – Alt-Math</a:t>
                      </a:r>
                    </a:p>
                    <a:p>
                      <a:endParaRPr lang="en-US" sz="10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837536"/>
                  </a:ext>
                </a:extLst>
              </a:tr>
              <a:tr h="26032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Government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HS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– end of course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Government</a:t>
                      </a:r>
                      <a:endParaRPr lang="en-US" baseline="0" dirty="0" smtClean="0">
                        <a:latin typeface="Calisto MT" panose="02040603050505030304" pitchFamily="18" charset="0"/>
                      </a:endParaRPr>
                    </a:p>
                    <a:p>
                      <a:endParaRPr lang="en-US" sz="12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187446"/>
                  </a:ext>
                </a:extLst>
              </a:tr>
              <a:tr h="82420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Science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5, 8</a:t>
                      </a: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HS – mid 3</a:t>
                      </a:r>
                      <a:r>
                        <a:rPr lang="en-US" b="0" baseline="30000" dirty="0" smtClean="0">
                          <a:latin typeface="Calisto MT" panose="02040603050505030304" pitchFamily="18" charset="0"/>
                        </a:rPr>
                        <a:t>rd</a:t>
                      </a:r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 course</a:t>
                      </a:r>
                      <a:endParaRPr lang="en-US" sz="1000" b="0" dirty="0" smtClean="0">
                        <a:latin typeface="Calisto MT" panose="02040603050505030304" pitchFamily="18" charset="0"/>
                      </a:endParaRP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5,</a:t>
                      </a:r>
                      <a:r>
                        <a:rPr lang="en-US" b="0" baseline="0" dirty="0" smtClean="0">
                          <a:latin typeface="Calisto MT" panose="02040603050505030304" pitchFamily="18" charset="0"/>
                        </a:rPr>
                        <a:t> 8, 11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MISA</a:t>
                      </a:r>
                    </a:p>
                    <a:p>
                      <a:r>
                        <a:rPr lang="en-US" sz="1800" baseline="0" dirty="0" smtClean="0">
                          <a:latin typeface="Calisto MT" panose="02040603050505030304" pitchFamily="18" charset="0"/>
                        </a:rPr>
                        <a:t>HS-MISA</a:t>
                      </a:r>
                      <a:endParaRPr lang="en-US" sz="1000" dirty="0" smtClean="0">
                        <a:latin typeface="Calisto MT" panose="02040603050505030304" pitchFamily="18" charset="0"/>
                      </a:endParaRPr>
                    </a:p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Alternate – Alt-MISA</a:t>
                      </a:r>
                    </a:p>
                    <a:p>
                      <a:endParaRPr lang="en-US" sz="8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911451"/>
                  </a:ext>
                </a:extLst>
              </a:tr>
              <a:tr h="138409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World Studies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8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Social Studies 8</a:t>
                      </a:r>
                    </a:p>
                    <a:p>
                      <a:endParaRPr lang="en-US" sz="8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642487"/>
                  </a:ext>
                </a:extLst>
              </a:tr>
              <a:tr h="664564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Limited English Proficiency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K-12</a:t>
                      </a:r>
                    </a:p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1-12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ACCESS</a:t>
                      </a:r>
                      <a:r>
                        <a:rPr lang="en-US" baseline="0" dirty="0" smtClean="0">
                          <a:latin typeface="Calisto MT" panose="02040603050505030304" pitchFamily="18" charset="0"/>
                        </a:rPr>
                        <a:t> for ELLs</a:t>
                      </a:r>
                    </a:p>
                    <a:p>
                      <a:r>
                        <a:rPr lang="en-US" baseline="0" dirty="0" smtClean="0">
                          <a:latin typeface="Calisto MT" panose="02040603050505030304" pitchFamily="18" charset="0"/>
                        </a:rPr>
                        <a:t>Alt-ACCESS for ELLs</a:t>
                      </a:r>
                    </a:p>
                    <a:p>
                      <a:endParaRPr lang="en-US" sz="8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928665"/>
                  </a:ext>
                </a:extLst>
              </a:tr>
              <a:tr h="664564">
                <a:tc>
                  <a:txBody>
                    <a:bodyPr/>
                    <a:lstStyle/>
                    <a:p>
                      <a:r>
                        <a:rPr lang="en-US" b="1" dirty="0" smtClean="0">
                          <a:latin typeface="Calisto MT" panose="02040603050505030304" pitchFamily="18" charset="0"/>
                        </a:rPr>
                        <a:t>Kindergarten Readiness</a:t>
                      </a:r>
                      <a:endParaRPr lang="en-US" b="1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latin typeface="Calisto MT" panose="02040603050505030304" pitchFamily="18" charset="0"/>
                        </a:rPr>
                        <a:t>K</a:t>
                      </a:r>
                      <a:endParaRPr lang="en-US" b="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sto MT" panose="02040603050505030304" pitchFamily="18" charset="0"/>
                        </a:rPr>
                        <a:t>Kindergarten Readiness Assessment (KRA)</a:t>
                      </a:r>
                    </a:p>
                    <a:p>
                      <a:endParaRPr lang="en-US" sz="800" dirty="0">
                        <a:latin typeface="Calisto MT" panose="0204060305050503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5466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933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4</a:t>
            </a:fld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09800" y="152400"/>
            <a:ext cx="4876800" cy="6502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0273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5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304800"/>
            <a:ext cx="8153400" cy="6858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Features for All Students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4953000" y="1149350"/>
            <a:ext cx="3771900" cy="4911725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Accessibility Features for All Students (1s)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AFA-1</a:t>
            </a:r>
          </a:p>
          <a:p>
            <a:r>
              <a:rPr lang="en-US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Accessibility Features for All Students </a:t>
            </a:r>
            <a:r>
              <a:rPr lang="en-US" b="1" i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Identified in Advance </a:t>
            </a:r>
            <a:r>
              <a:rPr lang="en-US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(1s)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AFA-2</a:t>
            </a:r>
          </a:p>
          <a:p>
            <a:pPr lvl="1"/>
            <a:endParaRPr lang="en-US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r>
              <a:rPr lang="en-US" b="1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Administrative Considerations (2s)</a:t>
            </a:r>
          </a:p>
          <a:p>
            <a:pPr lvl="1">
              <a:buClr>
                <a:schemeClr val="accent2"/>
              </a:buCl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Fact Sheet AC-1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600" y="1143000"/>
            <a:ext cx="3428638" cy="4917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7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6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305800" cy="711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Accessibility Features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033463"/>
            <a:ext cx="7894637" cy="5367337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All students will be able to use: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1b. Audio Amplification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1c. Bookmark (flag item for review) </a:t>
            </a:r>
            <a:endParaRPr lang="en-US" sz="1500" dirty="0" smtClean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1e. Blank Scratch Paper </a:t>
            </a:r>
            <a:r>
              <a:rPr lang="en-US" sz="22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(graph, lined, or unlined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)</a:t>
            </a:r>
            <a:endParaRPr lang="en-US" sz="22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1f. Eliminate </a:t>
            </a:r>
            <a:r>
              <a:rPr lang="en-US" sz="22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Answer </a:t>
            </a: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Choices</a:t>
            </a:r>
            <a:endParaRPr lang="en-US" sz="22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1g. General Directions Clarified</a:t>
            </a:r>
            <a:endParaRPr lang="en-US" sz="22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1h. General Direction Read Aloud and Repeated as Needed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1i. Highlight Tool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1j. Headphones or Noise Buffers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1k. Line Reader Mask Tool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1l. Magnification/Enlargement Device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1m. Notepad</a:t>
            </a:r>
          </a:p>
          <a:p>
            <a:pPr marL="0" lvl="0" indent="0" algn="ctr">
              <a:lnSpc>
                <a:spcPct val="90000"/>
              </a:lnSpc>
              <a:spcBef>
                <a:spcPts val="1000"/>
              </a:spcBef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endParaRPr lang="en-US" sz="1600" b="1" i="1" dirty="0" smtClean="0">
              <a:solidFill>
                <a:schemeClr val="accent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675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7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152400"/>
            <a:ext cx="8229600" cy="7112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Accessibility Features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3563" y="990600"/>
            <a:ext cx="8123237" cy="4300537"/>
          </a:xfrm>
        </p:spPr>
        <p:txBody>
          <a:bodyPr>
            <a:noAutofit/>
          </a:bodyPr>
          <a:lstStyle/>
          <a:p>
            <a:pPr marL="0" lvl="0" indent="0">
              <a:lnSpc>
                <a:spcPct val="90000"/>
              </a:lnSpc>
              <a:spcBef>
                <a:spcPts val="1000"/>
              </a:spcBef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1800" b="1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All students will be able to use: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1l. Magnification/Enlargement Device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1m. Notepad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1n. Pop-up glossary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1o. Redirect Student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1p. Spell Check or External Spell Check Device</a:t>
            </a:r>
            <a:endParaRPr lang="en-US" sz="22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1w. Writing Tools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1u. Graphic Organizer – INSTRUCTION ONLY</a:t>
            </a:r>
          </a:p>
          <a:p>
            <a:pPr marL="400050" lvl="1" indent="0">
              <a:lnSpc>
                <a:spcPct val="90000"/>
              </a:lnSpc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1v. Audio Materials – INSTRUCTION ONLY</a:t>
            </a:r>
            <a:endParaRPr lang="en-US" sz="22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lvl="0" indent="0">
              <a:lnSpc>
                <a:spcPct val="90000"/>
              </a:lnSpc>
              <a:spcBef>
                <a:spcPts val="1000"/>
              </a:spcBef>
              <a:buClr>
                <a:sysClr val="window" lastClr="FFFFFF">
                  <a:lumMod val="85000"/>
                </a:sysClr>
              </a:buClr>
              <a:buSzPct val="50000"/>
              <a:buNone/>
              <a:defRPr/>
            </a:pPr>
            <a:endParaRPr lang="en-US" sz="1800" dirty="0">
              <a:latin typeface="Calisto MT" panose="0204060305050503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0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8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6950075" cy="695325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Accessibility Features</a:t>
            </a:r>
            <a:endParaRPr lang="en-US" sz="4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1" y="1152525"/>
            <a:ext cx="8229599" cy="5400675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1a. Answer </a:t>
            </a:r>
            <a:r>
              <a:rPr lang="en-US" sz="2000" b="1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Masking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– electronically covers answer options;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students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will uncover answer options when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ready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endParaRPr lang="en-US" sz="2000" dirty="0" smtClean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1d. Color </a:t>
            </a:r>
            <a:r>
              <a:rPr lang="en-US" sz="2000" b="1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Contrast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– alternate onscreen background 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and/or font color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endParaRPr lang="en-US" sz="2000" dirty="0" smtClean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1q. Student Reads Assessment Aloud to Him or Herself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(no implication on test form, data point only)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endParaRPr lang="en-US" sz="2000" dirty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1r. Text-to-Speech </a:t>
            </a:r>
            <a:r>
              <a:rPr lang="en-US" sz="2000" b="1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for </a:t>
            </a: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Mathematics, Science and Government Assessments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– test is read aloud to the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student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using embedded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text-to-speech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software. 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Headphones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must be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used. (Whole text and Selected Sections)</a:t>
            </a:r>
            <a:endParaRPr lang="en-US" sz="2000" b="1" i="1" dirty="0" smtClean="0">
              <a:solidFill>
                <a:schemeClr val="accent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endParaRPr lang="en-US" sz="2000" dirty="0" smtClean="0">
              <a:solidFill>
                <a:schemeClr val="tx1"/>
              </a:solidFill>
              <a:latin typeface="Calisto MT" panose="02040603050505030304" pitchFamily="18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white">
                  <a:lumMod val="85000"/>
                </a:prstClr>
              </a:buClr>
              <a:buSzPct val="50000"/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1s. Human Reader/Signer for Mathematics, Science and Government 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– human reader or signer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reads 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aloud to a </a:t>
            </a:r>
            <a:r>
              <a:rPr lang="en-US" sz="20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student</a:t>
            </a:r>
            <a:r>
              <a:rPr lang="en-US" sz="2000" dirty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.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300272" y="0"/>
            <a:ext cx="1767528" cy="1218785"/>
            <a:chOff x="3526116" y="2274566"/>
            <a:chExt cx="1039896" cy="977148"/>
          </a:xfrm>
          <a:solidFill>
            <a:schemeClr val="accent4"/>
          </a:solidFill>
        </p:grpSpPr>
        <p:sp>
          <p:nvSpPr>
            <p:cNvPr id="5" name="Oval 4"/>
            <p:cNvSpPr/>
            <p:nvPr/>
          </p:nvSpPr>
          <p:spPr>
            <a:xfrm>
              <a:off x="3526116" y="2274566"/>
              <a:ext cx="1039896" cy="97714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/>
            <p:nvPr/>
          </p:nvSpPr>
          <p:spPr>
            <a:xfrm>
              <a:off x="3678405" y="2457844"/>
              <a:ext cx="744331" cy="610925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5560" tIns="35560" rIns="35560" bIns="35560" numCol="1" spcCol="1270" anchor="ctr" anchorCtr="0">
              <a:noAutofit/>
            </a:bodyPr>
            <a:lstStyle/>
            <a:p>
              <a:pPr lvl="0" algn="ctr" defTabSz="222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dirty="0" smtClean="0">
                  <a:solidFill>
                    <a:schemeClr val="bg1"/>
                  </a:solidFill>
                  <a:latin typeface="Calisto MT" panose="02040603050505030304" pitchFamily="18" charset="0"/>
                </a:rPr>
                <a:t>Test Form Implications</a:t>
              </a:r>
              <a:endParaRPr lang="en-US" sz="1600" b="1" i="1" kern="1200" dirty="0" smtClean="0">
                <a:solidFill>
                  <a:schemeClr val="bg1"/>
                </a:solidFill>
                <a:latin typeface="Calisto MT" panose="0204060305050503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2244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34400" y="5936520"/>
            <a:ext cx="607231" cy="365125"/>
          </a:xfrm>
        </p:spPr>
        <p:txBody>
          <a:bodyPr/>
          <a:lstStyle/>
          <a:p>
            <a:pPr eaLnBrk="1" latinLnBrk="0" hangingPunct="1"/>
            <a:fld id="{EA7C8D44-3667-46F6-9772-CC52308E2A7F}" type="slidenum">
              <a:rPr kumimoji="0" lang="en-US" smtClean="0"/>
              <a:pPr eaLnBrk="1" latinLnBrk="0" hangingPunct="1"/>
              <a:t>9</a:t>
            </a:fld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28600"/>
            <a:ext cx="8244528" cy="592137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sto MT" panose="02040603050505030304" pitchFamily="18" charset="0"/>
              </a:rPr>
              <a:t>Administrative Considerations</a:t>
            </a:r>
            <a:endParaRPr lang="en-US" sz="4000" b="1" dirty="0">
              <a:solidFill>
                <a:schemeClr val="tx1"/>
              </a:solidFill>
              <a:latin typeface="Calisto MT" panose="0204060305050503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990600"/>
            <a:ext cx="7543800" cy="5410200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20000"/>
              </a:lnSpc>
              <a:buFont typeface="Arial" charset="0"/>
              <a:buNone/>
              <a:defRPr/>
            </a:pPr>
            <a:r>
              <a:rPr lang="en-US" sz="42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School education teams may </a:t>
            </a:r>
            <a:r>
              <a:rPr lang="en-US" sz="4200" dirty="0">
                <a:solidFill>
                  <a:schemeClr val="tx1"/>
                </a:solidFill>
                <a:latin typeface="Calisto MT" panose="02040603050505030304" pitchFamily="18" charset="0"/>
              </a:rPr>
              <a:t>determine that </a:t>
            </a:r>
            <a:r>
              <a:rPr lang="en-US" sz="4200" u="sng" dirty="0">
                <a:solidFill>
                  <a:schemeClr val="tx1"/>
                </a:solidFill>
                <a:latin typeface="Calisto MT" panose="02040603050505030304" pitchFamily="18" charset="0"/>
              </a:rPr>
              <a:t>any student</a:t>
            </a:r>
            <a:r>
              <a:rPr lang="en-US" sz="4200" dirty="0">
                <a:solidFill>
                  <a:schemeClr val="tx1"/>
                </a:solidFill>
                <a:latin typeface="Calisto MT" panose="02040603050505030304" pitchFamily="18" charset="0"/>
              </a:rPr>
              <a:t> may require one or more of the following </a:t>
            </a:r>
            <a:r>
              <a:rPr lang="en-US" sz="4200" b="1" dirty="0">
                <a:solidFill>
                  <a:schemeClr val="tx1"/>
                </a:solidFill>
                <a:latin typeface="Calisto MT" panose="02040603050505030304" pitchFamily="18" charset="0"/>
              </a:rPr>
              <a:t>test</a:t>
            </a:r>
            <a:r>
              <a:rPr lang="en-US" sz="4200" dirty="0">
                <a:solidFill>
                  <a:schemeClr val="tx1"/>
                </a:solidFill>
                <a:latin typeface="Calisto MT" panose="02040603050505030304" pitchFamily="18" charset="0"/>
              </a:rPr>
              <a:t> </a:t>
            </a:r>
            <a:r>
              <a:rPr lang="en-US" sz="4200" b="1" dirty="0">
                <a:solidFill>
                  <a:schemeClr val="tx1"/>
                </a:solidFill>
                <a:latin typeface="Calisto MT" panose="02040603050505030304" pitchFamily="18" charset="0"/>
              </a:rPr>
              <a:t>administration considerations</a:t>
            </a:r>
            <a:r>
              <a:rPr lang="en-US" sz="4200" dirty="0">
                <a:solidFill>
                  <a:schemeClr val="tx1"/>
                </a:solidFill>
                <a:latin typeface="Calisto MT" panose="02040603050505030304" pitchFamily="18" charset="0"/>
              </a:rPr>
              <a:t>, regardless of the student’s status as a student with a disability or who is an English learner: 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2a.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Small </a:t>
            </a:r>
            <a:r>
              <a:rPr lang="en-US" sz="4600" dirty="0">
                <a:solidFill>
                  <a:schemeClr val="tx1"/>
                </a:solidFill>
                <a:latin typeface="Calisto MT" panose="02040603050505030304" pitchFamily="18" charset="0"/>
              </a:rPr>
              <a:t>G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roup </a:t>
            </a:r>
            <a:endParaRPr lang="en-US" sz="46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2b.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Time </a:t>
            </a:r>
            <a:r>
              <a:rPr lang="x-none" sz="4600" dirty="0">
                <a:solidFill>
                  <a:schemeClr val="tx1"/>
                </a:solidFill>
                <a:latin typeface="Calisto MT" panose="02040603050505030304" pitchFamily="18" charset="0"/>
              </a:rPr>
              <a:t>of </a:t>
            </a: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D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ay </a:t>
            </a:r>
            <a:endParaRPr lang="en-US" sz="46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2c.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Separate </a:t>
            </a:r>
            <a:r>
              <a:rPr lang="x-none" sz="4600" dirty="0">
                <a:solidFill>
                  <a:schemeClr val="tx1"/>
                </a:solidFill>
                <a:latin typeface="Calisto MT" panose="02040603050505030304" pitchFamily="18" charset="0"/>
              </a:rPr>
              <a:t>or </a:t>
            </a: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lternate </a:t>
            </a:r>
            <a:r>
              <a:rPr lang="en-US" sz="4600" dirty="0">
                <a:solidFill>
                  <a:schemeClr val="tx1"/>
                </a:solidFill>
                <a:latin typeface="Calisto MT" panose="02040603050505030304" pitchFamily="18" charset="0"/>
              </a:rPr>
              <a:t>L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ocation </a:t>
            </a:r>
            <a:endParaRPr lang="en-US" sz="46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2d.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Specified </a:t>
            </a:r>
            <a:r>
              <a:rPr lang="en-US" sz="4600" dirty="0">
                <a:solidFill>
                  <a:schemeClr val="tx1"/>
                </a:solidFill>
                <a:latin typeface="Calisto MT" panose="02040603050505030304" pitchFamily="18" charset="0"/>
              </a:rPr>
              <a:t>A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rea </a:t>
            </a:r>
            <a:r>
              <a:rPr lang="x-none" sz="4600" dirty="0">
                <a:solidFill>
                  <a:schemeClr val="tx1"/>
                </a:solidFill>
                <a:latin typeface="Calisto MT" panose="02040603050505030304" pitchFamily="18" charset="0"/>
              </a:rPr>
              <a:t>or </a:t>
            </a:r>
            <a:r>
              <a:rPr lang="en-US" sz="4600" dirty="0">
                <a:solidFill>
                  <a:schemeClr val="tx1"/>
                </a:solidFill>
                <a:latin typeface="Calisto MT" panose="02040603050505030304" pitchFamily="18" charset="0"/>
              </a:rPr>
              <a:t>S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e</a:t>
            </a: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ting </a:t>
            </a:r>
            <a:endParaRPr lang="en-US" sz="46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2e.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Adaptive </a:t>
            </a:r>
            <a:r>
              <a:rPr lang="x-none" sz="4600" dirty="0">
                <a:solidFill>
                  <a:schemeClr val="tx1"/>
                </a:solidFill>
                <a:latin typeface="Calisto MT" panose="02040603050505030304" pitchFamily="18" charset="0"/>
              </a:rPr>
              <a:t>and </a:t>
            </a: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S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pecialized </a:t>
            </a:r>
            <a:r>
              <a:rPr lang="en-US" sz="4600" dirty="0">
                <a:solidFill>
                  <a:schemeClr val="tx1"/>
                </a:solidFill>
                <a:latin typeface="Calisto MT" panose="02040603050505030304" pitchFamily="18" charset="0"/>
              </a:rPr>
              <a:t>E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quipment </a:t>
            </a:r>
            <a:r>
              <a:rPr lang="x-none" sz="4600" dirty="0">
                <a:solidFill>
                  <a:schemeClr val="tx1"/>
                </a:solidFill>
                <a:latin typeface="Calisto MT" panose="02040603050505030304" pitchFamily="18" charset="0"/>
              </a:rPr>
              <a:t>or </a:t>
            </a: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urniture </a:t>
            </a:r>
            <a:endParaRPr lang="en-US" sz="4600" b="1" u="sng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2f. </a:t>
            </a:r>
            <a:r>
              <a:rPr lang="x-none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Frequent breaks</a:t>
            </a:r>
            <a:endParaRPr lang="en-US" sz="4600" dirty="0" smtClean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</a:rPr>
              <a:t>2g. Reduce Distraction to Self</a:t>
            </a:r>
            <a:endParaRPr lang="en-US" sz="4600" dirty="0">
              <a:solidFill>
                <a:schemeClr val="tx1"/>
              </a:solidFill>
              <a:latin typeface="Calisto MT" panose="02040603050505030304" pitchFamily="18" charset="0"/>
            </a:endParaRP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2h. Reduce Distraction to Others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2i. Change Location within School</a:t>
            </a:r>
          </a:p>
          <a:p>
            <a:pPr marL="457200" lvl="1" indent="0">
              <a:lnSpc>
                <a:spcPct val="120000"/>
              </a:lnSpc>
              <a:buNone/>
              <a:defRPr/>
            </a:pPr>
            <a:r>
              <a:rPr lang="en-US" sz="4600" dirty="0" smtClean="0">
                <a:solidFill>
                  <a:schemeClr val="tx1"/>
                </a:solidFill>
                <a:latin typeface="Calisto MT" panose="02040603050505030304" pitchFamily="18" charset="0"/>
                <a:cs typeface="Arial" panose="020B0604020202020204" pitchFamily="34" charset="0"/>
              </a:rPr>
              <a:t>2j. Change Location outside School</a:t>
            </a:r>
          </a:p>
        </p:txBody>
      </p:sp>
    </p:spTree>
    <p:extLst>
      <p:ext uri="{BB962C8B-B14F-4D97-AF65-F5344CB8AC3E}">
        <p14:creationId xmlns:p14="http://schemas.microsoft.com/office/powerpoint/2010/main" val="5843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LIDE_INDENT_LEVEL" val="1"/>
  <p:tag name="GENSWF_SLIDE_TITLE" val="Guidelines for Total Test Administration Time (continued)"/>
  <p:tag name="ISPRING_CUSTOM_TIMING_USED" val="1"/>
  <p:tag name="GENSWF_ADVANCE_TIME" val="85.708"/>
  <p:tag name="ISPRING_SLIDE_ID" val="{A3F9D1E8-B21E-49C5-8A61-8D8D9960F901}"/>
</p:tagLst>
</file>

<file path=ppt/theme/theme1.xml><?xml version="1.0" encoding="utf-8"?>
<a:theme xmlns:a="http://schemas.openxmlformats.org/drawingml/2006/main" name="Retrospect">
  <a:themeElements>
    <a:clrScheme name="Custom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FFFF00"/>
      </a:accent1>
      <a:accent2>
        <a:srgbClr val="FF6566"/>
      </a:accent2>
      <a:accent3>
        <a:srgbClr val="FF6566"/>
      </a:accent3>
      <a:accent4>
        <a:srgbClr val="000000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8320</TotalTime>
  <Words>1009</Words>
  <Application>Microsoft Office PowerPoint</Application>
  <PresentationFormat>On-screen Show (4:3)</PresentationFormat>
  <Paragraphs>184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Abyssinica SIL</vt:lpstr>
      <vt:lpstr>Arial</vt:lpstr>
      <vt:lpstr>Calibri</vt:lpstr>
      <vt:lpstr>Calibri Light</vt:lpstr>
      <vt:lpstr>Calisto MT</vt:lpstr>
      <vt:lpstr>Times New Roman</vt:lpstr>
      <vt:lpstr>Wingdings</vt:lpstr>
      <vt:lpstr>Retrospect</vt:lpstr>
      <vt:lpstr>PowerPoint Presentation</vt:lpstr>
      <vt:lpstr>Agenda</vt:lpstr>
      <vt:lpstr>MCAP – Maryland Comprehensive Assessment Program</vt:lpstr>
      <vt:lpstr>PowerPoint Presentation</vt:lpstr>
      <vt:lpstr>Features for All Students</vt:lpstr>
      <vt:lpstr>Accessibility Features</vt:lpstr>
      <vt:lpstr>Accessibility Features</vt:lpstr>
      <vt:lpstr>Accessibility Features</vt:lpstr>
      <vt:lpstr>Administrative Considerations</vt:lpstr>
      <vt:lpstr>Break Policy</vt:lpstr>
      <vt:lpstr>Accommodations for SWD</vt:lpstr>
      <vt:lpstr>Accommodations  (IEP and 504 students only)</vt:lpstr>
      <vt:lpstr>Allowable Resources</vt:lpstr>
      <vt:lpstr>Administration of Accommodations and Features</vt:lpstr>
      <vt:lpstr>TestNav – the testing platform</vt:lpstr>
    </vt:vector>
  </TitlesOfParts>
  <Company>MCPS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2015  PARCC Training for STCs</dc:title>
  <dc:creator>Administrator</dc:creator>
  <cp:lastModifiedBy>Blaney, Donna M</cp:lastModifiedBy>
  <cp:revision>588</cp:revision>
  <cp:lastPrinted>2020-02-07T20:39:58Z</cp:lastPrinted>
  <dcterms:created xsi:type="dcterms:W3CDTF">2015-01-20T13:55:57Z</dcterms:created>
  <dcterms:modified xsi:type="dcterms:W3CDTF">2020-03-02T15:50:58Z</dcterms:modified>
</cp:coreProperties>
</file>