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72" r:id="rId6"/>
    <p:sldId id="273" r:id="rId7"/>
    <p:sldId id="274" r:id="rId8"/>
    <p:sldId id="260" r:id="rId9"/>
    <p:sldId id="261" r:id="rId10"/>
    <p:sldId id="262" r:id="rId11"/>
    <p:sldId id="263" r:id="rId12"/>
    <p:sldId id="264" r:id="rId13"/>
    <p:sldId id="265" r:id="rId14"/>
    <p:sldId id="270" r:id="rId15"/>
    <p:sldId id="271" r:id="rId16"/>
    <p:sldId id="275" r:id="rId17"/>
    <p:sldId id="276" r:id="rId18"/>
    <p:sldId id="277" r:id="rId19"/>
    <p:sldId id="278" r:id="rId20"/>
    <p:sldId id="269" r:id="rId21"/>
    <p:sldId id="266"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3/11/2016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3/11/2016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
            <a:ext cx="8077199" cy="2235199"/>
          </a:xfrm>
        </p:spPr>
        <p:txBody>
          <a:bodyPr>
            <a:normAutofit/>
          </a:bodyPr>
          <a:lstStyle/>
          <a:p>
            <a:r>
              <a:rPr lang="en-US" dirty="0" smtClean="0"/>
              <a:t>Understanding Executive Functions And Interventions</a:t>
            </a:r>
            <a:endParaRPr lang="en-US" dirty="0"/>
          </a:p>
        </p:txBody>
      </p:sp>
      <p:sp>
        <p:nvSpPr>
          <p:cNvPr id="3" name="Subtitle 2"/>
          <p:cNvSpPr>
            <a:spLocks noGrp="1"/>
          </p:cNvSpPr>
          <p:nvPr>
            <p:ph type="subTitle" idx="1"/>
          </p:nvPr>
        </p:nvSpPr>
        <p:spPr>
          <a:xfrm>
            <a:off x="3822700" y="2387600"/>
            <a:ext cx="6845299" cy="4292600"/>
          </a:xfrm>
        </p:spPr>
        <p:txBody>
          <a:bodyPr>
            <a:normAutofit fontScale="25000" lnSpcReduction="20000"/>
          </a:bodyPr>
          <a:lstStyle/>
          <a:p>
            <a:r>
              <a:rPr lang="en-US" dirty="0"/>
              <a:t> </a:t>
            </a:r>
          </a:p>
          <a:p>
            <a:r>
              <a:rPr lang="en-US" dirty="0"/>
              <a:t> </a:t>
            </a:r>
            <a:endParaRPr lang="en-US" sz="8000" dirty="0"/>
          </a:p>
          <a:p>
            <a:r>
              <a:rPr lang="en-US" sz="8000" dirty="0"/>
              <a:t>David W. Holdefer, M.A., CAS, NCSP</a:t>
            </a:r>
          </a:p>
          <a:p>
            <a:r>
              <a:rPr lang="en-US" sz="8000" dirty="0"/>
              <a:t>Nationally  Certified School Psychologist</a:t>
            </a:r>
          </a:p>
          <a:p>
            <a:r>
              <a:rPr lang="en-US" sz="8000" dirty="0"/>
              <a:t>Montgomery County Public Schools</a:t>
            </a:r>
          </a:p>
          <a:p>
            <a:r>
              <a:rPr lang="en-US" sz="8000" dirty="0"/>
              <a:t>Department of Student Services</a:t>
            </a:r>
          </a:p>
          <a:p>
            <a:r>
              <a:rPr lang="en-US" sz="8000" dirty="0"/>
              <a:t>Rockville High School, Room 2096</a:t>
            </a:r>
          </a:p>
          <a:p>
            <a:r>
              <a:rPr lang="en-US" sz="8000" dirty="0"/>
              <a:t>2100 Baltimore Street</a:t>
            </a:r>
          </a:p>
          <a:p>
            <a:r>
              <a:rPr lang="en-US" sz="8000" dirty="0"/>
              <a:t>Rockville, Maryland 20851</a:t>
            </a:r>
          </a:p>
          <a:p>
            <a:r>
              <a:rPr lang="en-US" sz="8000" dirty="0"/>
              <a:t>301-738-5733</a:t>
            </a:r>
          </a:p>
          <a:p>
            <a:r>
              <a:rPr lang="en-US" sz="8000" dirty="0"/>
              <a:t>FAX- 301-517-5941</a:t>
            </a:r>
          </a:p>
          <a:p>
            <a:r>
              <a:rPr lang="en-US" sz="8000" dirty="0"/>
              <a:t> </a:t>
            </a:r>
          </a:p>
          <a:p>
            <a:r>
              <a:rPr lang="en-US" dirty="0"/>
              <a:t> </a:t>
            </a:r>
          </a:p>
          <a:p>
            <a:r>
              <a:rPr lang="en-US" dirty="0"/>
              <a:t> </a:t>
            </a:r>
          </a:p>
          <a:p>
            <a:endParaRPr lang="en-US" dirty="0"/>
          </a:p>
        </p:txBody>
      </p:sp>
    </p:spTree>
    <p:extLst>
      <p:ext uri="{BB962C8B-B14F-4D97-AF65-F5344CB8AC3E}">
        <p14:creationId xmlns:p14="http://schemas.microsoft.com/office/powerpoint/2010/main" val="695225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399" y="618518"/>
            <a:ext cx="8228011" cy="1083282"/>
          </a:xfrm>
        </p:spPr>
        <p:txBody>
          <a:bodyPr/>
          <a:lstStyle/>
          <a:p>
            <a:r>
              <a:rPr lang="en-US" b="1" dirty="0"/>
              <a:t>The “here and now</a:t>
            </a:r>
            <a:r>
              <a:rPr lang="en-US" b="1" i="1" dirty="0" smtClean="0"/>
              <a:t>”</a:t>
            </a:r>
            <a:endParaRPr lang="en-US" dirty="0"/>
          </a:p>
        </p:txBody>
      </p:sp>
      <p:sp>
        <p:nvSpPr>
          <p:cNvPr id="3" name="Content Placeholder 2"/>
          <p:cNvSpPr>
            <a:spLocks noGrp="1"/>
          </p:cNvSpPr>
          <p:nvPr>
            <p:ph idx="1"/>
          </p:nvPr>
        </p:nvSpPr>
        <p:spPr>
          <a:xfrm>
            <a:off x="1141412" y="1701800"/>
            <a:ext cx="9905999" cy="4851399"/>
          </a:xfrm>
        </p:spPr>
        <p:txBody>
          <a:bodyPr>
            <a:normAutofit fontScale="85000" lnSpcReduction="20000"/>
          </a:bodyPr>
          <a:lstStyle/>
          <a:p>
            <a:pPr lvl="0"/>
            <a:r>
              <a:rPr lang="en-US" sz="3200" dirty="0"/>
              <a:t>Our children have limited working memory capacity that often impacts their behavior at home and in the classroom:</a:t>
            </a:r>
          </a:p>
          <a:p>
            <a:pPr lvl="1"/>
            <a:r>
              <a:rPr lang="en-US" sz="3200" dirty="0"/>
              <a:t>remembering and following instructions.</a:t>
            </a:r>
          </a:p>
          <a:p>
            <a:pPr lvl="1"/>
            <a:r>
              <a:rPr lang="en-US" sz="3200" dirty="0"/>
              <a:t>memorizing math facts, spelling words, and dates.</a:t>
            </a:r>
          </a:p>
          <a:p>
            <a:pPr lvl="1"/>
            <a:r>
              <a:rPr lang="en-US" sz="3200" dirty="0"/>
              <a:t>performing mental computation such as math in one’s head.</a:t>
            </a:r>
          </a:p>
          <a:p>
            <a:pPr lvl="1"/>
            <a:r>
              <a:rPr lang="en-US" sz="3200" dirty="0"/>
              <a:t>completing complex math problems (algebra)</a:t>
            </a:r>
          </a:p>
          <a:p>
            <a:pPr lvl="1"/>
            <a:r>
              <a:rPr lang="en-US" sz="3200" dirty="0"/>
              <a:t>remembering one part of an assignment while working on another segment.</a:t>
            </a:r>
          </a:p>
          <a:p>
            <a:pPr lvl="1"/>
            <a:r>
              <a:rPr lang="en-US" sz="3200" dirty="0"/>
              <a:t>paraphrasing or summarizing.</a:t>
            </a:r>
          </a:p>
          <a:p>
            <a:pPr lvl="1"/>
            <a:r>
              <a:rPr lang="en-US" sz="3200" dirty="0"/>
              <a:t>organizing and writing essays.</a:t>
            </a:r>
          </a:p>
          <a:p>
            <a:endParaRPr lang="en-US" dirty="0"/>
          </a:p>
        </p:txBody>
      </p:sp>
    </p:spTree>
    <p:extLst>
      <p:ext uri="{BB962C8B-B14F-4D97-AF65-F5344CB8AC3E}">
        <p14:creationId xmlns:p14="http://schemas.microsoft.com/office/powerpoint/2010/main" val="624935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Sense of past events</a:t>
            </a:r>
            <a:endParaRPr lang="en-US" dirty="0"/>
          </a:p>
        </p:txBody>
      </p:sp>
      <p:sp>
        <p:nvSpPr>
          <p:cNvPr id="3" name="Content Placeholder 2"/>
          <p:cNvSpPr>
            <a:spLocks noGrp="1"/>
          </p:cNvSpPr>
          <p:nvPr>
            <p:ph idx="1"/>
          </p:nvPr>
        </p:nvSpPr>
        <p:spPr>
          <a:xfrm>
            <a:off x="1141412" y="2249486"/>
            <a:ext cx="9905999" cy="3948113"/>
          </a:xfrm>
        </p:spPr>
        <p:txBody>
          <a:bodyPr/>
          <a:lstStyle/>
          <a:p>
            <a:pPr marL="0" lvl="0" indent="0">
              <a:buNone/>
            </a:pPr>
            <a:r>
              <a:rPr lang="en-US" sz="3600" dirty="0"/>
              <a:t>Because our students have difficulty recalling the past, they have limited hindsight; in other words, they don’t learn easily from past behavior. This may help explain why our children often repeat misbehavior.</a:t>
            </a:r>
          </a:p>
          <a:p>
            <a:endParaRPr lang="en-US" dirty="0"/>
          </a:p>
        </p:txBody>
      </p:sp>
    </p:spTree>
    <p:extLst>
      <p:ext uri="{BB962C8B-B14F-4D97-AF65-F5344CB8AC3E}">
        <p14:creationId xmlns:p14="http://schemas.microsoft.com/office/powerpoint/2010/main" val="86641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9" y="618518"/>
            <a:ext cx="8799511" cy="930882"/>
          </a:xfrm>
        </p:spPr>
        <p:txBody>
          <a:bodyPr/>
          <a:lstStyle/>
          <a:p>
            <a:r>
              <a:rPr lang="en-US" b="1" dirty="0"/>
              <a:t>Sense of time</a:t>
            </a:r>
            <a:endParaRPr lang="en-US" dirty="0"/>
          </a:p>
        </p:txBody>
      </p:sp>
      <p:sp>
        <p:nvSpPr>
          <p:cNvPr id="3" name="Content Placeholder 2"/>
          <p:cNvSpPr>
            <a:spLocks noGrp="1"/>
          </p:cNvSpPr>
          <p:nvPr>
            <p:ph idx="1"/>
          </p:nvPr>
        </p:nvSpPr>
        <p:spPr>
          <a:xfrm>
            <a:off x="1141412" y="1549400"/>
            <a:ext cx="9905999" cy="4940300"/>
          </a:xfrm>
        </p:spPr>
        <p:txBody>
          <a:bodyPr>
            <a:normAutofit lnSpcReduction="10000"/>
          </a:bodyPr>
          <a:lstStyle/>
          <a:p>
            <a:pPr marL="0" lvl="0" indent="0">
              <a:buNone/>
            </a:pPr>
            <a:r>
              <a:rPr lang="en-US" sz="3600" dirty="0"/>
              <a:t>Many students with ADHD also have difficulty holding events in mind and using their sense of time to prepare for upcoming events and the future. Consequently, they have difficulty judging the passage of time accurately. Practically speaking, they don’t accurately estimate how much time it will take to finish a task, thus they may not allow enough time to complete the work.</a:t>
            </a:r>
          </a:p>
          <a:p>
            <a:endParaRPr lang="en-US" dirty="0"/>
          </a:p>
        </p:txBody>
      </p:sp>
    </p:spTree>
    <p:extLst>
      <p:ext uri="{BB962C8B-B14F-4D97-AF65-F5344CB8AC3E}">
        <p14:creationId xmlns:p14="http://schemas.microsoft.com/office/powerpoint/2010/main" val="3978903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Sense of self-awareness</a:t>
            </a:r>
            <a:endParaRPr lang="en-US" dirty="0"/>
          </a:p>
        </p:txBody>
      </p:sp>
      <p:sp>
        <p:nvSpPr>
          <p:cNvPr id="3" name="Content Placeholder 2"/>
          <p:cNvSpPr>
            <a:spLocks noGrp="1"/>
          </p:cNvSpPr>
          <p:nvPr>
            <p:ph idx="1"/>
          </p:nvPr>
        </p:nvSpPr>
        <p:spPr>
          <a:xfrm>
            <a:off x="1141412" y="1676400"/>
            <a:ext cx="9905999" cy="4889500"/>
          </a:xfrm>
        </p:spPr>
        <p:txBody>
          <a:bodyPr>
            <a:normAutofit/>
          </a:bodyPr>
          <a:lstStyle/>
          <a:p>
            <a:pPr marL="0" lvl="0" indent="0">
              <a:buNone/>
            </a:pPr>
            <a:r>
              <a:rPr lang="en-US" sz="4000" dirty="0"/>
              <a:t>As a result of their diminished self-awareness, these students don’t easily examine or change their own behavior. Perhaps this explains why they often are unaware of behaviors that may alienate friends.</a:t>
            </a:r>
          </a:p>
          <a:p>
            <a:endParaRPr lang="en-US" sz="4000" dirty="0"/>
          </a:p>
        </p:txBody>
      </p:sp>
    </p:spTree>
    <p:extLst>
      <p:ext uri="{BB962C8B-B14F-4D97-AF65-F5344CB8AC3E}">
        <p14:creationId xmlns:p14="http://schemas.microsoft.com/office/powerpoint/2010/main" val="3734187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587982"/>
          </a:xfrm>
        </p:spPr>
        <p:txBody>
          <a:bodyPr>
            <a:normAutofit fontScale="90000"/>
          </a:bodyPr>
          <a:lstStyle/>
          <a:p>
            <a:r>
              <a:rPr lang="en-US" dirty="0" smtClean="0"/>
              <a:t>ADHD and Executive Function Go hand in Hand</a:t>
            </a:r>
            <a:endParaRPr lang="en-US" dirty="0"/>
          </a:p>
        </p:txBody>
      </p:sp>
      <p:sp>
        <p:nvSpPr>
          <p:cNvPr id="3" name="Content Placeholder 2"/>
          <p:cNvSpPr>
            <a:spLocks noGrp="1"/>
          </p:cNvSpPr>
          <p:nvPr>
            <p:ph idx="1"/>
          </p:nvPr>
        </p:nvSpPr>
        <p:spPr>
          <a:xfrm>
            <a:off x="1141412" y="1917700"/>
            <a:ext cx="9905999" cy="4559300"/>
          </a:xfrm>
        </p:spPr>
        <p:txBody>
          <a:bodyPr>
            <a:normAutofit fontScale="62500" lnSpcReduction="20000"/>
          </a:bodyPr>
          <a:lstStyle/>
          <a:p>
            <a:r>
              <a:rPr lang="en-US" sz="4800" dirty="0"/>
              <a:t>Unfortunately students with ADHD are often punished for executive function deficits such as lack of </a:t>
            </a:r>
            <a:r>
              <a:rPr lang="en-US" sz="4800" dirty="0" smtClean="0"/>
              <a:t>organization </a:t>
            </a:r>
            <a:r>
              <a:rPr lang="en-US" sz="4800" dirty="0"/>
              <a:t>and memory skills that interfere with their ability to bring home the correct homework assignments and books. Hopefully, after reading this article, teachers and parents will develop more innovative intervention strategies. Having homework posted on a website plus keeping an extra </a:t>
            </a:r>
            <a:r>
              <a:rPr lang="en-US" sz="4800" dirty="0" smtClean="0"/>
              <a:t>set of books </a:t>
            </a:r>
            <a:r>
              <a:rPr lang="en-US" sz="4800" dirty="0"/>
              <a:t>at home for subjects with frequent homework assignments can be very helpful. </a:t>
            </a:r>
          </a:p>
          <a:p>
            <a:endParaRPr lang="en-US" dirty="0"/>
          </a:p>
        </p:txBody>
      </p:sp>
    </p:spTree>
    <p:extLst>
      <p:ext uri="{BB962C8B-B14F-4D97-AF65-F5344CB8AC3E}">
        <p14:creationId xmlns:p14="http://schemas.microsoft.com/office/powerpoint/2010/main" val="3644274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699" y="266700"/>
            <a:ext cx="9510711" cy="1092200"/>
          </a:xfrm>
        </p:spPr>
        <p:txBody>
          <a:bodyPr/>
          <a:lstStyle/>
          <a:p>
            <a:r>
              <a:rPr lang="en-US" b="1" dirty="0"/>
              <a:t>General Developmental Issues</a:t>
            </a:r>
            <a:r>
              <a:rPr lang="en-US" dirty="0"/>
              <a:t/>
            </a:r>
            <a:br>
              <a:rPr lang="en-US" dirty="0"/>
            </a:br>
            <a:endParaRPr lang="en-US" dirty="0"/>
          </a:p>
        </p:txBody>
      </p:sp>
      <p:sp>
        <p:nvSpPr>
          <p:cNvPr id="3" name="Content Placeholder 2"/>
          <p:cNvSpPr>
            <a:spLocks noGrp="1"/>
          </p:cNvSpPr>
          <p:nvPr>
            <p:ph idx="1"/>
          </p:nvPr>
        </p:nvSpPr>
        <p:spPr>
          <a:xfrm>
            <a:off x="1141412" y="863600"/>
            <a:ext cx="9905999" cy="5676900"/>
          </a:xfrm>
        </p:spPr>
        <p:txBody>
          <a:bodyPr>
            <a:normAutofit/>
          </a:bodyPr>
          <a:lstStyle/>
          <a:p>
            <a:r>
              <a:rPr lang="en-US" dirty="0" smtClean="0"/>
              <a:t>A </a:t>
            </a:r>
            <a:r>
              <a:rPr lang="en-US" dirty="0"/>
              <a:t>child’s developmental level should be taken into account when planning intervention strategies.</a:t>
            </a:r>
          </a:p>
          <a:p>
            <a:r>
              <a:rPr lang="en-US" dirty="0" smtClean="0"/>
              <a:t>Utilize </a:t>
            </a:r>
            <a:r>
              <a:rPr lang="en-US" dirty="0"/>
              <a:t>intervention strategies that initially include external controls, prompts and cues to help the child learn and develop new skills.</a:t>
            </a:r>
          </a:p>
          <a:p>
            <a:r>
              <a:rPr lang="en-US" dirty="0" smtClean="0"/>
              <a:t>Gradually </a:t>
            </a:r>
            <a:r>
              <a:rPr lang="en-US" dirty="0"/>
              <a:t>remove external controls to promote internalization of new behaviors and explicitly encourage children to develop and use their own strategies.</a:t>
            </a:r>
          </a:p>
          <a:p>
            <a:r>
              <a:rPr lang="en-US" dirty="0" smtClean="0"/>
              <a:t>Encourage </a:t>
            </a:r>
            <a:r>
              <a:rPr lang="en-US" dirty="0"/>
              <a:t>the child by explicitly communicating that change is possible with effort and motivation to achieve.</a:t>
            </a:r>
          </a:p>
          <a:p>
            <a:r>
              <a:rPr lang="en-US" dirty="0" smtClean="0"/>
              <a:t>Carefully </a:t>
            </a:r>
            <a:r>
              <a:rPr lang="en-US" dirty="0"/>
              <a:t>consider strategies to enhance generalization of new skills, across tasks, time, and settings.</a:t>
            </a:r>
          </a:p>
          <a:p>
            <a:endParaRPr lang="en-US" dirty="0"/>
          </a:p>
        </p:txBody>
      </p:sp>
    </p:spTree>
    <p:extLst>
      <p:ext uri="{BB962C8B-B14F-4D97-AF65-F5344CB8AC3E}">
        <p14:creationId xmlns:p14="http://schemas.microsoft.com/office/powerpoint/2010/main" val="3380523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81682"/>
          </a:xfrm>
        </p:spPr>
        <p:txBody>
          <a:bodyPr>
            <a:normAutofit fontScale="90000"/>
          </a:bodyPr>
          <a:lstStyle/>
          <a:p>
            <a:r>
              <a:rPr lang="en-US" b="1" dirty="0"/>
              <a:t>External Support</a:t>
            </a:r>
            <a:r>
              <a:rPr lang="en-US" dirty="0"/>
              <a:t/>
            </a:r>
            <a:br>
              <a:rPr lang="en-US" dirty="0"/>
            </a:br>
            <a:endParaRPr lang="en-US" dirty="0"/>
          </a:p>
        </p:txBody>
      </p:sp>
      <p:sp>
        <p:nvSpPr>
          <p:cNvPr id="3" name="Content Placeholder 2"/>
          <p:cNvSpPr>
            <a:spLocks noGrp="1"/>
          </p:cNvSpPr>
          <p:nvPr>
            <p:ph idx="1"/>
          </p:nvPr>
        </p:nvSpPr>
        <p:spPr>
          <a:xfrm>
            <a:off x="1141412" y="1397000"/>
            <a:ext cx="9905999" cy="5232400"/>
          </a:xfrm>
        </p:spPr>
        <p:txBody>
          <a:bodyPr>
            <a:normAutofit fontScale="92500"/>
          </a:bodyPr>
          <a:lstStyle/>
          <a:p>
            <a:r>
              <a:rPr lang="en-US" sz="3600" dirty="0"/>
              <a:t>Structure the environment (e.g., cues, prompts), including the child’s schedule (e.g., create a consistent routine with breaks and extra time for tasks) until internal control of behavior is mastered.</a:t>
            </a:r>
          </a:p>
          <a:p>
            <a:r>
              <a:rPr lang="en-US" sz="3600" dirty="0" smtClean="0"/>
              <a:t>Provide </a:t>
            </a:r>
            <a:r>
              <a:rPr lang="en-US" sz="3600" dirty="0"/>
              <a:t>lists and charts that give specific suggestions for how to accomplish tasks and activities.</a:t>
            </a:r>
          </a:p>
          <a:p>
            <a:r>
              <a:rPr lang="en-US" sz="3600" dirty="0" smtClean="0"/>
              <a:t>Encourage </a:t>
            </a:r>
            <a:r>
              <a:rPr lang="en-US" sz="3600" dirty="0"/>
              <a:t>children to develop their own solutions to getting things done.</a:t>
            </a:r>
          </a:p>
          <a:p>
            <a:endParaRPr lang="en-US" dirty="0"/>
          </a:p>
        </p:txBody>
      </p:sp>
    </p:spTree>
    <p:extLst>
      <p:ext uri="{BB962C8B-B14F-4D97-AF65-F5344CB8AC3E}">
        <p14:creationId xmlns:p14="http://schemas.microsoft.com/office/powerpoint/2010/main" val="803002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Motivation</a:t>
            </a:r>
            <a:r>
              <a:rPr lang="en-US" dirty="0"/>
              <a:t/>
            </a:r>
            <a:br>
              <a:rPr lang="en-US" dirty="0"/>
            </a:br>
            <a:endParaRPr lang="en-US" dirty="0"/>
          </a:p>
        </p:txBody>
      </p:sp>
      <p:sp>
        <p:nvSpPr>
          <p:cNvPr id="3" name="Content Placeholder 2"/>
          <p:cNvSpPr>
            <a:spLocks noGrp="1"/>
          </p:cNvSpPr>
          <p:nvPr>
            <p:ph idx="1"/>
          </p:nvPr>
        </p:nvSpPr>
        <p:spPr/>
        <p:txBody>
          <a:bodyPr/>
          <a:lstStyle/>
          <a:p>
            <a:r>
              <a:rPr lang="en-US" sz="3600" dirty="0" smtClean="0"/>
              <a:t>Make </a:t>
            </a:r>
            <a:r>
              <a:rPr lang="en-US" sz="3600" dirty="0"/>
              <a:t>use of natural motivations to encourage desired behavior.</a:t>
            </a:r>
          </a:p>
          <a:p>
            <a:r>
              <a:rPr lang="en-US" sz="3600" dirty="0" smtClean="0"/>
              <a:t>Promote </a:t>
            </a:r>
            <a:r>
              <a:rPr lang="en-US" sz="3600" dirty="0"/>
              <a:t>positive behavior through reward and encouragement.</a:t>
            </a:r>
          </a:p>
          <a:p>
            <a:endParaRPr lang="en-US" sz="3600" dirty="0"/>
          </a:p>
        </p:txBody>
      </p:sp>
    </p:spTree>
    <p:extLst>
      <p:ext uri="{BB962C8B-B14F-4D97-AF65-F5344CB8AC3E}">
        <p14:creationId xmlns:p14="http://schemas.microsoft.com/office/powerpoint/2010/main" val="29307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Internalization</a:t>
            </a:r>
            <a:r>
              <a:rPr lang="en-US" dirty="0"/>
              <a:t/>
            </a:r>
            <a:br>
              <a:rPr lang="en-US" dirty="0"/>
            </a:br>
            <a:endParaRPr lang="en-US" dirty="0"/>
          </a:p>
        </p:txBody>
      </p:sp>
      <p:sp>
        <p:nvSpPr>
          <p:cNvPr id="3" name="Content Placeholder 2"/>
          <p:cNvSpPr>
            <a:spLocks noGrp="1"/>
          </p:cNvSpPr>
          <p:nvPr>
            <p:ph idx="1"/>
          </p:nvPr>
        </p:nvSpPr>
        <p:spPr/>
        <p:txBody>
          <a:bodyPr/>
          <a:lstStyle/>
          <a:p>
            <a:r>
              <a:rPr lang="en-US" sz="3600" dirty="0"/>
              <a:t>Provide feedback on the child’s performance and encourage self-monitoring.</a:t>
            </a:r>
          </a:p>
          <a:p>
            <a:r>
              <a:rPr lang="en-US" sz="3600" dirty="0" smtClean="0"/>
              <a:t>Teach </a:t>
            </a:r>
            <a:r>
              <a:rPr lang="en-US" sz="3600" dirty="0"/>
              <a:t>awareness strategies (e.g., training in self-management and self-monitoring skills; the technique of “self-talk”).</a:t>
            </a:r>
          </a:p>
          <a:p>
            <a:endParaRPr lang="en-US" dirty="0"/>
          </a:p>
        </p:txBody>
      </p:sp>
    </p:spTree>
    <p:extLst>
      <p:ext uri="{BB962C8B-B14F-4D97-AF65-F5344CB8AC3E}">
        <p14:creationId xmlns:p14="http://schemas.microsoft.com/office/powerpoint/2010/main" val="1840452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4699" y="127000"/>
            <a:ext cx="9002711" cy="1409700"/>
          </a:xfrm>
        </p:spPr>
        <p:txBody>
          <a:bodyPr>
            <a:normAutofit/>
          </a:bodyPr>
          <a:lstStyle/>
          <a:p>
            <a:r>
              <a:rPr lang="en-US" b="1" dirty="0"/>
              <a:t>Skill Building</a:t>
            </a:r>
            <a:r>
              <a:rPr lang="en-US" dirty="0"/>
              <a:t/>
            </a:r>
            <a:br>
              <a:rPr lang="en-US" dirty="0"/>
            </a:br>
            <a:endParaRPr lang="en-US" dirty="0"/>
          </a:p>
        </p:txBody>
      </p:sp>
      <p:sp>
        <p:nvSpPr>
          <p:cNvPr id="3" name="Content Placeholder 2"/>
          <p:cNvSpPr>
            <a:spLocks noGrp="1"/>
          </p:cNvSpPr>
          <p:nvPr>
            <p:ph idx="1"/>
          </p:nvPr>
        </p:nvSpPr>
        <p:spPr>
          <a:xfrm>
            <a:off x="1141412" y="800100"/>
            <a:ext cx="9905999" cy="5715000"/>
          </a:xfrm>
        </p:spPr>
        <p:txBody>
          <a:bodyPr>
            <a:normAutofit fontScale="92500" lnSpcReduction="20000"/>
          </a:bodyPr>
          <a:lstStyle/>
          <a:p>
            <a:r>
              <a:rPr lang="en-US" sz="3600" dirty="0" smtClean="0"/>
              <a:t>Build </a:t>
            </a:r>
            <a:r>
              <a:rPr lang="en-US" sz="3600" dirty="0"/>
              <a:t>a child’s vocabulary and language skills to help him/her gain control over successful expression of his/her emotions and thoughts.</a:t>
            </a:r>
          </a:p>
          <a:p>
            <a:r>
              <a:rPr lang="en-US" sz="3600" dirty="0" smtClean="0"/>
              <a:t>Develop </a:t>
            </a:r>
            <a:r>
              <a:rPr lang="en-US" sz="3600" dirty="0"/>
              <a:t>verbal mediation skills (e.g., verbal cues, questions, and discussion) to guide thinking and social processes.</a:t>
            </a:r>
          </a:p>
          <a:p>
            <a:r>
              <a:rPr lang="en-US" sz="3600" dirty="0" smtClean="0"/>
              <a:t>Provide </a:t>
            </a:r>
            <a:r>
              <a:rPr lang="en-US" sz="3600" dirty="0"/>
              <a:t>meditation techniques to help improve self-control over attention, affect, and behavior.</a:t>
            </a:r>
          </a:p>
          <a:p>
            <a:r>
              <a:rPr lang="en-US" sz="3600" dirty="0" smtClean="0"/>
              <a:t>Model </a:t>
            </a:r>
            <a:r>
              <a:rPr lang="en-US" sz="3600" dirty="0"/>
              <a:t>behaviors that illustrate strategic problem solving, self-reflection, and thoughtful approaches to work.</a:t>
            </a:r>
          </a:p>
          <a:p>
            <a:endParaRPr lang="en-US" dirty="0"/>
          </a:p>
        </p:txBody>
      </p:sp>
    </p:spTree>
    <p:extLst>
      <p:ext uri="{BB962C8B-B14F-4D97-AF65-F5344CB8AC3E}">
        <p14:creationId xmlns:p14="http://schemas.microsoft.com/office/powerpoint/2010/main" val="146967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108682"/>
          </a:xfrm>
        </p:spPr>
        <p:txBody>
          <a:bodyPr/>
          <a:lstStyle/>
          <a:p>
            <a:r>
              <a:rPr lang="en-US" b="1" dirty="0"/>
              <a:t>Components of Executive Function</a:t>
            </a:r>
            <a:r>
              <a:rPr lang="en-US" dirty="0"/>
              <a:t/>
            </a:r>
            <a:br>
              <a:rPr lang="en-US" dirty="0"/>
            </a:br>
            <a:endParaRPr lang="en-US" dirty="0"/>
          </a:p>
        </p:txBody>
      </p:sp>
      <p:sp>
        <p:nvSpPr>
          <p:cNvPr id="3" name="Content Placeholder 2"/>
          <p:cNvSpPr>
            <a:spLocks noGrp="1"/>
          </p:cNvSpPr>
          <p:nvPr>
            <p:ph idx="1"/>
          </p:nvPr>
        </p:nvSpPr>
        <p:spPr>
          <a:xfrm>
            <a:off x="1141412" y="1257300"/>
            <a:ext cx="9905999" cy="5270500"/>
          </a:xfrm>
        </p:spPr>
        <p:txBody>
          <a:bodyPr>
            <a:normAutofit fontScale="85000" lnSpcReduction="10000"/>
          </a:bodyPr>
          <a:lstStyle/>
          <a:p>
            <a:pPr marL="0" indent="0">
              <a:buNone/>
            </a:pPr>
            <a:r>
              <a:rPr lang="en-US" dirty="0"/>
              <a:t>E</a:t>
            </a:r>
            <a:r>
              <a:rPr lang="en-US" dirty="0" smtClean="0"/>
              <a:t>ight </a:t>
            </a:r>
            <a:r>
              <a:rPr lang="en-US" dirty="0"/>
              <a:t>general components of executive function that impact school performance:</a:t>
            </a:r>
          </a:p>
          <a:p>
            <a:pPr lvl="0"/>
            <a:r>
              <a:rPr lang="en-US" b="1" dirty="0"/>
              <a:t>Working memory and recall </a:t>
            </a:r>
            <a:r>
              <a:rPr lang="en-US" dirty="0"/>
              <a:t>(holding facts in mind while manipulating information; accessing facts stored in long-term memory; includes an impaired sense of time.)</a:t>
            </a:r>
          </a:p>
          <a:p>
            <a:pPr lvl="0"/>
            <a:r>
              <a:rPr lang="en-US" b="1" dirty="0"/>
              <a:t>Activation, arousal, and effort </a:t>
            </a:r>
            <a:r>
              <a:rPr lang="en-US" dirty="0"/>
              <a:t>(getting started; paying attention; finishing work)</a:t>
            </a:r>
          </a:p>
          <a:p>
            <a:pPr lvl="0"/>
            <a:r>
              <a:rPr lang="en-US" b="1" dirty="0"/>
              <a:t>Controlling emotions </a:t>
            </a:r>
            <a:r>
              <a:rPr lang="en-US" dirty="0"/>
              <a:t>(ability to tolerate frustration; thinking before acting or speaking)</a:t>
            </a:r>
          </a:p>
          <a:p>
            <a:pPr lvl="0"/>
            <a:r>
              <a:rPr lang="en-US" b="1" dirty="0"/>
              <a:t>Internalizing language</a:t>
            </a:r>
            <a:r>
              <a:rPr lang="en-US" dirty="0"/>
              <a:t> (using “self-talk” to control one’s behavior and direct future actions)</a:t>
            </a:r>
          </a:p>
          <a:p>
            <a:pPr lvl="0"/>
            <a:r>
              <a:rPr lang="en-US" b="1" dirty="0"/>
              <a:t>Taking an issue apart, analyzing the pieces, reconstituting and organizing it into new ideas </a:t>
            </a:r>
            <a:r>
              <a:rPr lang="en-US" dirty="0"/>
              <a:t>(complex problem solving).</a:t>
            </a:r>
          </a:p>
          <a:p>
            <a:pPr lvl="0"/>
            <a:r>
              <a:rPr lang="en-US" b="1" dirty="0"/>
              <a:t>Shifting, inhibiting </a:t>
            </a:r>
            <a:r>
              <a:rPr lang="en-US" dirty="0"/>
              <a:t>(changing activities, stopping existing activity, stopping and thinking before acting or speaking)</a:t>
            </a:r>
          </a:p>
          <a:p>
            <a:pPr lvl="0"/>
            <a:r>
              <a:rPr lang="en-US" b="1" dirty="0"/>
              <a:t>Organizing/planning ahead </a:t>
            </a:r>
            <a:r>
              <a:rPr lang="en-US" dirty="0"/>
              <a:t>(organizing time, projects, materials, and possessions)</a:t>
            </a:r>
          </a:p>
          <a:p>
            <a:pPr lvl="0"/>
            <a:r>
              <a:rPr lang="en-US" b="1" dirty="0"/>
              <a:t>Monitoring </a:t>
            </a:r>
            <a:r>
              <a:rPr lang="en-US" dirty="0"/>
              <a:t>(self-monitoring and prompting</a:t>
            </a:r>
            <a:r>
              <a:rPr lang="en-US" dirty="0" smtClean="0"/>
              <a:t>)</a:t>
            </a:r>
            <a:endParaRPr lang="en-US" dirty="0"/>
          </a:p>
          <a:p>
            <a:endParaRPr lang="en-US" dirty="0"/>
          </a:p>
        </p:txBody>
      </p:sp>
    </p:spTree>
    <p:extLst>
      <p:ext uri="{BB962C8B-B14F-4D97-AF65-F5344CB8AC3E}">
        <p14:creationId xmlns:p14="http://schemas.microsoft.com/office/powerpoint/2010/main" val="362479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 what should parents and teachers do with this new information?</a:t>
            </a:r>
            <a:br>
              <a:rPr lang="en-US" dirty="0"/>
            </a:br>
            <a:endParaRPr lang="en-US" dirty="0"/>
          </a:p>
        </p:txBody>
      </p:sp>
      <p:sp>
        <p:nvSpPr>
          <p:cNvPr id="3" name="Content Placeholder 2"/>
          <p:cNvSpPr>
            <a:spLocks noGrp="1"/>
          </p:cNvSpPr>
          <p:nvPr>
            <p:ph idx="1"/>
          </p:nvPr>
        </p:nvSpPr>
        <p:spPr>
          <a:xfrm>
            <a:off x="1141412" y="1600200"/>
            <a:ext cx="9905999" cy="4965700"/>
          </a:xfrm>
        </p:spPr>
        <p:txBody>
          <a:bodyPr>
            <a:normAutofit/>
          </a:bodyPr>
          <a:lstStyle/>
          <a:p>
            <a:pPr lvl="0"/>
            <a:r>
              <a:rPr lang="en-US" sz="3600" dirty="0" smtClean="0"/>
              <a:t>Identify </a:t>
            </a:r>
            <a:r>
              <a:rPr lang="en-US" sz="3600" dirty="0"/>
              <a:t>the student’s specific learning problems (e.g. written expression or math) and</a:t>
            </a:r>
          </a:p>
          <a:p>
            <a:pPr lvl="0"/>
            <a:r>
              <a:rPr lang="en-US" sz="3600" dirty="0"/>
              <a:t>Identify their executive function deficits (e.g. working memory, disorganization, forgetfulness, or impaired sense of time) and</a:t>
            </a:r>
          </a:p>
          <a:p>
            <a:pPr lvl="0"/>
            <a:r>
              <a:rPr lang="en-US" sz="3600" b="1" i="1" dirty="0"/>
              <a:t>Provide accommodations in both areas!</a:t>
            </a:r>
            <a:endParaRPr lang="en-US" sz="3600" dirty="0"/>
          </a:p>
          <a:p>
            <a:endParaRPr lang="en-US" sz="3600" dirty="0"/>
          </a:p>
        </p:txBody>
      </p:sp>
    </p:spTree>
    <p:extLst>
      <p:ext uri="{BB962C8B-B14F-4D97-AF65-F5344CB8AC3E}">
        <p14:creationId xmlns:p14="http://schemas.microsoft.com/office/powerpoint/2010/main" val="4205647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68982"/>
          </a:xfrm>
        </p:spPr>
        <p:txBody>
          <a:bodyPr/>
          <a:lstStyle/>
          <a:p>
            <a:r>
              <a:rPr lang="en-US" b="1" dirty="0"/>
              <a:t>Sense of the future</a:t>
            </a:r>
            <a:endParaRPr lang="en-US" dirty="0"/>
          </a:p>
        </p:txBody>
      </p:sp>
      <p:sp>
        <p:nvSpPr>
          <p:cNvPr id="3" name="Content Placeholder 2"/>
          <p:cNvSpPr>
            <a:spLocks noGrp="1"/>
          </p:cNvSpPr>
          <p:nvPr>
            <p:ph idx="1"/>
          </p:nvPr>
        </p:nvSpPr>
        <p:spPr>
          <a:xfrm>
            <a:off x="1141412" y="1765300"/>
            <a:ext cx="9905999" cy="4406901"/>
          </a:xfrm>
        </p:spPr>
        <p:txBody>
          <a:bodyPr>
            <a:normAutofit fontScale="92500" lnSpcReduction="20000"/>
          </a:bodyPr>
          <a:lstStyle/>
          <a:p>
            <a:pPr marL="0" lvl="0" indent="0">
              <a:buNone/>
            </a:pPr>
            <a:r>
              <a:rPr lang="en-US" sz="4000" dirty="0"/>
              <a:t>Most students with a working memory deficit focus on the here and now and are less likely to talk about time or </a:t>
            </a:r>
            <a:r>
              <a:rPr lang="en-US" sz="4000" b="1" dirty="0"/>
              <a:t>plan </a:t>
            </a:r>
            <a:r>
              <a:rPr lang="en-US" sz="4000" dirty="0"/>
              <a:t>for the future. Thus, they have limited foresight; in other words, they have difficulty projecting lessons learned in the past, forward into the future. Not surprisingly, they have difficulty preparing for the future.</a:t>
            </a:r>
          </a:p>
          <a:p>
            <a:endParaRPr lang="en-US" dirty="0"/>
          </a:p>
        </p:txBody>
      </p:sp>
    </p:spTree>
    <p:extLst>
      <p:ext uri="{BB962C8B-B14F-4D97-AF65-F5344CB8AC3E}">
        <p14:creationId xmlns:p14="http://schemas.microsoft.com/office/powerpoint/2010/main" val="440662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for </a:t>
            </a:r>
            <a:r>
              <a:rPr lang="en-US" dirty="0" smtClean="0"/>
              <a:t>thought:</a:t>
            </a:r>
            <a:endParaRPr lang="en-US" dirty="0"/>
          </a:p>
        </p:txBody>
      </p:sp>
      <p:sp>
        <p:nvSpPr>
          <p:cNvPr id="3" name="Content Placeholder 2"/>
          <p:cNvSpPr>
            <a:spLocks noGrp="1"/>
          </p:cNvSpPr>
          <p:nvPr>
            <p:ph idx="1"/>
          </p:nvPr>
        </p:nvSpPr>
        <p:spPr/>
        <p:txBody>
          <a:bodyPr>
            <a:noAutofit/>
          </a:bodyPr>
          <a:lstStyle/>
          <a:p>
            <a:r>
              <a:rPr lang="en-US" sz="4800" b="1" i="1" dirty="0"/>
              <a:t>“Succeeding in school is one of the most </a:t>
            </a:r>
            <a:r>
              <a:rPr lang="en-US" sz="4800" b="1" i="1" u="sng" dirty="0"/>
              <a:t>therapeutic</a:t>
            </a:r>
            <a:r>
              <a:rPr lang="en-US" sz="4800" b="1" i="1" dirty="0"/>
              <a:t> things that can happen to a child!! </a:t>
            </a:r>
            <a:r>
              <a:rPr lang="en-US" sz="4800" b="1" i="1" dirty="0" smtClean="0"/>
              <a:t> So </a:t>
            </a:r>
            <a:r>
              <a:rPr lang="en-US" sz="4800" b="1" i="1" dirty="0"/>
              <a:t>do whatever it takes to help </a:t>
            </a:r>
            <a:r>
              <a:rPr lang="en-US" sz="4800" b="1" i="1" dirty="0" smtClean="0"/>
              <a:t>your </a:t>
            </a:r>
            <a:r>
              <a:rPr lang="en-US" sz="4800" b="1" i="1" dirty="0"/>
              <a:t>child succeed in school.”</a:t>
            </a:r>
            <a:endParaRPr lang="en-US" sz="4800" dirty="0"/>
          </a:p>
          <a:p>
            <a:endParaRPr lang="en-US" sz="4800" dirty="0"/>
          </a:p>
        </p:txBody>
      </p:sp>
    </p:spTree>
    <p:extLst>
      <p:ext uri="{BB962C8B-B14F-4D97-AF65-F5344CB8AC3E}">
        <p14:creationId xmlns:p14="http://schemas.microsoft.com/office/powerpoint/2010/main" val="3711148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299" y="368300"/>
            <a:ext cx="9282111" cy="1219200"/>
          </a:xfrm>
        </p:spPr>
        <p:txBody>
          <a:bodyPr/>
          <a:lstStyle/>
          <a:p>
            <a:r>
              <a:rPr lang="en-US" altLang="en-US" dirty="0"/>
              <a:t>EXECUTIVE FUNCTIONS:</a:t>
            </a:r>
            <a:endParaRPr lang="en-US" dirty="0"/>
          </a:p>
        </p:txBody>
      </p:sp>
      <p:sp>
        <p:nvSpPr>
          <p:cNvPr id="3" name="Content Placeholder 2"/>
          <p:cNvSpPr>
            <a:spLocks noGrp="1"/>
          </p:cNvSpPr>
          <p:nvPr>
            <p:ph idx="1"/>
          </p:nvPr>
        </p:nvSpPr>
        <p:spPr>
          <a:xfrm>
            <a:off x="1141412" y="1371600"/>
            <a:ext cx="9905999" cy="5194300"/>
          </a:xfrm>
        </p:spPr>
        <p:txBody>
          <a:bodyPr>
            <a:normAutofit fontScale="92500" lnSpcReduction="10000"/>
          </a:bodyPr>
          <a:lstStyle/>
          <a:p>
            <a:r>
              <a:rPr lang="en-US" altLang="en-US" sz="3200" dirty="0" smtClean="0"/>
              <a:t>Focusing </a:t>
            </a:r>
            <a:r>
              <a:rPr lang="en-US" altLang="en-US" sz="3200" dirty="0"/>
              <a:t>and Sustaining </a:t>
            </a:r>
            <a:r>
              <a:rPr lang="en-US" altLang="en-US" sz="3200" dirty="0" smtClean="0"/>
              <a:t>Attention</a:t>
            </a:r>
          </a:p>
          <a:p>
            <a:r>
              <a:rPr lang="en-US" altLang="en-US" sz="3200" dirty="0" smtClean="0"/>
              <a:t>Organizing and Prioritizing </a:t>
            </a:r>
          </a:p>
          <a:p>
            <a:r>
              <a:rPr lang="en-US" altLang="en-US" sz="3200" dirty="0" smtClean="0"/>
              <a:t>Initiating </a:t>
            </a:r>
            <a:r>
              <a:rPr lang="en-US" altLang="en-US" sz="3200" dirty="0"/>
              <a:t>and Activating Work </a:t>
            </a:r>
            <a:r>
              <a:rPr lang="en-US" altLang="en-US" sz="3200" dirty="0" smtClean="0"/>
              <a:t>Tasks</a:t>
            </a:r>
            <a:endParaRPr lang="en-US" altLang="en-US" sz="3200" dirty="0"/>
          </a:p>
          <a:p>
            <a:r>
              <a:rPr lang="en-US" altLang="en-US" sz="3200" dirty="0"/>
              <a:t>Sustaining </a:t>
            </a:r>
            <a:r>
              <a:rPr lang="en-US" altLang="en-US" sz="3200" dirty="0" smtClean="0"/>
              <a:t>Alertness and Effort</a:t>
            </a:r>
            <a:endParaRPr lang="en-US" altLang="en-US" sz="3200" dirty="0"/>
          </a:p>
          <a:p>
            <a:r>
              <a:rPr lang="en-US" altLang="en-US" sz="3200" dirty="0"/>
              <a:t>Managing Frustration and Modulating Affect</a:t>
            </a:r>
          </a:p>
          <a:p>
            <a:r>
              <a:rPr lang="en-US" altLang="en-US" sz="3200" dirty="0"/>
              <a:t>Utilizing Working Memory and Accessing </a:t>
            </a:r>
            <a:r>
              <a:rPr lang="en-US" altLang="en-US" sz="3200" dirty="0" smtClean="0"/>
              <a:t>Recall</a:t>
            </a:r>
          </a:p>
          <a:p>
            <a:r>
              <a:rPr lang="en-US" altLang="en-US" sz="3200" dirty="0"/>
              <a:t>Processing </a:t>
            </a:r>
            <a:r>
              <a:rPr lang="en-US" altLang="en-US" sz="3200" dirty="0" smtClean="0"/>
              <a:t>Speed and Work Completion</a:t>
            </a:r>
            <a:endParaRPr lang="en-US" altLang="en-US" sz="3200" dirty="0"/>
          </a:p>
          <a:p>
            <a:r>
              <a:rPr lang="en-US" altLang="en-US" sz="3200" dirty="0"/>
              <a:t>Inhibiting and Regulating Verbal and Motoric Action</a:t>
            </a:r>
          </a:p>
          <a:p>
            <a:endParaRPr lang="en-US" dirty="0"/>
          </a:p>
        </p:txBody>
      </p:sp>
    </p:spTree>
    <p:extLst>
      <p:ext uri="{BB962C8B-B14F-4D97-AF65-F5344CB8AC3E}">
        <p14:creationId xmlns:p14="http://schemas.microsoft.com/office/powerpoint/2010/main" val="754701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999" y="127000"/>
            <a:ext cx="8507411" cy="1041400"/>
          </a:xfrm>
        </p:spPr>
        <p:txBody>
          <a:bodyPr>
            <a:normAutofit/>
          </a:bodyPr>
          <a:lstStyle/>
          <a:p>
            <a:r>
              <a:rPr lang="en-US" sz="4000" dirty="0" smtClean="0"/>
              <a:t>Executive Functions</a:t>
            </a:r>
            <a:endParaRPr lang="en-US" sz="4000" dirty="0"/>
          </a:p>
        </p:txBody>
      </p:sp>
      <p:sp>
        <p:nvSpPr>
          <p:cNvPr id="3" name="Content Placeholder 2"/>
          <p:cNvSpPr>
            <a:spLocks noGrp="1"/>
          </p:cNvSpPr>
          <p:nvPr>
            <p:ph idx="1"/>
          </p:nvPr>
        </p:nvSpPr>
        <p:spPr>
          <a:xfrm>
            <a:off x="1892300" y="889000"/>
            <a:ext cx="9155111" cy="5689600"/>
          </a:xfrm>
        </p:spPr>
        <p:txBody>
          <a:bodyPr>
            <a:noAutofit/>
          </a:bodyPr>
          <a:lstStyle/>
          <a:p>
            <a:r>
              <a:rPr lang="en-US" sz="2800" dirty="0" smtClean="0"/>
              <a:t>Emotion Regulation </a:t>
            </a:r>
          </a:p>
          <a:p>
            <a:r>
              <a:rPr lang="en-US" sz="2800" dirty="0" smtClean="0"/>
              <a:t>Inhibitory Control</a:t>
            </a:r>
          </a:p>
          <a:p>
            <a:r>
              <a:rPr lang="en-US" sz="2800" dirty="0" smtClean="0"/>
              <a:t>Organization</a:t>
            </a:r>
          </a:p>
          <a:p>
            <a:r>
              <a:rPr lang="en-US" sz="2800" dirty="0" smtClean="0"/>
              <a:t>Planning</a:t>
            </a:r>
          </a:p>
          <a:p>
            <a:r>
              <a:rPr lang="en-US" sz="2800" dirty="0" smtClean="0"/>
              <a:t>Flexibility</a:t>
            </a:r>
          </a:p>
          <a:p>
            <a:r>
              <a:rPr lang="en-US" sz="2800" dirty="0" smtClean="0"/>
              <a:t>Self-Monitoring </a:t>
            </a:r>
          </a:p>
          <a:p>
            <a:r>
              <a:rPr lang="en-US" sz="2800" dirty="0" smtClean="0"/>
              <a:t>Attention</a:t>
            </a:r>
          </a:p>
          <a:p>
            <a:r>
              <a:rPr lang="en-US" sz="2800" dirty="0" smtClean="0"/>
              <a:t>Initiation</a:t>
            </a:r>
          </a:p>
          <a:p>
            <a:r>
              <a:rPr lang="en-US" sz="2800" dirty="0" smtClean="0"/>
              <a:t>Working </a:t>
            </a:r>
            <a:r>
              <a:rPr lang="en-US" sz="2800" dirty="0"/>
              <a:t>Memory</a:t>
            </a:r>
            <a:endParaRPr lang="en-US" sz="2800" dirty="0"/>
          </a:p>
        </p:txBody>
      </p:sp>
    </p:spTree>
    <p:extLst>
      <p:ext uri="{BB962C8B-B14F-4D97-AF65-F5344CB8AC3E}">
        <p14:creationId xmlns:p14="http://schemas.microsoft.com/office/powerpoint/2010/main" val="266880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77800"/>
            <a:ext cx="9905998" cy="990600"/>
          </a:xfrm>
        </p:spPr>
        <p:txBody>
          <a:bodyPr/>
          <a:lstStyle/>
          <a:p>
            <a:r>
              <a:rPr lang="en-US" dirty="0" smtClean="0"/>
              <a:t>Defining Executive Functions:</a:t>
            </a:r>
            <a:endParaRPr lang="en-US" dirty="0"/>
          </a:p>
        </p:txBody>
      </p:sp>
      <p:sp>
        <p:nvSpPr>
          <p:cNvPr id="3" name="Content Placeholder 2"/>
          <p:cNvSpPr>
            <a:spLocks noGrp="1"/>
          </p:cNvSpPr>
          <p:nvPr>
            <p:ph idx="1"/>
          </p:nvPr>
        </p:nvSpPr>
        <p:spPr>
          <a:xfrm>
            <a:off x="1141412" y="1016000"/>
            <a:ext cx="9905999" cy="5562599"/>
          </a:xfrm>
        </p:spPr>
        <p:txBody>
          <a:bodyPr>
            <a:normAutofit/>
          </a:bodyPr>
          <a:lstStyle/>
          <a:p>
            <a:r>
              <a:rPr lang="en-US" b="1" dirty="0"/>
              <a:t>Emotion </a:t>
            </a:r>
            <a:r>
              <a:rPr lang="en-US" b="1" dirty="0" smtClean="0"/>
              <a:t>Regulation </a:t>
            </a:r>
            <a:r>
              <a:rPr lang="en-US" dirty="0" smtClean="0"/>
              <a:t>refers to </a:t>
            </a:r>
            <a:r>
              <a:rPr lang="en-US" dirty="0"/>
              <a:t>controlling and </a:t>
            </a:r>
            <a:r>
              <a:rPr lang="en-US" dirty="0" smtClean="0"/>
              <a:t>managing </a:t>
            </a:r>
            <a:r>
              <a:rPr lang="en-US" dirty="0"/>
              <a:t>emotions, including staying calm when handling small problems and reacting with the right level of emotion</a:t>
            </a:r>
            <a:r>
              <a:rPr lang="en-US" dirty="0" smtClean="0"/>
              <a:t>.</a:t>
            </a:r>
          </a:p>
          <a:p>
            <a:r>
              <a:rPr lang="en-US" b="1" dirty="0"/>
              <a:t>Inhibitory Control </a:t>
            </a:r>
            <a:r>
              <a:rPr lang="en-US" dirty="0" smtClean="0"/>
              <a:t>refers to </a:t>
            </a:r>
            <a:r>
              <a:rPr lang="en-US" dirty="0"/>
              <a:t>controlling </a:t>
            </a:r>
            <a:r>
              <a:rPr lang="en-US" dirty="0" smtClean="0"/>
              <a:t>behavior </a:t>
            </a:r>
            <a:r>
              <a:rPr lang="en-US" dirty="0"/>
              <a:t>or impulses, including thinking about consequences before acting, maintaining self-control, and keeping </a:t>
            </a:r>
            <a:r>
              <a:rPr lang="en-US" dirty="0" smtClean="0"/>
              <a:t>commitments e.g. behaviors </a:t>
            </a:r>
            <a:r>
              <a:rPr lang="en-US" dirty="0"/>
              <a:t>such as </a:t>
            </a:r>
            <a:r>
              <a:rPr lang="en-US" dirty="0" smtClean="0"/>
              <a:t>waiting one’s turn, waiting </a:t>
            </a:r>
            <a:r>
              <a:rPr lang="en-US" dirty="0"/>
              <a:t>to get what </a:t>
            </a:r>
            <a:r>
              <a:rPr lang="en-US" dirty="0" smtClean="0"/>
              <a:t>one </a:t>
            </a:r>
            <a:r>
              <a:rPr lang="en-US" dirty="0"/>
              <a:t>wants, completing a task that takes a long time and controlling her actions</a:t>
            </a:r>
            <a:r>
              <a:rPr lang="en-US" dirty="0" smtClean="0"/>
              <a:t>.</a:t>
            </a:r>
          </a:p>
          <a:p>
            <a:r>
              <a:rPr lang="en-US" b="1" dirty="0"/>
              <a:t>Organization</a:t>
            </a:r>
            <a:r>
              <a:rPr lang="en-US" dirty="0"/>
              <a:t> </a:t>
            </a:r>
            <a:r>
              <a:rPr lang="en-US" dirty="0" smtClean="0"/>
              <a:t>refers to managing </a:t>
            </a:r>
            <a:r>
              <a:rPr lang="en-US" dirty="0"/>
              <a:t>personal effects, work, or multiple tasks.  </a:t>
            </a:r>
            <a:r>
              <a:rPr lang="en-US" dirty="0" smtClean="0"/>
              <a:t>Behaviors </a:t>
            </a:r>
            <a:r>
              <a:rPr lang="en-US" dirty="0"/>
              <a:t>such as appearing organized, putting </a:t>
            </a:r>
            <a:r>
              <a:rPr lang="en-US" dirty="0" smtClean="0"/>
              <a:t>thoughts </a:t>
            </a:r>
            <a:r>
              <a:rPr lang="en-US" dirty="0"/>
              <a:t>together well and completing homework or tasks on time.</a:t>
            </a:r>
          </a:p>
          <a:p>
            <a:endParaRPr lang="en-US" dirty="0" smtClean="0"/>
          </a:p>
          <a:p>
            <a:endParaRPr lang="en-US" dirty="0"/>
          </a:p>
          <a:p>
            <a:endParaRPr lang="en-US" dirty="0"/>
          </a:p>
        </p:txBody>
      </p:sp>
    </p:spTree>
    <p:extLst>
      <p:ext uri="{BB962C8B-B14F-4D97-AF65-F5344CB8AC3E}">
        <p14:creationId xmlns:p14="http://schemas.microsoft.com/office/powerpoint/2010/main" val="2091341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2100"/>
            <a:ext cx="9905998" cy="1016000"/>
          </a:xfrm>
        </p:spPr>
        <p:txBody>
          <a:bodyPr/>
          <a:lstStyle/>
          <a:p>
            <a:r>
              <a:rPr lang="en-US" dirty="0"/>
              <a:t>Defining Executive Functions:</a:t>
            </a:r>
          </a:p>
        </p:txBody>
      </p:sp>
      <p:sp>
        <p:nvSpPr>
          <p:cNvPr id="3" name="Content Placeholder 2"/>
          <p:cNvSpPr>
            <a:spLocks noGrp="1"/>
          </p:cNvSpPr>
          <p:nvPr>
            <p:ph idx="1"/>
          </p:nvPr>
        </p:nvSpPr>
        <p:spPr>
          <a:xfrm>
            <a:off x="1141412" y="1193800"/>
            <a:ext cx="9905999" cy="5270500"/>
          </a:xfrm>
        </p:spPr>
        <p:txBody>
          <a:bodyPr>
            <a:normAutofit fontScale="92500"/>
          </a:bodyPr>
          <a:lstStyle/>
          <a:p>
            <a:r>
              <a:rPr lang="en-US" b="1" dirty="0"/>
              <a:t>Planning</a:t>
            </a:r>
            <a:r>
              <a:rPr lang="en-US" dirty="0"/>
              <a:t> </a:t>
            </a:r>
            <a:r>
              <a:rPr lang="en-US" dirty="0" smtClean="0"/>
              <a:t>refers to </a:t>
            </a:r>
            <a:r>
              <a:rPr lang="en-US" dirty="0"/>
              <a:t>developing and implementing strategies to accomplish tasks, including planning ahead and making good decisions.  </a:t>
            </a:r>
            <a:r>
              <a:rPr lang="en-US" dirty="0" smtClean="0"/>
              <a:t>Behaviors </a:t>
            </a:r>
            <a:r>
              <a:rPr lang="en-US" dirty="0"/>
              <a:t>such as preparing for school or work, doing things in the right order and finding a strategy that </a:t>
            </a:r>
            <a:r>
              <a:rPr lang="en-US" dirty="0" smtClean="0"/>
              <a:t>works.</a:t>
            </a:r>
          </a:p>
          <a:p>
            <a:r>
              <a:rPr lang="en-US" b="1" dirty="0"/>
              <a:t>Flexibility</a:t>
            </a:r>
            <a:r>
              <a:rPr lang="en-US" dirty="0"/>
              <a:t> </a:t>
            </a:r>
            <a:r>
              <a:rPr lang="en-US" dirty="0" smtClean="0"/>
              <a:t>refers to </a:t>
            </a:r>
            <a:r>
              <a:rPr lang="en-US" dirty="0"/>
              <a:t>adjusting </a:t>
            </a:r>
            <a:r>
              <a:rPr lang="en-US" dirty="0" smtClean="0"/>
              <a:t>behavior </a:t>
            </a:r>
            <a:r>
              <a:rPr lang="en-US" dirty="0"/>
              <a:t>to meet circumstances, including coming up with different ways to solve problems, having many ideas about how to do things, and being able to solve problems using different </a:t>
            </a:r>
            <a:r>
              <a:rPr lang="en-US" dirty="0" smtClean="0"/>
              <a:t>approaches or coming </a:t>
            </a:r>
            <a:r>
              <a:rPr lang="en-US" dirty="0"/>
              <a:t>up with a new way to reach a goal and using a different strategy when another doesn't </a:t>
            </a:r>
            <a:r>
              <a:rPr lang="en-US" dirty="0" smtClean="0"/>
              <a:t>work.</a:t>
            </a:r>
          </a:p>
          <a:p>
            <a:r>
              <a:rPr lang="en-US" b="1" dirty="0"/>
              <a:t>Self-Monitoring</a:t>
            </a:r>
            <a:r>
              <a:rPr lang="en-US" dirty="0"/>
              <a:t> </a:t>
            </a:r>
            <a:r>
              <a:rPr lang="en-US" dirty="0" smtClean="0"/>
              <a:t>refers to </a:t>
            </a:r>
            <a:r>
              <a:rPr lang="en-US" dirty="0"/>
              <a:t>evaluating </a:t>
            </a:r>
            <a:r>
              <a:rPr lang="en-US" dirty="0" smtClean="0"/>
              <a:t>one’s </a:t>
            </a:r>
            <a:r>
              <a:rPr lang="en-US" dirty="0"/>
              <a:t>own behavior in order to determine when a different approach is necessary, including noticing and fixing mistakes, knowing when help is required, and understanding when a task is completed.  </a:t>
            </a:r>
            <a:r>
              <a:rPr lang="en-US" dirty="0" smtClean="0"/>
              <a:t>Behaviors </a:t>
            </a:r>
            <a:r>
              <a:rPr lang="en-US" dirty="0"/>
              <a:t>such as asking for help when needed, changing a plan that isn't working and learning from past mistakes.</a:t>
            </a:r>
          </a:p>
          <a:p>
            <a:endParaRPr lang="en-US" dirty="0"/>
          </a:p>
          <a:p>
            <a:endParaRPr lang="en-US" dirty="0"/>
          </a:p>
          <a:p>
            <a:endParaRPr lang="en-US" dirty="0"/>
          </a:p>
        </p:txBody>
      </p:sp>
    </p:spTree>
    <p:extLst>
      <p:ext uri="{BB962C8B-B14F-4D97-AF65-F5344CB8AC3E}">
        <p14:creationId xmlns:p14="http://schemas.microsoft.com/office/powerpoint/2010/main" val="300231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77800"/>
            <a:ext cx="9905998" cy="1079500"/>
          </a:xfrm>
        </p:spPr>
        <p:txBody>
          <a:bodyPr/>
          <a:lstStyle/>
          <a:p>
            <a:r>
              <a:rPr lang="en-US" dirty="0"/>
              <a:t>Defining Executive Functions:</a:t>
            </a:r>
          </a:p>
        </p:txBody>
      </p:sp>
      <p:sp>
        <p:nvSpPr>
          <p:cNvPr id="3" name="Content Placeholder 2"/>
          <p:cNvSpPr>
            <a:spLocks noGrp="1"/>
          </p:cNvSpPr>
          <p:nvPr>
            <p:ph idx="1"/>
          </p:nvPr>
        </p:nvSpPr>
        <p:spPr>
          <a:xfrm>
            <a:off x="1141412" y="1041400"/>
            <a:ext cx="9905999" cy="5499100"/>
          </a:xfrm>
        </p:spPr>
        <p:txBody>
          <a:bodyPr>
            <a:normAutofit/>
          </a:bodyPr>
          <a:lstStyle/>
          <a:p>
            <a:r>
              <a:rPr lang="en-US" b="1" dirty="0"/>
              <a:t>Attention</a:t>
            </a:r>
            <a:r>
              <a:rPr lang="en-US" dirty="0"/>
              <a:t> </a:t>
            </a:r>
            <a:r>
              <a:rPr lang="en-US" dirty="0" smtClean="0"/>
              <a:t>refers to avoiding </a:t>
            </a:r>
            <a:r>
              <a:rPr lang="en-US" dirty="0"/>
              <a:t>distractions, focusing on tasks, and sustaining attention.  </a:t>
            </a:r>
            <a:r>
              <a:rPr lang="en-US" dirty="0" smtClean="0"/>
              <a:t>Behaviors </a:t>
            </a:r>
            <a:r>
              <a:rPr lang="en-US" dirty="0"/>
              <a:t>such as reading with concentration, maintaining concentration and attending to a boring task</a:t>
            </a:r>
            <a:r>
              <a:rPr lang="en-US" dirty="0" smtClean="0"/>
              <a:t>.</a:t>
            </a:r>
          </a:p>
          <a:p>
            <a:r>
              <a:rPr lang="en-US" b="1" dirty="0"/>
              <a:t>Initiation</a:t>
            </a:r>
            <a:r>
              <a:rPr lang="en-US" dirty="0"/>
              <a:t> </a:t>
            </a:r>
            <a:r>
              <a:rPr lang="en-US" dirty="0" smtClean="0"/>
              <a:t>refers to beginning </a:t>
            </a:r>
            <a:r>
              <a:rPr lang="en-US" dirty="0"/>
              <a:t>tasks or projects on </a:t>
            </a:r>
            <a:r>
              <a:rPr lang="en-US" dirty="0" smtClean="0"/>
              <a:t>one’s </a:t>
            </a:r>
            <a:r>
              <a:rPr lang="en-US" dirty="0"/>
              <a:t>own, including starting tasks easily, being motivated, and taking the initiative when needed.  </a:t>
            </a:r>
            <a:r>
              <a:rPr lang="en-US" dirty="0" smtClean="0"/>
              <a:t>Behaviors </a:t>
            </a:r>
            <a:r>
              <a:rPr lang="en-US" dirty="0"/>
              <a:t>such as beginning something without being asked, cueing herself to get started on things and taking initiative/being a </a:t>
            </a:r>
            <a:r>
              <a:rPr lang="en-US" dirty="0" smtClean="0"/>
              <a:t>self-starter.</a:t>
            </a:r>
          </a:p>
          <a:p>
            <a:r>
              <a:rPr lang="en-US" b="1" dirty="0"/>
              <a:t>Working </a:t>
            </a:r>
            <a:r>
              <a:rPr lang="en-US" b="1" dirty="0" smtClean="0"/>
              <a:t>Memory </a:t>
            </a:r>
            <a:r>
              <a:rPr lang="en-US" dirty="0" smtClean="0"/>
              <a:t>refers to </a:t>
            </a:r>
            <a:r>
              <a:rPr lang="en-US" dirty="0"/>
              <a:t>keeping information in mind that is important for knowing what to do and how to do it, including remembering important things, instructions, and steps. </a:t>
            </a:r>
            <a:r>
              <a:rPr lang="en-US" dirty="0" smtClean="0"/>
              <a:t>Behaviors </a:t>
            </a:r>
            <a:r>
              <a:rPr lang="en-US" dirty="0"/>
              <a:t>such as taking note of instructions, holding in mind instructions with many steps and having many things in mind at one time </a:t>
            </a:r>
          </a:p>
          <a:p>
            <a:endParaRPr lang="en-US" dirty="0"/>
          </a:p>
          <a:p>
            <a:endParaRPr lang="en-US" dirty="0"/>
          </a:p>
        </p:txBody>
      </p:sp>
    </p:spTree>
    <p:extLst>
      <p:ext uri="{BB962C8B-B14F-4D97-AF65-F5344CB8AC3E}">
        <p14:creationId xmlns:p14="http://schemas.microsoft.com/office/powerpoint/2010/main" val="2008463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Two categories of Executive Function Deficits</a:t>
            </a:r>
            <a:r>
              <a:rPr lang="en-US" dirty="0"/>
              <a:t>:</a:t>
            </a:r>
            <a:br>
              <a:rPr lang="en-US" dirty="0"/>
            </a:br>
            <a:endParaRPr lang="en-US" dirty="0"/>
          </a:p>
        </p:txBody>
      </p:sp>
      <p:sp>
        <p:nvSpPr>
          <p:cNvPr id="3" name="Content Placeholder 2"/>
          <p:cNvSpPr>
            <a:spLocks noGrp="1"/>
          </p:cNvSpPr>
          <p:nvPr>
            <p:ph idx="1"/>
          </p:nvPr>
        </p:nvSpPr>
        <p:spPr>
          <a:xfrm>
            <a:off x="1141412" y="1346200"/>
            <a:ext cx="9905999" cy="5105400"/>
          </a:xfrm>
        </p:spPr>
        <p:txBody>
          <a:bodyPr>
            <a:normAutofit fontScale="92500" lnSpcReduction="20000"/>
          </a:bodyPr>
          <a:lstStyle/>
          <a:p>
            <a:pPr marL="0" indent="0">
              <a:buNone/>
            </a:pPr>
            <a:r>
              <a:rPr lang="en-US" sz="2800" dirty="0" smtClean="0"/>
              <a:t>The </a:t>
            </a:r>
            <a:r>
              <a:rPr lang="en-US" sz="2800" dirty="0"/>
              <a:t>practical impact of executive function deficits in two general categories: </a:t>
            </a:r>
          </a:p>
          <a:p>
            <a:pPr lvl="0"/>
            <a:r>
              <a:rPr lang="en-US" sz="2800" dirty="0"/>
              <a:t>S</a:t>
            </a:r>
            <a:r>
              <a:rPr lang="en-US" sz="2800" dirty="0" smtClean="0"/>
              <a:t>pecific</a:t>
            </a:r>
            <a:r>
              <a:rPr lang="en-US" sz="2800" dirty="0"/>
              <a:t> </a:t>
            </a:r>
            <a:r>
              <a:rPr lang="en-US" sz="2800" i="1" dirty="0"/>
              <a:t>academic challenges</a:t>
            </a:r>
            <a:r>
              <a:rPr lang="en-US" sz="2800" dirty="0"/>
              <a:t> like writing essays, remembering what is read (comprehension), memorizing information, and completing complex math and</a:t>
            </a:r>
          </a:p>
          <a:p>
            <a:pPr lvl="0"/>
            <a:r>
              <a:rPr lang="en-US" sz="2800" i="1" dirty="0" smtClean="0"/>
              <a:t>Work Study Skills and Habits: Essential </a:t>
            </a:r>
            <a:r>
              <a:rPr lang="en-US" sz="2800" i="1" dirty="0"/>
              <a:t>related skills</a:t>
            </a:r>
            <a:r>
              <a:rPr lang="en-US" sz="2800" dirty="0"/>
              <a:t> like organization, getting started on and finishing work, remembering tasks and due dates, completing homework and long-term projects in a timely manner, processing information in an efficient and timely manner, having good time awareness and management, using self-talk to direct behavior, using weekly reports, and planning ahead for the future.</a:t>
            </a:r>
          </a:p>
          <a:p>
            <a:endParaRPr lang="en-US" dirty="0"/>
          </a:p>
        </p:txBody>
      </p:sp>
    </p:spTree>
    <p:extLst>
      <p:ext uri="{BB962C8B-B14F-4D97-AF65-F5344CB8AC3E}">
        <p14:creationId xmlns:p14="http://schemas.microsoft.com/office/powerpoint/2010/main" val="4111915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Poor Working Memory and Recall</a:t>
            </a:r>
            <a:r>
              <a:rPr lang="en-US" dirty="0"/>
              <a:t/>
            </a:r>
            <a:br>
              <a:rPr lang="en-US" dirty="0"/>
            </a:br>
            <a:endParaRPr lang="en-US" dirty="0"/>
          </a:p>
        </p:txBody>
      </p:sp>
      <p:sp>
        <p:nvSpPr>
          <p:cNvPr id="3" name="Content Placeholder 2"/>
          <p:cNvSpPr>
            <a:spLocks noGrp="1"/>
          </p:cNvSpPr>
          <p:nvPr>
            <p:ph idx="1"/>
          </p:nvPr>
        </p:nvSpPr>
        <p:spPr>
          <a:xfrm>
            <a:off x="1141412" y="1955800"/>
            <a:ext cx="9905999" cy="4368801"/>
          </a:xfrm>
        </p:spPr>
        <p:txBody>
          <a:bodyPr>
            <a:normAutofit lnSpcReduction="10000"/>
          </a:bodyPr>
          <a:lstStyle/>
          <a:p>
            <a:r>
              <a:rPr lang="en-US" sz="3200" dirty="0"/>
              <a:t>Contrary to conventional wisdom, researchers report that working memory skills are a better predictor of academic achievement than IQ scores. This explains why children with ADHD and high IQs may still struggle in school. </a:t>
            </a:r>
            <a:endParaRPr lang="en-US" sz="3200" dirty="0" smtClean="0"/>
          </a:p>
          <a:p>
            <a:endParaRPr lang="en-US" sz="3200" dirty="0"/>
          </a:p>
          <a:p>
            <a:r>
              <a:rPr lang="en-US" sz="3200" dirty="0" smtClean="0"/>
              <a:t>Deficits </a:t>
            </a:r>
            <a:r>
              <a:rPr lang="en-US" sz="3200" dirty="0"/>
              <a:t>in working memory and recall negatively affect these students in several areas:</a:t>
            </a:r>
          </a:p>
          <a:p>
            <a:endParaRPr lang="en-US" dirty="0"/>
          </a:p>
        </p:txBody>
      </p:sp>
    </p:spTree>
    <p:extLst>
      <p:ext uri="{BB962C8B-B14F-4D97-AF65-F5344CB8AC3E}">
        <p14:creationId xmlns:p14="http://schemas.microsoft.com/office/powerpoint/2010/main" val="4155013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64</TotalTime>
  <Words>1304</Words>
  <Application>Microsoft Office PowerPoint</Application>
  <PresentationFormat>Widescreen</PresentationFormat>
  <Paragraphs>112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Trebuchet MS</vt:lpstr>
      <vt:lpstr>Tw Cen MT</vt:lpstr>
      <vt:lpstr>Circuit</vt:lpstr>
      <vt:lpstr>Understanding Executive Functions And Interventions</vt:lpstr>
      <vt:lpstr>Components of Executive Function </vt:lpstr>
      <vt:lpstr>EXECUTIVE FUNCTIONS:</vt:lpstr>
      <vt:lpstr>Executive Functions</vt:lpstr>
      <vt:lpstr>Defining Executive Functions:</vt:lpstr>
      <vt:lpstr>Defining Executive Functions:</vt:lpstr>
      <vt:lpstr>Defining Executive Functions:</vt:lpstr>
      <vt:lpstr>Two categories of Executive Function Deficits: </vt:lpstr>
      <vt:lpstr>Poor Working Memory and Recall </vt:lpstr>
      <vt:lpstr>The “here and now”</vt:lpstr>
      <vt:lpstr>Sense of past events</vt:lpstr>
      <vt:lpstr>Sense of time</vt:lpstr>
      <vt:lpstr>Sense of self-awareness</vt:lpstr>
      <vt:lpstr>ADHD and Executive Function Go hand in Hand</vt:lpstr>
      <vt:lpstr>General Developmental Issues </vt:lpstr>
      <vt:lpstr>External Support </vt:lpstr>
      <vt:lpstr>Motivation </vt:lpstr>
      <vt:lpstr>Internalization </vt:lpstr>
      <vt:lpstr>Skill Building </vt:lpstr>
      <vt:lpstr>So what should parents and teachers do with this new information? </vt:lpstr>
      <vt:lpstr>Sense of the future</vt:lpstr>
      <vt:lpstr>food for thought:</vt:lpstr>
    </vt:vector>
  </TitlesOfParts>
  <Company>MCPS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Executive Functions AND Interventions</dc:title>
  <dc:creator>Holdefer, David W</dc:creator>
  <cp:lastModifiedBy>Holdefer, David W</cp:lastModifiedBy>
  <cp:revision>8</cp:revision>
  <dcterms:created xsi:type="dcterms:W3CDTF">2016-03-11T19:38:45Z</dcterms:created>
  <dcterms:modified xsi:type="dcterms:W3CDTF">2016-03-11T20:42:49Z</dcterms:modified>
</cp:coreProperties>
</file>