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33" r:id="rId1"/>
  </p:sldMasterIdLst>
  <p:notesMasterIdLst>
    <p:notesMasterId r:id="rId30"/>
  </p:notesMasterIdLst>
  <p:handoutMasterIdLst>
    <p:handoutMasterId r:id="rId31"/>
  </p:handoutMasterIdLst>
  <p:sldIdLst>
    <p:sldId id="312" r:id="rId2"/>
    <p:sldId id="259" r:id="rId3"/>
    <p:sldId id="352" r:id="rId4"/>
    <p:sldId id="354" r:id="rId5"/>
    <p:sldId id="355" r:id="rId6"/>
    <p:sldId id="356" r:id="rId7"/>
    <p:sldId id="357" r:id="rId8"/>
    <p:sldId id="358" r:id="rId9"/>
    <p:sldId id="359" r:id="rId10"/>
    <p:sldId id="360" r:id="rId11"/>
    <p:sldId id="361" r:id="rId12"/>
    <p:sldId id="362" r:id="rId13"/>
    <p:sldId id="363" r:id="rId14"/>
    <p:sldId id="364" r:id="rId15"/>
    <p:sldId id="365" r:id="rId16"/>
    <p:sldId id="366" r:id="rId17"/>
    <p:sldId id="367" r:id="rId18"/>
    <p:sldId id="368" r:id="rId19"/>
    <p:sldId id="294" r:id="rId20"/>
    <p:sldId id="348" r:id="rId21"/>
    <p:sldId id="340" r:id="rId22"/>
    <p:sldId id="341" r:id="rId23"/>
    <p:sldId id="342" r:id="rId24"/>
    <p:sldId id="343" r:id="rId25"/>
    <p:sldId id="338" r:id="rId26"/>
    <p:sldId id="280" r:id="rId27"/>
    <p:sldId id="335" r:id="rId28"/>
    <p:sldId id="349" r:id="rId29"/>
  </p:sldIdLst>
  <p:sldSz cx="9144000" cy="6858000" type="screen4x3"/>
  <p:notesSz cx="6985000" cy="92837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1E4649"/>
    <a:srgbClr val="003366"/>
    <a:srgbClr val="C8A78E"/>
    <a:srgbClr val="2AD69D"/>
    <a:srgbClr val="FFFF66"/>
    <a:srgbClr val="5DDD7B"/>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73063" autoAdjust="0"/>
  </p:normalViewPr>
  <p:slideViewPr>
    <p:cSldViewPr>
      <p:cViewPr varScale="1">
        <p:scale>
          <a:sx n="83" d="100"/>
          <a:sy n="83" d="100"/>
        </p:scale>
        <p:origin x="55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56050" y="0"/>
            <a:ext cx="3027363" cy="465138"/>
          </a:xfrm>
          <a:prstGeom prst="rect">
            <a:avLst/>
          </a:prstGeom>
        </p:spPr>
        <p:txBody>
          <a:bodyPr vert="horz" lIns="91440" tIns="45720" rIns="91440" bIns="45720" rtlCol="0"/>
          <a:lstStyle>
            <a:lvl1pPr algn="r">
              <a:defRPr sz="1200"/>
            </a:lvl1pPr>
          </a:lstStyle>
          <a:p>
            <a:pPr>
              <a:defRPr/>
            </a:pPr>
            <a:fld id="{CE83E326-AB1F-4753-AE9A-5D5107FA6676}" type="datetimeFigureOut">
              <a:rPr lang="en-US"/>
              <a:pPr>
                <a:defRPr/>
              </a:pPr>
              <a:t>2/10/2017</a:t>
            </a:fld>
            <a:endParaRPr lang="en-US"/>
          </a:p>
        </p:txBody>
      </p:sp>
      <p:sp>
        <p:nvSpPr>
          <p:cNvPr id="4" name="Footer Placeholder 3"/>
          <p:cNvSpPr>
            <a:spLocks noGrp="1"/>
          </p:cNvSpPr>
          <p:nvPr>
            <p:ph type="ftr" sz="quarter" idx="2"/>
          </p:nvPr>
        </p:nvSpPr>
        <p:spPr>
          <a:xfrm>
            <a:off x="0" y="8818563"/>
            <a:ext cx="3027363" cy="46513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56050" y="8818563"/>
            <a:ext cx="3027363" cy="465137"/>
          </a:xfrm>
          <a:prstGeom prst="rect">
            <a:avLst/>
          </a:prstGeom>
        </p:spPr>
        <p:txBody>
          <a:bodyPr vert="horz" lIns="91440" tIns="45720" rIns="91440" bIns="45720" rtlCol="0" anchor="b"/>
          <a:lstStyle>
            <a:lvl1pPr algn="r">
              <a:defRPr sz="1200"/>
            </a:lvl1pPr>
          </a:lstStyle>
          <a:p>
            <a:pPr>
              <a:defRPr/>
            </a:pPr>
            <a:fld id="{FB3C4B4B-D083-4311-B40A-B6624D64EB08}" type="slidenum">
              <a:rPr lang="en-US"/>
              <a:pPr>
                <a:defRPr/>
              </a:pPr>
              <a:t>‹#›</a:t>
            </a:fld>
            <a:endParaRPr lang="en-US"/>
          </a:p>
        </p:txBody>
      </p:sp>
    </p:spTree>
    <p:extLst>
      <p:ext uri="{BB962C8B-B14F-4D97-AF65-F5344CB8AC3E}">
        <p14:creationId xmlns:p14="http://schemas.microsoft.com/office/powerpoint/2010/main" val="2176794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2736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n-US"/>
          </a:p>
        </p:txBody>
      </p:sp>
      <p:sp>
        <p:nvSpPr>
          <p:cNvPr id="9219" name="Rectangle 3"/>
          <p:cNvSpPr>
            <a:spLocks noGrp="1" noChangeArrowheads="1"/>
          </p:cNvSpPr>
          <p:nvPr>
            <p:ph type="dt" idx="1"/>
          </p:nvPr>
        </p:nvSpPr>
        <p:spPr bwMode="auto">
          <a:xfrm>
            <a:off x="3956050" y="0"/>
            <a:ext cx="302736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charset="0"/>
              </a:defRPr>
            </a:lvl1pPr>
          </a:lstStyle>
          <a:p>
            <a:pPr>
              <a:defRPr/>
            </a:pPr>
            <a:endParaRPr lang="en-US"/>
          </a:p>
        </p:txBody>
      </p:sp>
      <p:sp>
        <p:nvSpPr>
          <p:cNvPr id="18436" name="Rectangle 4"/>
          <p:cNvSpPr>
            <a:spLocks noRot="1" noChangeArrowheads="1" noTextEdit="1"/>
          </p:cNvSpPr>
          <p:nvPr>
            <p:ph type="sldImg" idx="2"/>
          </p:nvPr>
        </p:nvSpPr>
        <p:spPr bwMode="auto">
          <a:xfrm>
            <a:off x="1171575" y="695325"/>
            <a:ext cx="4641850" cy="34813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98500" y="4410075"/>
            <a:ext cx="5588000" cy="4178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16975"/>
            <a:ext cx="3027363"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n-US"/>
          </a:p>
        </p:txBody>
      </p:sp>
      <p:sp>
        <p:nvSpPr>
          <p:cNvPr id="9223" name="Rectangle 7"/>
          <p:cNvSpPr>
            <a:spLocks noGrp="1" noChangeArrowheads="1"/>
          </p:cNvSpPr>
          <p:nvPr>
            <p:ph type="sldNum" sz="quarter" idx="5"/>
          </p:nvPr>
        </p:nvSpPr>
        <p:spPr bwMode="auto">
          <a:xfrm>
            <a:off x="3956050" y="8816975"/>
            <a:ext cx="3027363"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1CE50EBF-A68F-4219-B72B-BDA8B18A515E}" type="slidenum">
              <a:rPr lang="en-US" altLang="en-US"/>
              <a:pPr>
                <a:defRPr/>
              </a:pPr>
              <a:t>‹#›</a:t>
            </a:fld>
            <a:endParaRPr lang="en-US" altLang="en-US"/>
          </a:p>
        </p:txBody>
      </p:sp>
    </p:spTree>
    <p:extLst>
      <p:ext uri="{BB962C8B-B14F-4D97-AF65-F5344CB8AC3E}">
        <p14:creationId xmlns:p14="http://schemas.microsoft.com/office/powerpoint/2010/main" val="2422837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0F58DEE1-317D-45B5-9967-90718D6D592D}" type="slidenum">
              <a:rPr lang="en-US" altLang="en-US" smtClean="0"/>
              <a:pPr>
                <a:defRPr/>
              </a:pPr>
              <a:t>1</a:t>
            </a:fld>
            <a:endParaRPr lang="en-US" altLang="en-US"/>
          </a:p>
        </p:txBody>
      </p:sp>
    </p:spTree>
    <p:extLst>
      <p:ext uri="{BB962C8B-B14F-4D97-AF65-F5344CB8AC3E}">
        <p14:creationId xmlns:p14="http://schemas.microsoft.com/office/powerpoint/2010/main" val="3572867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a:solidFill>
                  <a:schemeClr val="tx1"/>
                </a:solidFill>
                <a:latin typeface="Century Gothic" panose="020B0502020202020204" pitchFamily="34" charset="0"/>
              </a:defRPr>
            </a:lvl1pPr>
            <a:lvl2pPr marL="742950" indent="-285750" defTabSz="919163">
              <a:defRPr>
                <a:solidFill>
                  <a:schemeClr val="tx1"/>
                </a:solidFill>
                <a:latin typeface="Century Gothic" panose="020B0502020202020204" pitchFamily="34" charset="0"/>
              </a:defRPr>
            </a:lvl2pPr>
            <a:lvl3pPr marL="1143000" indent="-228600" defTabSz="919163">
              <a:defRPr>
                <a:solidFill>
                  <a:schemeClr val="tx1"/>
                </a:solidFill>
                <a:latin typeface="Century Gothic" panose="020B0502020202020204" pitchFamily="34" charset="0"/>
              </a:defRPr>
            </a:lvl3pPr>
            <a:lvl4pPr marL="1600200" indent="-228600" defTabSz="919163">
              <a:defRPr>
                <a:solidFill>
                  <a:schemeClr val="tx1"/>
                </a:solidFill>
                <a:latin typeface="Century Gothic" panose="020B0502020202020204" pitchFamily="34" charset="0"/>
              </a:defRPr>
            </a:lvl4pPr>
            <a:lvl5pPr marL="2057400" indent="-228600" defTabSz="919163">
              <a:defRPr>
                <a:solidFill>
                  <a:schemeClr val="tx1"/>
                </a:solidFill>
                <a:latin typeface="Century Gothic" panose="020B0502020202020204" pitchFamily="34" charset="0"/>
              </a:defRPr>
            </a:lvl5pPr>
            <a:lvl6pPr marL="2514600" indent="-228600" defTabSz="9191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191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191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191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772858D1-0B5F-4B74-93C3-EC53DD6F5D98}" type="slidenum">
              <a:rPr lang="en-US" altLang="en-US" smtClean="0">
                <a:latin typeface="Arial" panose="020B0604020202020204" pitchFamily="34" charset="0"/>
              </a:rPr>
              <a:pPr fontAlgn="base">
                <a:spcBef>
                  <a:spcPct val="0"/>
                </a:spcBef>
                <a:spcAft>
                  <a:spcPct val="0"/>
                </a:spcAft>
              </a:pPr>
              <a:t>11</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456705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a:solidFill>
                  <a:schemeClr val="tx1"/>
                </a:solidFill>
                <a:latin typeface="Century Gothic" panose="020B0502020202020204" pitchFamily="34" charset="0"/>
              </a:defRPr>
            </a:lvl1pPr>
            <a:lvl2pPr marL="742950" indent="-285750" defTabSz="919163">
              <a:defRPr>
                <a:solidFill>
                  <a:schemeClr val="tx1"/>
                </a:solidFill>
                <a:latin typeface="Century Gothic" panose="020B0502020202020204" pitchFamily="34" charset="0"/>
              </a:defRPr>
            </a:lvl2pPr>
            <a:lvl3pPr marL="1143000" indent="-228600" defTabSz="919163">
              <a:defRPr>
                <a:solidFill>
                  <a:schemeClr val="tx1"/>
                </a:solidFill>
                <a:latin typeface="Century Gothic" panose="020B0502020202020204" pitchFamily="34" charset="0"/>
              </a:defRPr>
            </a:lvl3pPr>
            <a:lvl4pPr marL="1600200" indent="-228600" defTabSz="919163">
              <a:defRPr>
                <a:solidFill>
                  <a:schemeClr val="tx1"/>
                </a:solidFill>
                <a:latin typeface="Century Gothic" panose="020B0502020202020204" pitchFamily="34" charset="0"/>
              </a:defRPr>
            </a:lvl4pPr>
            <a:lvl5pPr marL="2057400" indent="-228600" defTabSz="919163">
              <a:defRPr>
                <a:solidFill>
                  <a:schemeClr val="tx1"/>
                </a:solidFill>
                <a:latin typeface="Century Gothic" panose="020B0502020202020204" pitchFamily="34" charset="0"/>
              </a:defRPr>
            </a:lvl5pPr>
            <a:lvl6pPr marL="2514600" indent="-228600" defTabSz="9191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191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191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191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41957BD9-76D9-4988-81DB-DB50A1B81A9A}" type="slidenum">
              <a:rPr lang="en-US" altLang="en-US" smtClean="0">
                <a:latin typeface="Arial" panose="020B0604020202020204" pitchFamily="34" charset="0"/>
              </a:rPr>
              <a:pPr fontAlgn="base">
                <a:spcBef>
                  <a:spcPct val="0"/>
                </a:spcBef>
                <a:spcAft>
                  <a:spcPct val="0"/>
                </a:spcAft>
              </a:pPr>
              <a:t>12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160564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a:solidFill>
                  <a:schemeClr val="tx1"/>
                </a:solidFill>
                <a:latin typeface="Century Gothic" panose="020B0502020202020204" pitchFamily="34" charset="0"/>
              </a:defRPr>
            </a:lvl1pPr>
            <a:lvl2pPr marL="742950" indent="-285750" defTabSz="919163">
              <a:defRPr>
                <a:solidFill>
                  <a:schemeClr val="tx1"/>
                </a:solidFill>
                <a:latin typeface="Century Gothic" panose="020B0502020202020204" pitchFamily="34" charset="0"/>
              </a:defRPr>
            </a:lvl2pPr>
            <a:lvl3pPr marL="1143000" indent="-228600" defTabSz="919163">
              <a:defRPr>
                <a:solidFill>
                  <a:schemeClr val="tx1"/>
                </a:solidFill>
                <a:latin typeface="Century Gothic" panose="020B0502020202020204" pitchFamily="34" charset="0"/>
              </a:defRPr>
            </a:lvl3pPr>
            <a:lvl4pPr marL="1600200" indent="-228600" defTabSz="919163">
              <a:defRPr>
                <a:solidFill>
                  <a:schemeClr val="tx1"/>
                </a:solidFill>
                <a:latin typeface="Century Gothic" panose="020B0502020202020204" pitchFamily="34" charset="0"/>
              </a:defRPr>
            </a:lvl4pPr>
            <a:lvl5pPr marL="2057400" indent="-228600" defTabSz="919163">
              <a:defRPr>
                <a:solidFill>
                  <a:schemeClr val="tx1"/>
                </a:solidFill>
                <a:latin typeface="Century Gothic" panose="020B0502020202020204" pitchFamily="34" charset="0"/>
              </a:defRPr>
            </a:lvl5pPr>
            <a:lvl6pPr marL="2514600" indent="-228600" defTabSz="9191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191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191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191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F6ABEA77-D08D-42C0-87D9-99A82C71593C}" type="slidenum">
              <a:rPr lang="en-US" altLang="en-US" smtClean="0">
                <a:latin typeface="Arial" panose="020B0604020202020204" pitchFamily="34" charset="0"/>
              </a:rPr>
              <a:pPr fontAlgn="base">
                <a:spcBef>
                  <a:spcPct val="0"/>
                </a:spcBef>
                <a:spcAft>
                  <a:spcPct val="0"/>
                </a:spcAft>
              </a:pPr>
              <a:t>13</a:t>
            </a:fld>
            <a:endParaRPr lang="en-US" altLang="en-US" smtClean="0">
              <a:latin typeface="Arial" panose="020B0604020202020204" pitchFamily="34" charset="0"/>
            </a:endParaRPr>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14539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a:solidFill>
                  <a:schemeClr val="tx1"/>
                </a:solidFill>
                <a:latin typeface="Century Gothic" panose="020B0502020202020204" pitchFamily="34" charset="0"/>
              </a:defRPr>
            </a:lvl1pPr>
            <a:lvl2pPr marL="742950" indent="-285750" defTabSz="919163">
              <a:defRPr>
                <a:solidFill>
                  <a:schemeClr val="tx1"/>
                </a:solidFill>
                <a:latin typeface="Century Gothic" panose="020B0502020202020204" pitchFamily="34" charset="0"/>
              </a:defRPr>
            </a:lvl2pPr>
            <a:lvl3pPr marL="1143000" indent="-228600" defTabSz="919163">
              <a:defRPr>
                <a:solidFill>
                  <a:schemeClr val="tx1"/>
                </a:solidFill>
                <a:latin typeface="Century Gothic" panose="020B0502020202020204" pitchFamily="34" charset="0"/>
              </a:defRPr>
            </a:lvl3pPr>
            <a:lvl4pPr marL="1600200" indent="-228600" defTabSz="919163">
              <a:defRPr>
                <a:solidFill>
                  <a:schemeClr val="tx1"/>
                </a:solidFill>
                <a:latin typeface="Century Gothic" panose="020B0502020202020204" pitchFamily="34" charset="0"/>
              </a:defRPr>
            </a:lvl4pPr>
            <a:lvl5pPr marL="2057400" indent="-228600" defTabSz="919163">
              <a:defRPr>
                <a:solidFill>
                  <a:schemeClr val="tx1"/>
                </a:solidFill>
                <a:latin typeface="Century Gothic" panose="020B0502020202020204" pitchFamily="34" charset="0"/>
              </a:defRPr>
            </a:lvl5pPr>
            <a:lvl6pPr marL="2514600" indent="-228600" defTabSz="9191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191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191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191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C9F0784E-C8A8-4D06-84B1-8FB743DB3250}" type="slidenum">
              <a:rPr lang="en-US" altLang="en-US" smtClean="0">
                <a:latin typeface="Arial" panose="020B0604020202020204" pitchFamily="34" charset="0"/>
              </a:rPr>
              <a:pPr fontAlgn="base">
                <a:spcBef>
                  <a:spcPct val="0"/>
                </a:spcBef>
                <a:spcAft>
                  <a:spcPct val="0"/>
                </a:spcAft>
              </a:pPr>
              <a:t>14</a:t>
            </a:fld>
            <a:endParaRPr lang="en-US" altLang="en-US" smtClean="0">
              <a:latin typeface="Arial" panose="020B0604020202020204" pitchFamily="34" charset="0"/>
            </a:endParaRPr>
          </a:p>
        </p:txBody>
      </p:sp>
    </p:spTree>
    <p:extLst>
      <p:ext uri="{BB962C8B-B14F-4D97-AF65-F5344CB8AC3E}">
        <p14:creationId xmlns:p14="http://schemas.microsoft.com/office/powerpoint/2010/main" val="564092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a:solidFill>
                  <a:schemeClr val="tx1"/>
                </a:solidFill>
                <a:latin typeface="Century Gothic" panose="020B0502020202020204" pitchFamily="34" charset="0"/>
              </a:defRPr>
            </a:lvl1pPr>
            <a:lvl2pPr marL="742950" indent="-285750" defTabSz="919163">
              <a:defRPr>
                <a:solidFill>
                  <a:schemeClr val="tx1"/>
                </a:solidFill>
                <a:latin typeface="Century Gothic" panose="020B0502020202020204" pitchFamily="34" charset="0"/>
              </a:defRPr>
            </a:lvl2pPr>
            <a:lvl3pPr marL="1143000" indent="-228600" defTabSz="919163">
              <a:defRPr>
                <a:solidFill>
                  <a:schemeClr val="tx1"/>
                </a:solidFill>
                <a:latin typeface="Century Gothic" panose="020B0502020202020204" pitchFamily="34" charset="0"/>
              </a:defRPr>
            </a:lvl3pPr>
            <a:lvl4pPr marL="1600200" indent="-228600" defTabSz="919163">
              <a:defRPr>
                <a:solidFill>
                  <a:schemeClr val="tx1"/>
                </a:solidFill>
                <a:latin typeface="Century Gothic" panose="020B0502020202020204" pitchFamily="34" charset="0"/>
              </a:defRPr>
            </a:lvl4pPr>
            <a:lvl5pPr marL="2057400" indent="-228600" defTabSz="919163">
              <a:defRPr>
                <a:solidFill>
                  <a:schemeClr val="tx1"/>
                </a:solidFill>
                <a:latin typeface="Century Gothic" panose="020B0502020202020204" pitchFamily="34" charset="0"/>
              </a:defRPr>
            </a:lvl5pPr>
            <a:lvl6pPr marL="2514600" indent="-228600" defTabSz="9191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191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191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191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F07FB69-252E-45E0-8B04-185B1D532FD5}" type="slidenum">
              <a:rPr lang="en-US" altLang="en-US" smtClean="0">
                <a:latin typeface="Arial" panose="020B0604020202020204" pitchFamily="34" charset="0"/>
              </a:rPr>
              <a:pPr fontAlgn="base">
                <a:spcBef>
                  <a:spcPct val="0"/>
                </a:spcBef>
                <a:spcAft>
                  <a:spcPct val="0"/>
                </a:spcAft>
              </a:pPr>
              <a:t>15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876399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a:solidFill>
                  <a:schemeClr val="tx1"/>
                </a:solidFill>
                <a:latin typeface="Century Gothic" panose="020B0502020202020204" pitchFamily="34" charset="0"/>
              </a:defRPr>
            </a:lvl1pPr>
            <a:lvl2pPr marL="742950" indent="-285750" defTabSz="919163">
              <a:defRPr>
                <a:solidFill>
                  <a:schemeClr val="tx1"/>
                </a:solidFill>
                <a:latin typeface="Century Gothic" panose="020B0502020202020204" pitchFamily="34" charset="0"/>
              </a:defRPr>
            </a:lvl2pPr>
            <a:lvl3pPr marL="1143000" indent="-228600" defTabSz="919163">
              <a:defRPr>
                <a:solidFill>
                  <a:schemeClr val="tx1"/>
                </a:solidFill>
                <a:latin typeface="Century Gothic" panose="020B0502020202020204" pitchFamily="34" charset="0"/>
              </a:defRPr>
            </a:lvl3pPr>
            <a:lvl4pPr marL="1600200" indent="-228600" defTabSz="919163">
              <a:defRPr>
                <a:solidFill>
                  <a:schemeClr val="tx1"/>
                </a:solidFill>
                <a:latin typeface="Century Gothic" panose="020B0502020202020204" pitchFamily="34" charset="0"/>
              </a:defRPr>
            </a:lvl4pPr>
            <a:lvl5pPr marL="2057400" indent="-228600" defTabSz="919163">
              <a:defRPr>
                <a:solidFill>
                  <a:schemeClr val="tx1"/>
                </a:solidFill>
                <a:latin typeface="Century Gothic" panose="020B0502020202020204" pitchFamily="34" charset="0"/>
              </a:defRPr>
            </a:lvl5pPr>
            <a:lvl6pPr marL="2514600" indent="-228600" defTabSz="9191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191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191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191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5A4855B4-E101-4E0A-BDE3-13718C41EC82}" type="slidenum">
              <a:rPr lang="en-US" altLang="en-US" smtClean="0">
                <a:latin typeface="Arial" panose="020B0604020202020204" pitchFamily="34" charset="0"/>
              </a:rPr>
              <a:pPr fontAlgn="base">
                <a:spcBef>
                  <a:spcPct val="0"/>
                </a:spcBef>
                <a:spcAft>
                  <a:spcPct val="0"/>
                </a:spcAft>
              </a:pPr>
              <a:t>16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732055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64B28155-21B0-47C2-9153-00702A25A760}" type="slidenum">
              <a:rPr lang="en-US" altLang="en-US" smtClean="0">
                <a:latin typeface="Arial" panose="020B0604020202020204" pitchFamily="34" charset="0"/>
              </a:rPr>
              <a:pPr fontAlgn="base">
                <a:spcBef>
                  <a:spcPct val="0"/>
                </a:spcBef>
                <a:spcAft>
                  <a:spcPct val="0"/>
                </a:spcAft>
              </a:pPr>
              <a:t>19</a:t>
            </a:fld>
            <a:endParaRPr lang="en-US" altLang="en-US" smtClean="0">
              <a:latin typeface="Arial" panose="020B0604020202020204" pitchFamily="34" charset="0"/>
            </a:endParaRPr>
          </a:p>
        </p:txBody>
      </p:sp>
    </p:spTree>
    <p:extLst>
      <p:ext uri="{BB962C8B-B14F-4D97-AF65-F5344CB8AC3E}">
        <p14:creationId xmlns:p14="http://schemas.microsoft.com/office/powerpoint/2010/main" val="75487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F4DE2F3-3971-4D96-A572-A00244D8AF66}" type="slidenum">
              <a:rPr lang="en-US" altLang="en-US" smtClean="0"/>
              <a:pPr>
                <a:defRPr/>
              </a:pPr>
              <a:t>20</a:t>
            </a:fld>
            <a:endParaRPr lang="en-US" altLang="en-US"/>
          </a:p>
        </p:txBody>
      </p:sp>
    </p:spTree>
    <p:extLst>
      <p:ext uri="{BB962C8B-B14F-4D97-AF65-F5344CB8AC3E}">
        <p14:creationId xmlns:p14="http://schemas.microsoft.com/office/powerpoint/2010/main" val="568391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1662CCD-D618-4D0C-BFE8-315D77461530}" type="slidenum">
              <a:rPr lang="en-US" altLang="en-US" smtClean="0"/>
              <a:pPr>
                <a:defRPr/>
              </a:pPr>
              <a:t>21</a:t>
            </a:fld>
            <a:endParaRPr lang="en-US" altLang="en-US"/>
          </a:p>
        </p:txBody>
      </p:sp>
    </p:spTree>
    <p:extLst>
      <p:ext uri="{BB962C8B-B14F-4D97-AF65-F5344CB8AC3E}">
        <p14:creationId xmlns:p14="http://schemas.microsoft.com/office/powerpoint/2010/main" val="2698685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Reference for top picture: https://www.google.com/search?q=wheelchair+transfer&amp;rlz=1C1CHFX_enUS690US691&amp;espv=2&amp;biw=1242&amp;bih=580&amp;tbm=isch&amp;source=lnms&amp;sa=X&amp;ved=0ahUKEwjMoN3okffPAhXp64MKHXiaDeEQ_AUICCgD#tbm=isch&amp;q=pivot+transfer+wheelchair&amp;imgrc=X5VK8BCz8bf1YM%3A</a:t>
            </a:r>
          </a:p>
          <a:p>
            <a:endParaRPr lang="en-US" altLang="en-US" smtClean="0">
              <a:latin typeface="Arial" panose="020B0604020202020204" pitchFamily="34" charset="0"/>
            </a:endParaRPr>
          </a:p>
          <a:p>
            <a:r>
              <a:rPr lang="en-US" altLang="en-US" smtClean="0">
                <a:latin typeface="Arial" panose="020B0604020202020204" pitchFamily="34" charset="0"/>
              </a:rPr>
              <a:t>Reference for bottom picture: https://www.google.com/search?q=child+with+wheelchair&amp;espv=2&amp;rlz=1C1CHFX_enUS690US691&amp;biw=1242&amp;bih=580&amp;source=lnms&amp;tbm=isch&amp;sa=X&amp;ved=0ahUKEwiihbKc7ILQAhWL7YMKHenAAykQ_AUIBigB#imgrc=F_VbNgPi_K6yjM%3A</a:t>
            </a:r>
          </a:p>
        </p:txBody>
      </p:sp>
      <p:sp>
        <p:nvSpPr>
          <p:cNvPr id="4" name="Slide Number Placeholder 3"/>
          <p:cNvSpPr>
            <a:spLocks noGrp="1"/>
          </p:cNvSpPr>
          <p:nvPr>
            <p:ph type="sldNum" sz="quarter" idx="5"/>
          </p:nvPr>
        </p:nvSpPr>
        <p:spPr/>
        <p:txBody>
          <a:bodyPr/>
          <a:lstStyle/>
          <a:p>
            <a:pPr>
              <a:defRPr/>
            </a:pPr>
            <a:fld id="{E66F1FC2-C75C-4517-BD20-F702764DE6A7}" type="slidenum">
              <a:rPr lang="en-US" altLang="en-US" smtClean="0"/>
              <a:pPr>
                <a:defRPr/>
              </a:pPr>
              <a:t>22</a:t>
            </a:fld>
            <a:endParaRPr lang="en-US" altLang="en-US"/>
          </a:p>
        </p:txBody>
      </p:sp>
    </p:spTree>
    <p:extLst>
      <p:ext uri="{BB962C8B-B14F-4D97-AF65-F5344CB8AC3E}">
        <p14:creationId xmlns:p14="http://schemas.microsoft.com/office/powerpoint/2010/main" val="2810789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4C54300D-9EA4-4BC6-ADFF-182235D1FD80}" type="slidenum">
              <a:rPr lang="en-US" altLang="en-US" smtClean="0">
                <a:latin typeface="Arial" panose="020B0604020202020204" pitchFamily="34" charset="0"/>
              </a:rPr>
              <a:pPr fontAlgn="base">
                <a:spcBef>
                  <a:spcPct val="0"/>
                </a:spcBef>
                <a:spcAft>
                  <a:spcPct val="0"/>
                </a:spcAft>
              </a:pPr>
              <a:t>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520482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Reference for top picture (anterior gait trainer): https://www.google.com/search?q=posterior+gait+trainer&amp;rlz=1C1CHFX_enUS690US691&amp;espv=2&amp;biw=1242&amp;bih=580&amp;source=lnms&amp;tbm=isch&amp;sa=X&amp;ved=0ahUKEwiRkY7UlffPAhUHwYMKHTv5CTQQ_AUIBigB#imgdii=Jya3JtIMJPBn_M%3A%3BJya3JtIMJPBn_M%3A%3BNy7pauqc7e7YNM%3A&amp;imgrc=Jya3JtIMJPBn_M%3A</a:t>
            </a:r>
          </a:p>
          <a:p>
            <a:endParaRPr lang="en-US" altLang="en-US" smtClean="0">
              <a:latin typeface="Arial" panose="020B0604020202020204" pitchFamily="34" charset="0"/>
            </a:endParaRPr>
          </a:p>
          <a:p>
            <a:r>
              <a:rPr lang="en-US" altLang="en-US" smtClean="0">
                <a:latin typeface="Arial" panose="020B0604020202020204" pitchFamily="34" charset="0"/>
              </a:rPr>
              <a:t>Reference for bottom picture: https://www.google.com/search?q=gait+trainer&amp;espv=2&amp;rlz=1C1CHFX_enUS690US691&amp;biw=615&amp;bih=561&amp;source=lnms&amp;tbm=isch&amp;sa=X&amp;ved=0ahUKEwj2rbeTk_fPAhUG_4MKHYjxD2wQ_AUIBygC#tbm=isch&amp;q=gait+trainer+wheeel+brakes&amp;imgrc=m16zWnGr9zyvkM%3A</a:t>
            </a:r>
          </a:p>
        </p:txBody>
      </p:sp>
      <p:sp>
        <p:nvSpPr>
          <p:cNvPr id="4" name="Slide Number Placeholder 3"/>
          <p:cNvSpPr>
            <a:spLocks noGrp="1"/>
          </p:cNvSpPr>
          <p:nvPr>
            <p:ph type="sldNum" sz="quarter" idx="5"/>
          </p:nvPr>
        </p:nvSpPr>
        <p:spPr/>
        <p:txBody>
          <a:bodyPr/>
          <a:lstStyle/>
          <a:p>
            <a:pPr>
              <a:defRPr/>
            </a:pPr>
            <a:fld id="{398D6517-018A-44B6-A822-49BAA984C394}" type="slidenum">
              <a:rPr lang="en-US" altLang="en-US" smtClean="0"/>
              <a:pPr>
                <a:defRPr/>
              </a:pPr>
              <a:t>23</a:t>
            </a:fld>
            <a:endParaRPr lang="en-US" altLang="en-US"/>
          </a:p>
        </p:txBody>
      </p:sp>
    </p:spTree>
    <p:extLst>
      <p:ext uri="{BB962C8B-B14F-4D97-AF65-F5344CB8AC3E}">
        <p14:creationId xmlns:p14="http://schemas.microsoft.com/office/powerpoint/2010/main" val="2990089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Reference for picture (prone stander): https://www.google.com/search?q=prone+stander&amp;rlz=1C1CHFX_enUS690US691&amp;espv=2&amp;biw=1242&amp;bih=580&amp;source=lnms&amp;tbm=isch&amp;sa=X&amp;ved=0ahUKEwjI-7qalvfPAhVE9IMKHdirCRUQ_AUIBigB&amp;dpr=1.1#imgrc=4Pe6yIdHfK2g1M%3A</a:t>
            </a:r>
          </a:p>
        </p:txBody>
      </p:sp>
      <p:sp>
        <p:nvSpPr>
          <p:cNvPr id="4" name="Slide Number Placeholder 3"/>
          <p:cNvSpPr>
            <a:spLocks noGrp="1"/>
          </p:cNvSpPr>
          <p:nvPr>
            <p:ph type="sldNum" sz="quarter" idx="5"/>
          </p:nvPr>
        </p:nvSpPr>
        <p:spPr/>
        <p:txBody>
          <a:bodyPr/>
          <a:lstStyle/>
          <a:p>
            <a:pPr>
              <a:defRPr/>
            </a:pPr>
            <a:fld id="{F7984E57-F53A-45F5-BE31-64CBBAC781A5}" type="slidenum">
              <a:rPr lang="en-US" altLang="en-US" smtClean="0"/>
              <a:pPr>
                <a:defRPr/>
              </a:pPr>
              <a:t>24</a:t>
            </a:fld>
            <a:endParaRPr lang="en-US" altLang="en-US"/>
          </a:p>
        </p:txBody>
      </p:sp>
    </p:spTree>
    <p:extLst>
      <p:ext uri="{BB962C8B-B14F-4D97-AF65-F5344CB8AC3E}">
        <p14:creationId xmlns:p14="http://schemas.microsoft.com/office/powerpoint/2010/main" val="1033169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Reference for picture: https://www.google.com/search?q=lifting+mechanics&amp;rlz=1C1CHFX_enUS690US691&amp;espv=2&amp;biw=1366&amp;bih=638&amp;source=lnms&amp;tbm=isch&amp;sa=X&amp;ved=0ahUKEwinsODN1oDQAhXq54MKHQrkCA4Q_AUIBigB#imgrc=ss89XsSPBnpMZM%3A</a:t>
            </a:r>
          </a:p>
        </p:txBody>
      </p:sp>
      <p:sp>
        <p:nvSpPr>
          <p:cNvPr id="4" name="Slide Number Placeholder 3"/>
          <p:cNvSpPr>
            <a:spLocks noGrp="1"/>
          </p:cNvSpPr>
          <p:nvPr>
            <p:ph type="sldNum" sz="quarter" idx="5"/>
          </p:nvPr>
        </p:nvSpPr>
        <p:spPr/>
        <p:txBody>
          <a:bodyPr/>
          <a:lstStyle/>
          <a:p>
            <a:pPr>
              <a:defRPr/>
            </a:pPr>
            <a:fld id="{3DADAF50-2D06-4E13-BE23-2E387A048F72}" type="slidenum">
              <a:rPr lang="en-US" altLang="en-US" smtClean="0"/>
              <a:pPr>
                <a:defRPr/>
              </a:pPr>
              <a:t>25</a:t>
            </a:fld>
            <a:endParaRPr lang="en-US" altLang="en-US"/>
          </a:p>
        </p:txBody>
      </p:sp>
    </p:spTree>
    <p:extLst>
      <p:ext uri="{BB962C8B-B14F-4D97-AF65-F5344CB8AC3E}">
        <p14:creationId xmlns:p14="http://schemas.microsoft.com/office/powerpoint/2010/main" val="3815339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 Dropping your knees below the level of your hips (extending your legs) allows for the low back to arch more so that you are not sitting for a long time in a rounded back posture.</a:t>
            </a:r>
          </a:p>
          <a:p>
            <a:r>
              <a:rPr lang="en-US" altLang="en-US" smtClean="0">
                <a:latin typeface="Arial" panose="020B0604020202020204" pitchFamily="34" charset="0"/>
              </a:rPr>
              <a:t>- For kneel sitting, placing a pillow under the thighs may help to ease pressure on knees.</a:t>
            </a:r>
          </a:p>
          <a:p>
            <a:endParaRPr lang="en-US" altLang="en-US"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A608F251-FE50-4155-899D-59F2CFD5CA34}" type="slidenum">
              <a:rPr lang="en-US" altLang="en-US" smtClean="0"/>
              <a:pPr>
                <a:defRPr/>
              </a:pPr>
              <a:t>26</a:t>
            </a:fld>
            <a:endParaRPr lang="en-US" altLang="en-US"/>
          </a:p>
        </p:txBody>
      </p:sp>
    </p:spTree>
    <p:extLst>
      <p:ext uri="{BB962C8B-B14F-4D97-AF65-F5344CB8AC3E}">
        <p14:creationId xmlns:p14="http://schemas.microsoft.com/office/powerpoint/2010/main" val="2859391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F88920A3-8881-477F-B565-47B5864A78AD}" type="slidenum">
              <a:rPr lang="en-US" altLang="en-US" smtClean="0"/>
              <a:pPr>
                <a:defRPr/>
              </a:pPr>
              <a:t>27</a:t>
            </a:fld>
            <a:endParaRPr lang="en-US" altLang="en-US"/>
          </a:p>
        </p:txBody>
      </p:sp>
    </p:spTree>
    <p:extLst>
      <p:ext uri="{BB962C8B-B14F-4D97-AF65-F5344CB8AC3E}">
        <p14:creationId xmlns:p14="http://schemas.microsoft.com/office/powerpoint/2010/main" val="3779990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a:solidFill>
                  <a:schemeClr val="tx1"/>
                </a:solidFill>
                <a:latin typeface="Century Gothic" panose="020B0502020202020204" pitchFamily="34" charset="0"/>
              </a:defRPr>
            </a:lvl1pPr>
            <a:lvl2pPr marL="742950" indent="-285750" defTabSz="919163">
              <a:defRPr>
                <a:solidFill>
                  <a:schemeClr val="tx1"/>
                </a:solidFill>
                <a:latin typeface="Century Gothic" panose="020B0502020202020204" pitchFamily="34" charset="0"/>
              </a:defRPr>
            </a:lvl2pPr>
            <a:lvl3pPr marL="1143000" indent="-228600" defTabSz="919163">
              <a:defRPr>
                <a:solidFill>
                  <a:schemeClr val="tx1"/>
                </a:solidFill>
                <a:latin typeface="Century Gothic" panose="020B0502020202020204" pitchFamily="34" charset="0"/>
              </a:defRPr>
            </a:lvl3pPr>
            <a:lvl4pPr marL="1600200" indent="-228600" defTabSz="919163">
              <a:defRPr>
                <a:solidFill>
                  <a:schemeClr val="tx1"/>
                </a:solidFill>
                <a:latin typeface="Century Gothic" panose="020B0502020202020204" pitchFamily="34" charset="0"/>
              </a:defRPr>
            </a:lvl4pPr>
            <a:lvl5pPr marL="2057400" indent="-228600" defTabSz="919163">
              <a:defRPr>
                <a:solidFill>
                  <a:schemeClr val="tx1"/>
                </a:solidFill>
                <a:latin typeface="Century Gothic" panose="020B0502020202020204" pitchFamily="34" charset="0"/>
              </a:defRPr>
            </a:lvl5pPr>
            <a:lvl6pPr marL="2514600" indent="-228600" defTabSz="9191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191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191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191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59499632-E3EA-4C82-89F0-5ACD4EDD893C}" type="slidenum">
              <a:rPr lang="en-US" altLang="en-US" smtClean="0">
                <a:latin typeface="Arial" panose="020B0604020202020204" pitchFamily="34" charset="0"/>
              </a:rPr>
              <a:pPr fontAlgn="base">
                <a:spcBef>
                  <a:spcPct val="0"/>
                </a:spcBef>
                <a:spcAft>
                  <a:spcPct val="0"/>
                </a:spcAft>
              </a:pPr>
              <a:t>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183421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a:solidFill>
                  <a:schemeClr val="tx1"/>
                </a:solidFill>
                <a:latin typeface="Century Gothic" panose="020B0502020202020204" pitchFamily="34" charset="0"/>
              </a:defRPr>
            </a:lvl1pPr>
            <a:lvl2pPr marL="742950" indent="-285750" defTabSz="919163">
              <a:defRPr>
                <a:solidFill>
                  <a:schemeClr val="tx1"/>
                </a:solidFill>
                <a:latin typeface="Century Gothic" panose="020B0502020202020204" pitchFamily="34" charset="0"/>
              </a:defRPr>
            </a:lvl2pPr>
            <a:lvl3pPr marL="1143000" indent="-228600" defTabSz="919163">
              <a:defRPr>
                <a:solidFill>
                  <a:schemeClr val="tx1"/>
                </a:solidFill>
                <a:latin typeface="Century Gothic" panose="020B0502020202020204" pitchFamily="34" charset="0"/>
              </a:defRPr>
            </a:lvl3pPr>
            <a:lvl4pPr marL="1600200" indent="-228600" defTabSz="919163">
              <a:defRPr>
                <a:solidFill>
                  <a:schemeClr val="tx1"/>
                </a:solidFill>
                <a:latin typeface="Century Gothic" panose="020B0502020202020204" pitchFamily="34" charset="0"/>
              </a:defRPr>
            </a:lvl4pPr>
            <a:lvl5pPr marL="2057400" indent="-228600" defTabSz="919163">
              <a:defRPr>
                <a:solidFill>
                  <a:schemeClr val="tx1"/>
                </a:solidFill>
                <a:latin typeface="Century Gothic" panose="020B0502020202020204" pitchFamily="34" charset="0"/>
              </a:defRPr>
            </a:lvl5pPr>
            <a:lvl6pPr marL="2514600" indent="-228600" defTabSz="9191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191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191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191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784752BD-C5D3-41A1-B39A-7D8331488FCC}" type="slidenum">
              <a:rPr lang="en-US" altLang="en-US" smtClean="0">
                <a:latin typeface="Arial" panose="020B0604020202020204" pitchFamily="34" charset="0"/>
              </a:rPr>
              <a:pPr fontAlgn="base">
                <a:spcBef>
                  <a:spcPct val="0"/>
                </a:spcBef>
                <a:spcAft>
                  <a:spcPct val="0"/>
                </a:spcAft>
              </a:pPr>
              <a:t>4</a:t>
            </a:fld>
            <a:endParaRPr lang="en-US" altLang="en-US" smtClean="0">
              <a:latin typeface="Arial" panose="020B0604020202020204" pitchFamily="34" charset="0"/>
            </a:endParaRPr>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Reference for picture: https://www.google.com/search?q=carrying+boxes&amp;rlz=1C1CHFX_enUS690US691&amp;espv=2&amp;biw=1366&amp;bih=638&amp;source=lnms&amp;tbm=isch&amp;sa=X&amp;ved=0ahUKEwiq5cfFzIDQAhXm7IMKHU2FDGAQ_AUIBigB#imgrc=LYCXLxCVsuIZ2M%3A</a:t>
            </a:r>
          </a:p>
        </p:txBody>
      </p:sp>
    </p:spTree>
    <p:extLst>
      <p:ext uri="{BB962C8B-B14F-4D97-AF65-F5344CB8AC3E}">
        <p14:creationId xmlns:p14="http://schemas.microsoft.com/office/powerpoint/2010/main" val="1172666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a:solidFill>
                  <a:schemeClr val="tx1"/>
                </a:solidFill>
                <a:latin typeface="Century Gothic" panose="020B0502020202020204" pitchFamily="34" charset="0"/>
              </a:defRPr>
            </a:lvl1pPr>
            <a:lvl2pPr marL="742950" indent="-285750" defTabSz="919163">
              <a:defRPr>
                <a:solidFill>
                  <a:schemeClr val="tx1"/>
                </a:solidFill>
                <a:latin typeface="Century Gothic" panose="020B0502020202020204" pitchFamily="34" charset="0"/>
              </a:defRPr>
            </a:lvl2pPr>
            <a:lvl3pPr marL="1143000" indent="-228600" defTabSz="919163">
              <a:defRPr>
                <a:solidFill>
                  <a:schemeClr val="tx1"/>
                </a:solidFill>
                <a:latin typeface="Century Gothic" panose="020B0502020202020204" pitchFamily="34" charset="0"/>
              </a:defRPr>
            </a:lvl3pPr>
            <a:lvl4pPr marL="1600200" indent="-228600" defTabSz="919163">
              <a:defRPr>
                <a:solidFill>
                  <a:schemeClr val="tx1"/>
                </a:solidFill>
                <a:latin typeface="Century Gothic" panose="020B0502020202020204" pitchFamily="34" charset="0"/>
              </a:defRPr>
            </a:lvl4pPr>
            <a:lvl5pPr marL="2057400" indent="-228600" defTabSz="919163">
              <a:defRPr>
                <a:solidFill>
                  <a:schemeClr val="tx1"/>
                </a:solidFill>
                <a:latin typeface="Century Gothic" panose="020B0502020202020204" pitchFamily="34" charset="0"/>
              </a:defRPr>
            </a:lvl5pPr>
            <a:lvl6pPr marL="2514600" indent="-228600" defTabSz="9191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191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191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191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FF8FEA5A-B6CC-49DD-BEFE-2456612D2E29}" type="slidenum">
              <a:rPr lang="en-US" altLang="en-US" smtClean="0">
                <a:latin typeface="Arial" panose="020B0604020202020204" pitchFamily="34" charset="0"/>
              </a:rPr>
              <a:pPr fontAlgn="base">
                <a:spcBef>
                  <a:spcPct val="0"/>
                </a:spcBef>
                <a:spcAft>
                  <a:spcPct val="0"/>
                </a:spcAft>
              </a:pPr>
              <a:t>5</a:t>
            </a:fld>
            <a:endParaRPr lang="en-US" altLang="en-US" smtClean="0">
              <a:latin typeface="Arial" panose="020B0604020202020204" pitchFamily="34" charset="0"/>
            </a:endParaRPr>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The red line = normal “S curve” of the spine</a:t>
            </a:r>
          </a:p>
          <a:p>
            <a:pPr eaLnBrk="1" hangingPunct="1"/>
            <a:r>
              <a:rPr lang="en-US" altLang="en-US" smtClean="0">
                <a:latin typeface="Arial" panose="020B0604020202020204" pitchFamily="34" charset="0"/>
              </a:rPr>
              <a:t>Reference for picture: http://www.drshannonhunt.com/uploads/Posture.jpg</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6704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Reference for picture: http://www.fitness-programs-for-life.com/images/StandingPosture.jpg</a:t>
            </a:r>
          </a:p>
          <a:p>
            <a:endParaRPr lang="en-US" altLang="en-US" smtClean="0">
              <a:latin typeface="Arial" panose="020B0604020202020204" pitchFamily="34"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a:solidFill>
                  <a:schemeClr val="tx1"/>
                </a:solidFill>
                <a:latin typeface="Century Gothic" panose="020B0502020202020204" pitchFamily="34" charset="0"/>
              </a:defRPr>
            </a:lvl1pPr>
            <a:lvl2pPr marL="742950" indent="-285750" defTabSz="919163">
              <a:defRPr>
                <a:solidFill>
                  <a:schemeClr val="tx1"/>
                </a:solidFill>
                <a:latin typeface="Century Gothic" panose="020B0502020202020204" pitchFamily="34" charset="0"/>
              </a:defRPr>
            </a:lvl2pPr>
            <a:lvl3pPr marL="1143000" indent="-228600" defTabSz="919163">
              <a:defRPr>
                <a:solidFill>
                  <a:schemeClr val="tx1"/>
                </a:solidFill>
                <a:latin typeface="Century Gothic" panose="020B0502020202020204" pitchFamily="34" charset="0"/>
              </a:defRPr>
            </a:lvl3pPr>
            <a:lvl4pPr marL="1600200" indent="-228600" defTabSz="919163">
              <a:defRPr>
                <a:solidFill>
                  <a:schemeClr val="tx1"/>
                </a:solidFill>
                <a:latin typeface="Century Gothic" panose="020B0502020202020204" pitchFamily="34" charset="0"/>
              </a:defRPr>
            </a:lvl4pPr>
            <a:lvl5pPr marL="2057400" indent="-228600" defTabSz="919163">
              <a:defRPr>
                <a:solidFill>
                  <a:schemeClr val="tx1"/>
                </a:solidFill>
                <a:latin typeface="Century Gothic" panose="020B0502020202020204" pitchFamily="34" charset="0"/>
              </a:defRPr>
            </a:lvl5pPr>
            <a:lvl6pPr marL="2514600" indent="-228600" defTabSz="9191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191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191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191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94CF259-6BAA-4C83-9965-557100CB56BD}" type="slidenum">
              <a:rPr lang="en-US" altLang="en-US" smtClean="0">
                <a:latin typeface="Arial" panose="020B0604020202020204" pitchFamily="34" charset="0"/>
              </a:rPr>
              <a:pPr fontAlgn="base">
                <a:spcBef>
                  <a:spcPct val="0"/>
                </a:spcBef>
                <a:spcAft>
                  <a:spcPct val="0"/>
                </a:spcAft>
              </a:pPr>
              <a:t>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541829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Reference for picture: http://www.osha.gov/ergonomics/guidelines/retailgrocery/images/insert10.gif (</a:t>
            </a:r>
            <a:r>
              <a:rPr lang="en-US" altLang="en-US" i="1" smtClean="0">
                <a:latin typeface="Arial" panose="020B0604020202020204" pitchFamily="34" charset="0"/>
              </a:rPr>
              <a:t>Guidelines,</a:t>
            </a:r>
            <a:r>
              <a:rPr lang="en-US" altLang="en-US" smtClean="0">
                <a:latin typeface="Arial" panose="020B0604020202020204" pitchFamily="34" charset="0"/>
              </a:rPr>
              <a:t> 2004)</a:t>
            </a: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a:solidFill>
                  <a:schemeClr val="tx1"/>
                </a:solidFill>
                <a:latin typeface="Century Gothic" panose="020B0502020202020204" pitchFamily="34" charset="0"/>
              </a:defRPr>
            </a:lvl1pPr>
            <a:lvl2pPr marL="742950" indent="-285750" defTabSz="919163">
              <a:defRPr>
                <a:solidFill>
                  <a:schemeClr val="tx1"/>
                </a:solidFill>
                <a:latin typeface="Century Gothic" panose="020B0502020202020204" pitchFamily="34" charset="0"/>
              </a:defRPr>
            </a:lvl2pPr>
            <a:lvl3pPr marL="1143000" indent="-228600" defTabSz="919163">
              <a:defRPr>
                <a:solidFill>
                  <a:schemeClr val="tx1"/>
                </a:solidFill>
                <a:latin typeface="Century Gothic" panose="020B0502020202020204" pitchFamily="34" charset="0"/>
              </a:defRPr>
            </a:lvl3pPr>
            <a:lvl4pPr marL="1600200" indent="-228600" defTabSz="919163">
              <a:defRPr>
                <a:solidFill>
                  <a:schemeClr val="tx1"/>
                </a:solidFill>
                <a:latin typeface="Century Gothic" panose="020B0502020202020204" pitchFamily="34" charset="0"/>
              </a:defRPr>
            </a:lvl4pPr>
            <a:lvl5pPr marL="2057400" indent="-228600" defTabSz="919163">
              <a:defRPr>
                <a:solidFill>
                  <a:schemeClr val="tx1"/>
                </a:solidFill>
                <a:latin typeface="Century Gothic" panose="020B0502020202020204" pitchFamily="34" charset="0"/>
              </a:defRPr>
            </a:lvl5pPr>
            <a:lvl6pPr marL="2514600" indent="-228600" defTabSz="9191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191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191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191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62FBA29B-E45A-4AA5-A2B6-6F97C5537528}" type="slidenum">
              <a:rPr lang="en-US" altLang="en-US" smtClean="0">
                <a:latin typeface="Arial" panose="020B0604020202020204" pitchFamily="34" charset="0"/>
              </a:rPr>
              <a:pPr fontAlgn="base">
                <a:spcBef>
                  <a:spcPct val="0"/>
                </a:spcBef>
                <a:spcAft>
                  <a:spcPct val="0"/>
                </a:spcAft>
              </a:pPr>
              <a:t>8</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20324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Reference for picture: http://www.osha.gov/ergonomics/guidelines/retailgrocery/images/insert11.gif (</a:t>
            </a:r>
            <a:r>
              <a:rPr lang="en-US" altLang="en-US" i="1" smtClean="0">
                <a:latin typeface="Arial" panose="020B0604020202020204" pitchFamily="34" charset="0"/>
              </a:rPr>
              <a:t>Guidelines,</a:t>
            </a:r>
            <a:r>
              <a:rPr lang="en-US" altLang="en-US" smtClean="0">
                <a:latin typeface="Arial" panose="020B0604020202020204" pitchFamily="34" charset="0"/>
              </a:rPr>
              <a:t> 2004)</a:t>
            </a:r>
          </a:p>
          <a:p>
            <a:endParaRPr lang="en-US" altLang="en-US" smtClean="0">
              <a:latin typeface="Arial" panose="020B0604020202020204" pitchFamily="34"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a:solidFill>
                  <a:schemeClr val="tx1"/>
                </a:solidFill>
                <a:latin typeface="Century Gothic" panose="020B0502020202020204" pitchFamily="34" charset="0"/>
              </a:defRPr>
            </a:lvl1pPr>
            <a:lvl2pPr marL="742950" indent="-285750" defTabSz="919163">
              <a:defRPr>
                <a:solidFill>
                  <a:schemeClr val="tx1"/>
                </a:solidFill>
                <a:latin typeface="Century Gothic" panose="020B0502020202020204" pitchFamily="34" charset="0"/>
              </a:defRPr>
            </a:lvl2pPr>
            <a:lvl3pPr marL="1143000" indent="-228600" defTabSz="919163">
              <a:defRPr>
                <a:solidFill>
                  <a:schemeClr val="tx1"/>
                </a:solidFill>
                <a:latin typeface="Century Gothic" panose="020B0502020202020204" pitchFamily="34" charset="0"/>
              </a:defRPr>
            </a:lvl3pPr>
            <a:lvl4pPr marL="1600200" indent="-228600" defTabSz="919163">
              <a:defRPr>
                <a:solidFill>
                  <a:schemeClr val="tx1"/>
                </a:solidFill>
                <a:latin typeface="Century Gothic" panose="020B0502020202020204" pitchFamily="34" charset="0"/>
              </a:defRPr>
            </a:lvl4pPr>
            <a:lvl5pPr marL="2057400" indent="-228600" defTabSz="919163">
              <a:defRPr>
                <a:solidFill>
                  <a:schemeClr val="tx1"/>
                </a:solidFill>
                <a:latin typeface="Century Gothic" panose="020B0502020202020204" pitchFamily="34" charset="0"/>
              </a:defRPr>
            </a:lvl5pPr>
            <a:lvl6pPr marL="2514600" indent="-228600" defTabSz="9191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191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191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191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293161BA-4260-466F-BFBB-E9A8D2D5E39A}" type="slidenum">
              <a:rPr lang="en-US" altLang="en-US" smtClean="0">
                <a:latin typeface="Arial" panose="020B0604020202020204" pitchFamily="34" charset="0"/>
              </a:rPr>
              <a:pPr fontAlgn="base">
                <a:spcBef>
                  <a:spcPct val="0"/>
                </a:spcBef>
                <a:spcAft>
                  <a:spcPct val="0"/>
                </a:spcAft>
              </a:pPr>
              <a:t>9</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125197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Reference for pictures (Right and Left): https://www.google.com/search?q=lifting+mechanics&amp;rlz=1C1CHFX_enUS690US691&amp;espv=2&amp;biw=1366&amp;bih=638&amp;source=lnms&amp;tbm=isch&amp;sa=X&amp;ved=0ahUKEwinsODN1oDQAhXq54MKHQrkCA4Q_AUIBigB#imgrc=j6oxW5HZwZLvuM%3A</a:t>
            </a:r>
          </a:p>
        </p:txBody>
      </p:sp>
      <p:sp>
        <p:nvSpPr>
          <p:cNvPr id="38916" name="Slide Number Placeholder 3"/>
          <p:cNvSpPr txBox="1">
            <a:spLocks noGrp="1"/>
          </p:cNvSpPr>
          <p:nvPr/>
        </p:nvSpPr>
        <p:spPr bwMode="auto">
          <a:xfrm>
            <a:off x="4038600" y="8791575"/>
            <a:ext cx="30876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48" tIns="45974" rIns="91948" bIns="45974" anchor="b"/>
          <a:lstStyle>
            <a:lvl1pPr defTabSz="919163">
              <a:defRPr>
                <a:solidFill>
                  <a:schemeClr val="tx1"/>
                </a:solidFill>
                <a:latin typeface="Century Gothic" panose="020B0502020202020204" pitchFamily="34" charset="0"/>
              </a:defRPr>
            </a:lvl1pPr>
            <a:lvl2pPr marL="742950" indent="-285750" defTabSz="919163">
              <a:defRPr>
                <a:solidFill>
                  <a:schemeClr val="tx1"/>
                </a:solidFill>
                <a:latin typeface="Century Gothic" panose="020B0502020202020204" pitchFamily="34" charset="0"/>
              </a:defRPr>
            </a:lvl2pPr>
            <a:lvl3pPr marL="1143000" indent="-228600" defTabSz="919163">
              <a:defRPr>
                <a:solidFill>
                  <a:schemeClr val="tx1"/>
                </a:solidFill>
                <a:latin typeface="Century Gothic" panose="020B0502020202020204" pitchFamily="34" charset="0"/>
              </a:defRPr>
            </a:lvl3pPr>
            <a:lvl4pPr marL="1600200" indent="-228600" defTabSz="919163">
              <a:defRPr>
                <a:solidFill>
                  <a:schemeClr val="tx1"/>
                </a:solidFill>
                <a:latin typeface="Century Gothic" panose="020B0502020202020204" pitchFamily="34" charset="0"/>
              </a:defRPr>
            </a:lvl4pPr>
            <a:lvl5pPr marL="2057400" indent="-228600" defTabSz="919163">
              <a:defRPr>
                <a:solidFill>
                  <a:schemeClr val="tx1"/>
                </a:solidFill>
                <a:latin typeface="Century Gothic" panose="020B0502020202020204" pitchFamily="34" charset="0"/>
              </a:defRPr>
            </a:lvl5pPr>
            <a:lvl6pPr marL="2514600" indent="-228600" defTabSz="9191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191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191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19163"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fld id="{333182D7-2460-4D69-B478-F7BDB2F1095E}" type="slidenum">
              <a:rPr lang="en-US" altLang="en-US" sz="1300">
                <a:latin typeface="Arial" panose="020B0604020202020204" pitchFamily="34" charset="0"/>
              </a:rPr>
              <a:pPr algn="r" eaLnBrk="1" hangingPunct="1"/>
              <a:t>10</a:t>
            </a:fld>
            <a:endParaRPr lang="en-US" altLang="en-US" sz="1300">
              <a:latin typeface="Arial" panose="020B0604020202020204" pitchFamily="34" charset="0"/>
            </a:endParaRPr>
          </a:p>
        </p:txBody>
      </p:sp>
    </p:spTree>
    <p:extLst>
      <p:ext uri="{BB962C8B-B14F-4D97-AF65-F5344CB8AC3E}">
        <p14:creationId xmlns:p14="http://schemas.microsoft.com/office/powerpoint/2010/main" val="2137096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3"/>
          <p:cNvSpPr>
            <a:spLocks/>
          </p:cNvSpPr>
          <p:nvPr/>
        </p:nvSpPr>
        <p:spPr bwMode="auto">
          <a:xfrm>
            <a:off x="-31750" y="4321175"/>
            <a:ext cx="1395413" cy="781050"/>
          </a:xfrm>
          <a:custGeom>
            <a:avLst/>
            <a:gdLst>
              <a:gd name="T0" fmla="*/ 2147483646 w 8042"/>
              <a:gd name="T1" fmla="*/ 2147483646 h 10000"/>
              <a:gd name="T2" fmla="*/ 2147483646 w 8042"/>
              <a:gd name="T3" fmla="*/ 2147483646 h 10000"/>
              <a:gd name="T4" fmla="*/ 2147483646 w 8042"/>
              <a:gd name="T5" fmla="*/ 2147483646 h 10000"/>
              <a:gd name="T6" fmla="*/ 2147483646 w 8042"/>
              <a:gd name="T7" fmla="*/ 2147483646 h 10000"/>
              <a:gd name="T8" fmla="*/ 2147483646 w 8042"/>
              <a:gd name="T9" fmla="*/ 2147483646 h 10000"/>
              <a:gd name="T10" fmla="*/ 2147483646 w 8042"/>
              <a:gd name="T11" fmla="*/ 2147483646 h 10000"/>
              <a:gd name="T12" fmla="*/ 2147483646 w 8042"/>
              <a:gd name="T13" fmla="*/ 2147483646 h 10000"/>
              <a:gd name="T14" fmla="*/ 2147483646 w 8042"/>
              <a:gd name="T15" fmla="*/ 1525659019 h 10000"/>
              <a:gd name="T16" fmla="*/ 2147483646 w 8042"/>
              <a:gd name="T17" fmla="*/ 0 h 10000"/>
              <a:gd name="T18" fmla="*/ 0 w 8042"/>
              <a:gd name="T19" fmla="*/ 2147483646 h 10000"/>
              <a:gd name="T20" fmla="*/ 2147483646 w 8042"/>
              <a:gd name="T21" fmla="*/ 2147483646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23863" y="4529138"/>
            <a:ext cx="584200" cy="365125"/>
          </a:xfrm>
        </p:spPr>
        <p:txBody>
          <a:bodyPr/>
          <a:lstStyle>
            <a:lvl1pPr>
              <a:defRPr/>
            </a:lvl1pPr>
          </a:lstStyle>
          <a:p>
            <a:pPr>
              <a:defRPr/>
            </a:pPr>
            <a:fld id="{5EC5AD13-53FD-414F-800D-ACF6E980578C}" type="slidenum">
              <a:rPr lang="en-US" altLang="en-US"/>
              <a:pPr>
                <a:defRPr/>
              </a:pPr>
              <a:t>‹#›</a:t>
            </a:fld>
            <a:endParaRPr lang="en-US" altLang="en-US"/>
          </a:p>
        </p:txBody>
      </p:sp>
    </p:spTree>
    <p:extLst>
      <p:ext uri="{BB962C8B-B14F-4D97-AF65-F5344CB8AC3E}">
        <p14:creationId xmlns:p14="http://schemas.microsoft.com/office/powerpoint/2010/main" val="1476227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gd name="T0" fmla="*/ 2147483646 w 7908"/>
              <a:gd name="T1" fmla="*/ 2147483646 h 10000"/>
              <a:gd name="T2" fmla="*/ 2147483646 w 7908"/>
              <a:gd name="T3" fmla="*/ 1251971690 h 10000"/>
              <a:gd name="T4" fmla="*/ 2147483646 w 7908"/>
              <a:gd name="T5" fmla="*/ 625985845 h 10000"/>
              <a:gd name="T6" fmla="*/ 2147483646 w 7908"/>
              <a:gd name="T7" fmla="*/ 0 h 10000"/>
              <a:gd name="T8" fmla="*/ 2147483646 w 7908"/>
              <a:gd name="T9" fmla="*/ 0 h 10000"/>
              <a:gd name="T10" fmla="*/ 0 w 7908"/>
              <a:gd name="T11" fmla="*/ 412954013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pPr>
              <a:defRPr/>
            </a:pPr>
            <a:fld id="{4CCDD5F4-57EB-410A-AEE5-5C6D72BF56B0}" type="slidenum">
              <a:rPr lang="en-US" altLang="en-US"/>
              <a:pPr>
                <a:defRPr/>
              </a:pPr>
              <a:t>‹#›</a:t>
            </a:fld>
            <a:endParaRPr lang="en-US" altLang="en-US"/>
          </a:p>
        </p:txBody>
      </p:sp>
    </p:spTree>
    <p:extLst>
      <p:ext uri="{BB962C8B-B14F-4D97-AF65-F5344CB8AC3E}">
        <p14:creationId xmlns:p14="http://schemas.microsoft.com/office/powerpoint/2010/main" val="2679648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3167063"/>
            <a:ext cx="1358900" cy="508000"/>
          </a:xfrm>
          <a:custGeom>
            <a:avLst/>
            <a:gdLst>
              <a:gd name="T0" fmla="*/ 2147483646 w 7908"/>
              <a:gd name="T1" fmla="*/ 2147483646 h 10000"/>
              <a:gd name="T2" fmla="*/ 2147483646 w 7908"/>
              <a:gd name="T3" fmla="*/ 1251971690 h 10000"/>
              <a:gd name="T4" fmla="*/ 2147483646 w 7908"/>
              <a:gd name="T5" fmla="*/ 625985845 h 10000"/>
              <a:gd name="T6" fmla="*/ 2147483646 w 7908"/>
              <a:gd name="T7" fmla="*/ 0 h 10000"/>
              <a:gd name="T8" fmla="*/ 2147483646 w 7908"/>
              <a:gd name="T9" fmla="*/ 0 h 10000"/>
              <a:gd name="T10" fmla="*/ 0 w 7908"/>
              <a:gd name="T11" fmla="*/ 412954013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TextBox 5"/>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r>
              <a:rPr lang="en-US" altLang="en-US" sz="8000" smtClean="0">
                <a:solidFill>
                  <a:schemeClr val="accent1"/>
                </a:solidFill>
                <a:latin typeface="Arial" panose="020B0604020202020204" pitchFamily="34" charset="0"/>
              </a:rPr>
              <a:t>“</a:t>
            </a:r>
          </a:p>
        </p:txBody>
      </p:sp>
      <p:sp>
        <p:nvSpPr>
          <p:cNvPr id="7" name="TextBox 62"/>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r>
              <a:rPr lang="en-US" altLang="en-US" sz="8000" smtClean="0">
                <a:solidFill>
                  <a:schemeClr val="accent1"/>
                </a:solidFill>
                <a:latin typeface="Arial" panose="020B0604020202020204" pitchFamily="34" charset="0"/>
              </a:rPr>
              <a:t>”</a:t>
            </a:r>
          </a:p>
        </p:txBody>
      </p:sp>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a:xfrm>
            <a:off x="511175" y="3244850"/>
            <a:ext cx="585788" cy="365125"/>
          </a:xfrm>
        </p:spPr>
        <p:txBody>
          <a:bodyPr/>
          <a:lstStyle>
            <a:lvl1pPr>
              <a:defRPr/>
            </a:lvl1pPr>
          </a:lstStyle>
          <a:p>
            <a:pPr>
              <a:defRPr/>
            </a:pPr>
            <a:fld id="{7986617F-984A-41E9-AD54-3E1B8E6BC86D}" type="slidenum">
              <a:rPr lang="en-US" altLang="en-US"/>
              <a:pPr>
                <a:defRPr/>
              </a:pPr>
              <a:t>‹#›</a:t>
            </a:fld>
            <a:endParaRPr lang="en-US" altLang="en-US"/>
          </a:p>
        </p:txBody>
      </p:sp>
    </p:spTree>
    <p:extLst>
      <p:ext uri="{BB962C8B-B14F-4D97-AF65-F5344CB8AC3E}">
        <p14:creationId xmlns:p14="http://schemas.microsoft.com/office/powerpoint/2010/main" val="1755617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2147483646 w 7908"/>
              <a:gd name="T1" fmla="*/ 2147483646 h 10000"/>
              <a:gd name="T2" fmla="*/ 2147483646 w 7908"/>
              <a:gd name="T3" fmla="*/ 1251971690 h 10000"/>
              <a:gd name="T4" fmla="*/ 2147483646 w 7908"/>
              <a:gd name="T5" fmla="*/ 625985845 h 10000"/>
              <a:gd name="T6" fmla="*/ 2147483646 w 7908"/>
              <a:gd name="T7" fmla="*/ 0 h 10000"/>
              <a:gd name="T8" fmla="*/ 2147483646 w 7908"/>
              <a:gd name="T9" fmla="*/ 0 h 10000"/>
              <a:gd name="T10" fmla="*/ 0 w 7908"/>
              <a:gd name="T11" fmla="*/ 412954013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pPr>
              <a:defRPr/>
            </a:pPr>
            <a:fld id="{53AFFC7A-DB7A-4320-91D8-3C08A5D2D64C}" type="slidenum">
              <a:rPr lang="en-US" altLang="en-US"/>
              <a:pPr>
                <a:defRPr/>
              </a:pPr>
              <a:t>‹#›</a:t>
            </a:fld>
            <a:endParaRPr lang="en-US" altLang="en-US"/>
          </a:p>
        </p:txBody>
      </p:sp>
    </p:spTree>
    <p:extLst>
      <p:ext uri="{BB962C8B-B14F-4D97-AF65-F5344CB8AC3E}">
        <p14:creationId xmlns:p14="http://schemas.microsoft.com/office/powerpoint/2010/main" val="193776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2147483646 w 7908"/>
              <a:gd name="T1" fmla="*/ 2147483646 h 10000"/>
              <a:gd name="T2" fmla="*/ 2147483646 w 7908"/>
              <a:gd name="T3" fmla="*/ 1251971690 h 10000"/>
              <a:gd name="T4" fmla="*/ 2147483646 w 7908"/>
              <a:gd name="T5" fmla="*/ 625985845 h 10000"/>
              <a:gd name="T6" fmla="*/ 2147483646 w 7908"/>
              <a:gd name="T7" fmla="*/ 0 h 10000"/>
              <a:gd name="T8" fmla="*/ 2147483646 w 7908"/>
              <a:gd name="T9" fmla="*/ 0 h 10000"/>
              <a:gd name="T10" fmla="*/ 0 w 7908"/>
              <a:gd name="T11" fmla="*/ 412954013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TextBox 5"/>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r>
              <a:rPr lang="en-US" altLang="en-US" sz="8000" smtClean="0">
                <a:solidFill>
                  <a:schemeClr val="accent1"/>
                </a:solidFill>
                <a:latin typeface="Arial" panose="020B0604020202020204" pitchFamily="34" charset="0"/>
              </a:rPr>
              <a:t>“</a:t>
            </a:r>
          </a:p>
        </p:txBody>
      </p:sp>
      <p:sp>
        <p:nvSpPr>
          <p:cNvPr id="7" name="TextBox 62"/>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r>
              <a:rPr lang="en-US" altLang="en-US" sz="8000" smtClean="0">
                <a:solidFill>
                  <a:schemeClr val="accent1"/>
                </a:solidFill>
                <a:latin typeface="Arial" panose="020B0604020202020204" pitchFamily="34" charset="0"/>
              </a:rPr>
              <a:t>”</a:t>
            </a:r>
          </a:p>
        </p:txBody>
      </p:sp>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8" name="Date Placeholder 4"/>
          <p:cNvSpPr>
            <a:spLocks noGrp="1"/>
          </p:cNvSpPr>
          <p:nvPr>
            <p:ph type="dt" sz="half" idx="14"/>
          </p:nvPr>
        </p:nvSpPr>
        <p:spPr/>
        <p:txBody>
          <a:bodyPr/>
          <a:lstStyle>
            <a:lvl1pPr>
              <a:defRPr/>
            </a:lvl1pPr>
          </a:lstStyle>
          <a:p>
            <a:pPr>
              <a:defRPr/>
            </a:pPr>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a:xfrm>
            <a:off x="511175" y="4983163"/>
            <a:ext cx="585788" cy="365125"/>
          </a:xfrm>
        </p:spPr>
        <p:txBody>
          <a:bodyPr/>
          <a:lstStyle>
            <a:lvl1pPr>
              <a:defRPr/>
            </a:lvl1pPr>
          </a:lstStyle>
          <a:p>
            <a:pPr>
              <a:defRPr/>
            </a:pPr>
            <a:fld id="{FB55816C-B3C0-4610-993F-1DADFE000DB9}" type="slidenum">
              <a:rPr lang="en-US" altLang="en-US"/>
              <a:pPr>
                <a:defRPr/>
              </a:pPr>
              <a:t>‹#›</a:t>
            </a:fld>
            <a:endParaRPr lang="en-US" altLang="en-US"/>
          </a:p>
        </p:txBody>
      </p:sp>
    </p:spTree>
    <p:extLst>
      <p:ext uri="{BB962C8B-B14F-4D97-AF65-F5344CB8AC3E}">
        <p14:creationId xmlns:p14="http://schemas.microsoft.com/office/powerpoint/2010/main" val="539092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2147483646 w 7908"/>
              <a:gd name="T1" fmla="*/ 2147483646 h 10000"/>
              <a:gd name="T2" fmla="*/ 2147483646 w 7908"/>
              <a:gd name="T3" fmla="*/ 1251971690 h 10000"/>
              <a:gd name="T4" fmla="*/ 2147483646 w 7908"/>
              <a:gd name="T5" fmla="*/ 625985845 h 10000"/>
              <a:gd name="T6" fmla="*/ 2147483646 w 7908"/>
              <a:gd name="T7" fmla="*/ 0 h 10000"/>
              <a:gd name="T8" fmla="*/ 2147483646 w 7908"/>
              <a:gd name="T9" fmla="*/ 0 h 10000"/>
              <a:gd name="T10" fmla="*/ 0 w 7908"/>
              <a:gd name="T11" fmla="*/ 412954013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6" name="Date Placeholder 4"/>
          <p:cNvSpPr>
            <a:spLocks noGrp="1"/>
          </p:cNvSpPr>
          <p:nvPr>
            <p:ph type="dt" sz="half" idx="14"/>
          </p:nvPr>
        </p:nvSpPr>
        <p:spPr/>
        <p:txBody>
          <a:bodyPr/>
          <a:lstStyle>
            <a:lvl1pPr>
              <a:defRPr/>
            </a:lvl1pPr>
          </a:lstStyle>
          <a:p>
            <a:pPr>
              <a:defRPr/>
            </a:pPr>
            <a:endParaRPr lang="en-US"/>
          </a:p>
        </p:txBody>
      </p:sp>
      <p:sp>
        <p:nvSpPr>
          <p:cNvPr id="7" name="Footer Placeholder 5"/>
          <p:cNvSpPr>
            <a:spLocks noGrp="1"/>
          </p:cNvSpPr>
          <p:nvPr>
            <p:ph type="ftr" sz="quarter" idx="15"/>
          </p:nvPr>
        </p:nvSpPr>
        <p:spPr/>
        <p:txBody>
          <a:bodyPr/>
          <a:lstStyle>
            <a:lvl1pPr>
              <a:defRPr/>
            </a:lvl1pPr>
          </a:lstStyle>
          <a:p>
            <a:pPr>
              <a:defRPr/>
            </a:pPr>
            <a:endParaRPr lang="en-US"/>
          </a:p>
        </p:txBody>
      </p:sp>
      <p:sp>
        <p:nvSpPr>
          <p:cNvPr id="8" name="Slide Number Placeholder 6"/>
          <p:cNvSpPr>
            <a:spLocks noGrp="1"/>
          </p:cNvSpPr>
          <p:nvPr>
            <p:ph type="sldNum" sz="quarter" idx="16"/>
          </p:nvPr>
        </p:nvSpPr>
        <p:spPr>
          <a:xfrm>
            <a:off x="511175" y="4983163"/>
            <a:ext cx="585788" cy="365125"/>
          </a:xfrm>
        </p:spPr>
        <p:txBody>
          <a:bodyPr/>
          <a:lstStyle>
            <a:lvl1pPr>
              <a:defRPr/>
            </a:lvl1pPr>
          </a:lstStyle>
          <a:p>
            <a:pPr>
              <a:defRPr/>
            </a:pPr>
            <a:fld id="{E5578A38-48AC-4516-92B9-95CD03CB8E8C}" type="slidenum">
              <a:rPr lang="en-US" altLang="en-US"/>
              <a:pPr>
                <a:defRPr/>
              </a:pPr>
              <a:t>‹#›</a:t>
            </a:fld>
            <a:endParaRPr lang="en-US" altLang="en-US"/>
          </a:p>
        </p:txBody>
      </p:sp>
    </p:spTree>
    <p:extLst>
      <p:ext uri="{BB962C8B-B14F-4D97-AF65-F5344CB8AC3E}">
        <p14:creationId xmlns:p14="http://schemas.microsoft.com/office/powerpoint/2010/main" val="360402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2147483646 w 7908"/>
              <a:gd name="T1" fmla="*/ 2147483646 h 10000"/>
              <a:gd name="T2" fmla="*/ 2147483646 w 7908"/>
              <a:gd name="T3" fmla="*/ 1251971690 h 10000"/>
              <a:gd name="T4" fmla="*/ 2147483646 w 7908"/>
              <a:gd name="T5" fmla="*/ 625985845 h 10000"/>
              <a:gd name="T6" fmla="*/ 2147483646 w 7908"/>
              <a:gd name="T7" fmla="*/ 0 h 10000"/>
              <a:gd name="T8" fmla="*/ 2147483646 w 7908"/>
              <a:gd name="T9" fmla="*/ 0 h 10000"/>
              <a:gd name="T10" fmla="*/ 0 w 7908"/>
              <a:gd name="T11" fmla="*/ 412954013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424DF6-CCF3-4D2A-B347-FB86F289CBC9}" type="slidenum">
              <a:rPr lang="en-US" altLang="en-US"/>
              <a:pPr>
                <a:defRPr/>
              </a:pPr>
              <a:t>‹#›</a:t>
            </a:fld>
            <a:endParaRPr lang="en-US" altLang="en-US"/>
          </a:p>
        </p:txBody>
      </p:sp>
    </p:spTree>
    <p:extLst>
      <p:ext uri="{BB962C8B-B14F-4D97-AF65-F5344CB8AC3E}">
        <p14:creationId xmlns:p14="http://schemas.microsoft.com/office/powerpoint/2010/main" val="458473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2147483646 w 7908"/>
              <a:gd name="T1" fmla="*/ 2147483646 h 10000"/>
              <a:gd name="T2" fmla="*/ 2147483646 w 7908"/>
              <a:gd name="T3" fmla="*/ 1251971690 h 10000"/>
              <a:gd name="T4" fmla="*/ 2147483646 w 7908"/>
              <a:gd name="T5" fmla="*/ 625985845 h 10000"/>
              <a:gd name="T6" fmla="*/ 2147483646 w 7908"/>
              <a:gd name="T7" fmla="*/ 0 h 10000"/>
              <a:gd name="T8" fmla="*/ 2147483646 w 7908"/>
              <a:gd name="T9" fmla="*/ 0 h 10000"/>
              <a:gd name="T10" fmla="*/ 0 w 7908"/>
              <a:gd name="T11" fmla="*/ 412954013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D53B5D-9CD8-4C0B-AC47-68DB285DC30C}" type="slidenum">
              <a:rPr lang="en-US" altLang="en-US"/>
              <a:pPr>
                <a:defRPr/>
              </a:pPr>
              <a:t>‹#›</a:t>
            </a:fld>
            <a:endParaRPr lang="en-US" altLang="en-US"/>
          </a:p>
        </p:txBody>
      </p:sp>
    </p:spTree>
    <p:extLst>
      <p:ext uri="{BB962C8B-B14F-4D97-AF65-F5344CB8AC3E}">
        <p14:creationId xmlns:p14="http://schemas.microsoft.com/office/powerpoint/2010/main" val="379438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2147483646 w 7908"/>
              <a:gd name="T1" fmla="*/ 2147483646 h 10000"/>
              <a:gd name="T2" fmla="*/ 2147483646 w 7908"/>
              <a:gd name="T3" fmla="*/ 1251971690 h 10000"/>
              <a:gd name="T4" fmla="*/ 2147483646 w 7908"/>
              <a:gd name="T5" fmla="*/ 625985845 h 10000"/>
              <a:gd name="T6" fmla="*/ 2147483646 w 7908"/>
              <a:gd name="T7" fmla="*/ 0 h 10000"/>
              <a:gd name="T8" fmla="*/ 2147483646 w 7908"/>
              <a:gd name="T9" fmla="*/ 0 h 10000"/>
              <a:gd name="T10" fmla="*/ 0 w 7908"/>
              <a:gd name="T11" fmla="*/ 412954013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945111-A031-448E-B130-2214D0430D2D}" type="slidenum">
              <a:rPr lang="en-US" altLang="en-US"/>
              <a:pPr>
                <a:defRPr/>
              </a:pPr>
              <a:t>‹#›</a:t>
            </a:fld>
            <a:endParaRPr lang="en-US" altLang="en-US"/>
          </a:p>
        </p:txBody>
      </p:sp>
    </p:spTree>
    <p:extLst>
      <p:ext uri="{BB962C8B-B14F-4D97-AF65-F5344CB8AC3E}">
        <p14:creationId xmlns:p14="http://schemas.microsoft.com/office/powerpoint/2010/main" val="1986541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gd name="T0" fmla="*/ 2147483646 w 7908"/>
              <a:gd name="T1" fmla="*/ 2147483646 h 10000"/>
              <a:gd name="T2" fmla="*/ 2147483646 w 7908"/>
              <a:gd name="T3" fmla="*/ 1251971690 h 10000"/>
              <a:gd name="T4" fmla="*/ 2147483646 w 7908"/>
              <a:gd name="T5" fmla="*/ 625985845 h 10000"/>
              <a:gd name="T6" fmla="*/ 2147483646 w 7908"/>
              <a:gd name="T7" fmla="*/ 0 h 10000"/>
              <a:gd name="T8" fmla="*/ 2147483646 w 7908"/>
              <a:gd name="T9" fmla="*/ 0 h 10000"/>
              <a:gd name="T10" fmla="*/ 0 w 7908"/>
              <a:gd name="T11" fmla="*/ 412954013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pPr>
              <a:defRPr/>
            </a:pPr>
            <a:fld id="{3B29E926-05A7-4033-8EFD-54C77653395F}" type="slidenum">
              <a:rPr lang="en-US" altLang="en-US"/>
              <a:pPr>
                <a:defRPr/>
              </a:pPr>
              <a:t>‹#›</a:t>
            </a:fld>
            <a:endParaRPr lang="en-US" altLang="en-US"/>
          </a:p>
        </p:txBody>
      </p:sp>
    </p:spTree>
    <p:extLst>
      <p:ext uri="{BB962C8B-B14F-4D97-AF65-F5344CB8AC3E}">
        <p14:creationId xmlns:p14="http://schemas.microsoft.com/office/powerpoint/2010/main" val="1867678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gd name="T0" fmla="*/ 2147483646 w 7908"/>
              <a:gd name="T1" fmla="*/ 2147483646 h 10000"/>
              <a:gd name="T2" fmla="*/ 2147483646 w 7908"/>
              <a:gd name="T3" fmla="*/ 1251971690 h 10000"/>
              <a:gd name="T4" fmla="*/ 2147483646 w 7908"/>
              <a:gd name="T5" fmla="*/ 625985845 h 10000"/>
              <a:gd name="T6" fmla="*/ 2147483646 w 7908"/>
              <a:gd name="T7" fmla="*/ 0 h 10000"/>
              <a:gd name="T8" fmla="*/ 2147483646 w 7908"/>
              <a:gd name="T9" fmla="*/ 0 h 10000"/>
              <a:gd name="T10" fmla="*/ 0 w 7908"/>
              <a:gd name="T11" fmla="*/ 412954013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39B2C3A-9CC1-4A5B-BEE4-806CD811CB27}" type="slidenum">
              <a:rPr lang="en-US" altLang="en-US"/>
              <a:pPr>
                <a:defRPr/>
              </a:pPr>
              <a:t>‹#›</a:t>
            </a:fld>
            <a:endParaRPr lang="en-US" altLang="en-US"/>
          </a:p>
        </p:txBody>
      </p:sp>
    </p:spTree>
    <p:extLst>
      <p:ext uri="{BB962C8B-B14F-4D97-AF65-F5344CB8AC3E}">
        <p14:creationId xmlns:p14="http://schemas.microsoft.com/office/powerpoint/2010/main" val="428616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11"/>
          <p:cNvSpPr>
            <a:spLocks/>
          </p:cNvSpPr>
          <p:nvPr/>
        </p:nvSpPr>
        <p:spPr bwMode="auto">
          <a:xfrm flipV="1">
            <a:off x="0" y="711200"/>
            <a:ext cx="1358900" cy="508000"/>
          </a:xfrm>
          <a:custGeom>
            <a:avLst/>
            <a:gdLst>
              <a:gd name="T0" fmla="*/ 2147483646 w 7908"/>
              <a:gd name="T1" fmla="*/ 2147483646 h 10000"/>
              <a:gd name="T2" fmla="*/ 2147483646 w 7908"/>
              <a:gd name="T3" fmla="*/ 1251971690 h 10000"/>
              <a:gd name="T4" fmla="*/ 2147483646 w 7908"/>
              <a:gd name="T5" fmla="*/ 625985845 h 10000"/>
              <a:gd name="T6" fmla="*/ 2147483646 w 7908"/>
              <a:gd name="T7" fmla="*/ 0 h 10000"/>
              <a:gd name="T8" fmla="*/ 2147483646 w 7908"/>
              <a:gd name="T9" fmla="*/ 0 h 10000"/>
              <a:gd name="T10" fmla="*/ 0 w 7908"/>
              <a:gd name="T11" fmla="*/ 412954013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C6BF2626-56C0-422C-BE15-F5F77993654C}" type="slidenum">
              <a:rPr lang="en-US" altLang="en-US"/>
              <a:pPr>
                <a:defRPr/>
              </a:pPr>
              <a:t>‹#›</a:t>
            </a:fld>
            <a:endParaRPr lang="en-US" altLang="en-US"/>
          </a:p>
        </p:txBody>
      </p:sp>
    </p:spTree>
    <p:extLst>
      <p:ext uri="{BB962C8B-B14F-4D97-AF65-F5344CB8AC3E}">
        <p14:creationId xmlns:p14="http://schemas.microsoft.com/office/powerpoint/2010/main" val="2836242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p:cNvSpPr>
            <a:spLocks/>
          </p:cNvSpPr>
          <p:nvPr/>
        </p:nvSpPr>
        <p:spPr bwMode="auto">
          <a:xfrm flipV="1">
            <a:off x="0" y="711200"/>
            <a:ext cx="1358900" cy="508000"/>
          </a:xfrm>
          <a:custGeom>
            <a:avLst/>
            <a:gdLst>
              <a:gd name="T0" fmla="*/ 2147483646 w 7908"/>
              <a:gd name="T1" fmla="*/ 2147483646 h 10000"/>
              <a:gd name="T2" fmla="*/ 2147483646 w 7908"/>
              <a:gd name="T3" fmla="*/ 1251971690 h 10000"/>
              <a:gd name="T4" fmla="*/ 2147483646 w 7908"/>
              <a:gd name="T5" fmla="*/ 625985845 h 10000"/>
              <a:gd name="T6" fmla="*/ 2147483646 w 7908"/>
              <a:gd name="T7" fmla="*/ 0 h 10000"/>
              <a:gd name="T8" fmla="*/ 2147483646 w 7908"/>
              <a:gd name="T9" fmla="*/ 0 h 10000"/>
              <a:gd name="T10" fmla="*/ 0 w 7908"/>
              <a:gd name="T11" fmla="*/ 412954013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D0214357-AB0F-4601-8646-0688CC6018E2}" type="slidenum">
              <a:rPr lang="en-US" altLang="en-US"/>
              <a:pPr>
                <a:defRPr/>
              </a:pPr>
              <a:t>‹#›</a:t>
            </a:fld>
            <a:endParaRPr lang="en-US" altLang="en-US"/>
          </a:p>
        </p:txBody>
      </p:sp>
    </p:spTree>
    <p:extLst>
      <p:ext uri="{BB962C8B-B14F-4D97-AF65-F5344CB8AC3E}">
        <p14:creationId xmlns:p14="http://schemas.microsoft.com/office/powerpoint/2010/main" val="1781120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p:cNvSpPr>
            <a:spLocks/>
          </p:cNvSpPr>
          <p:nvPr/>
        </p:nvSpPr>
        <p:spPr bwMode="auto">
          <a:xfrm flipV="1">
            <a:off x="0" y="711200"/>
            <a:ext cx="1358900" cy="508000"/>
          </a:xfrm>
          <a:custGeom>
            <a:avLst/>
            <a:gdLst>
              <a:gd name="T0" fmla="*/ 2147483646 w 7908"/>
              <a:gd name="T1" fmla="*/ 2147483646 h 10000"/>
              <a:gd name="T2" fmla="*/ 2147483646 w 7908"/>
              <a:gd name="T3" fmla="*/ 1251971690 h 10000"/>
              <a:gd name="T4" fmla="*/ 2147483646 w 7908"/>
              <a:gd name="T5" fmla="*/ 625985845 h 10000"/>
              <a:gd name="T6" fmla="*/ 2147483646 w 7908"/>
              <a:gd name="T7" fmla="*/ 0 h 10000"/>
              <a:gd name="T8" fmla="*/ 2147483646 w 7908"/>
              <a:gd name="T9" fmla="*/ 0 h 10000"/>
              <a:gd name="T10" fmla="*/ 0 w 7908"/>
              <a:gd name="T11" fmla="*/ 412954013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9ECD118A-5493-499E-B67B-E9C819C6BE34}" type="slidenum">
              <a:rPr lang="en-US" altLang="en-US"/>
              <a:pPr>
                <a:defRPr/>
              </a:pPr>
              <a:t>‹#›</a:t>
            </a:fld>
            <a:endParaRPr lang="en-US" altLang="en-US"/>
          </a:p>
        </p:txBody>
      </p:sp>
    </p:spTree>
    <p:extLst>
      <p:ext uri="{BB962C8B-B14F-4D97-AF65-F5344CB8AC3E}">
        <p14:creationId xmlns:p14="http://schemas.microsoft.com/office/powerpoint/2010/main" val="3973898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gd name="T0" fmla="*/ 2147483646 w 7908"/>
              <a:gd name="T1" fmla="*/ 2147483646 h 10000"/>
              <a:gd name="T2" fmla="*/ 2147483646 w 7908"/>
              <a:gd name="T3" fmla="*/ 1251971690 h 10000"/>
              <a:gd name="T4" fmla="*/ 2147483646 w 7908"/>
              <a:gd name="T5" fmla="*/ 625985845 h 10000"/>
              <a:gd name="T6" fmla="*/ 2147483646 w 7908"/>
              <a:gd name="T7" fmla="*/ 0 h 10000"/>
              <a:gd name="T8" fmla="*/ 2147483646 w 7908"/>
              <a:gd name="T9" fmla="*/ 0 h 10000"/>
              <a:gd name="T10" fmla="*/ 0 w 7908"/>
              <a:gd name="T11" fmla="*/ 412954013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DC297FCE-F92A-4933-8D41-CD6E6FD601D4}" type="slidenum">
              <a:rPr lang="en-US" altLang="en-US"/>
              <a:pPr>
                <a:defRPr/>
              </a:pPr>
              <a:t>‹#›</a:t>
            </a:fld>
            <a:endParaRPr lang="en-US" altLang="en-US"/>
          </a:p>
        </p:txBody>
      </p:sp>
    </p:spTree>
    <p:extLst>
      <p:ext uri="{BB962C8B-B14F-4D97-AF65-F5344CB8AC3E}">
        <p14:creationId xmlns:p14="http://schemas.microsoft.com/office/powerpoint/2010/main" val="214790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2147483646 w 7908"/>
              <a:gd name="T1" fmla="*/ 2147483646 h 10000"/>
              <a:gd name="T2" fmla="*/ 2147483646 w 7908"/>
              <a:gd name="T3" fmla="*/ 1251971690 h 10000"/>
              <a:gd name="T4" fmla="*/ 2147483646 w 7908"/>
              <a:gd name="T5" fmla="*/ 625985845 h 10000"/>
              <a:gd name="T6" fmla="*/ 2147483646 w 7908"/>
              <a:gd name="T7" fmla="*/ 0 h 10000"/>
              <a:gd name="T8" fmla="*/ 2147483646 w 7908"/>
              <a:gd name="T9" fmla="*/ 0 h 10000"/>
              <a:gd name="T10" fmla="*/ 0 w 7908"/>
              <a:gd name="T11" fmla="*/ 412954013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pPr>
              <a:defRPr/>
            </a:pPr>
            <a:fld id="{083FC6AE-35CF-48D1-8013-5055E47FB653}" type="slidenum">
              <a:rPr lang="en-US" altLang="en-US"/>
              <a:pPr>
                <a:defRPr/>
              </a:pPr>
              <a:t>‹#›</a:t>
            </a:fld>
            <a:endParaRPr lang="en-US" altLang="en-US"/>
          </a:p>
        </p:txBody>
      </p:sp>
    </p:spTree>
    <p:extLst>
      <p:ext uri="{BB962C8B-B14F-4D97-AF65-F5344CB8AC3E}">
        <p14:creationId xmlns:p14="http://schemas.microsoft.com/office/powerpoint/2010/main" val="2323699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35"/>
          <p:cNvGrpSpPr>
            <a:grpSpLocks/>
          </p:cNvGrpSpPr>
          <p:nvPr/>
        </p:nvGrpSpPr>
        <p:grpSpPr bwMode="auto">
          <a:xfrm>
            <a:off x="0" y="228600"/>
            <a:ext cx="1981200" cy="6638925"/>
            <a:chOff x="2487613" y="285750"/>
            <a:chExt cx="2428875" cy="5654676"/>
          </a:xfrm>
        </p:grpSpPr>
        <p:sp>
          <p:nvSpPr>
            <p:cNvPr id="1046" name="Freeform 11"/>
            <p:cNvSpPr>
              <a:spLocks/>
            </p:cNvSpPr>
            <p:nvPr/>
          </p:nvSpPr>
          <p:spPr bwMode="auto">
            <a:xfrm>
              <a:off x="2487613" y="2284413"/>
              <a:ext cx="85725" cy="533400"/>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2"/>
            <p:cNvSpPr>
              <a:spLocks/>
            </p:cNvSpPr>
            <p:nvPr/>
          </p:nvSpPr>
          <p:spPr bwMode="auto">
            <a:xfrm>
              <a:off x="2597151" y="2779713"/>
              <a:ext cx="550863" cy="1978025"/>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3"/>
            <p:cNvSpPr>
              <a:spLocks/>
            </p:cNvSpPr>
            <p:nvPr/>
          </p:nvSpPr>
          <p:spPr bwMode="auto">
            <a:xfrm>
              <a:off x="3175001" y="4730750"/>
              <a:ext cx="519113" cy="1209675"/>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14"/>
            <p:cNvSpPr>
              <a:spLocks/>
            </p:cNvSpPr>
            <p:nvPr/>
          </p:nvSpPr>
          <p:spPr bwMode="auto">
            <a:xfrm>
              <a:off x="3305176" y="5630863"/>
              <a:ext cx="146050" cy="309563"/>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15"/>
            <p:cNvSpPr>
              <a:spLocks/>
            </p:cNvSpPr>
            <p:nvPr/>
          </p:nvSpPr>
          <p:spPr bwMode="auto">
            <a:xfrm>
              <a:off x="2573338" y="2817813"/>
              <a:ext cx="700088" cy="2835275"/>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16"/>
            <p:cNvSpPr>
              <a:spLocks/>
            </p:cNvSpPr>
            <p:nvPr/>
          </p:nvSpPr>
          <p:spPr bwMode="auto">
            <a:xfrm>
              <a:off x="2506663" y="285750"/>
              <a:ext cx="90488" cy="2493963"/>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17"/>
            <p:cNvSpPr>
              <a:spLocks/>
            </p:cNvSpPr>
            <p:nvPr/>
          </p:nvSpPr>
          <p:spPr bwMode="auto">
            <a:xfrm>
              <a:off x="2554288" y="2598738"/>
              <a:ext cx="66675" cy="420688"/>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18"/>
            <p:cNvSpPr>
              <a:spLocks/>
            </p:cNvSpPr>
            <p:nvPr/>
          </p:nvSpPr>
          <p:spPr bwMode="auto">
            <a:xfrm>
              <a:off x="3143251" y="4757738"/>
              <a:ext cx="161925" cy="873125"/>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19"/>
            <p:cNvSpPr>
              <a:spLocks/>
            </p:cNvSpPr>
            <p:nvPr/>
          </p:nvSpPr>
          <p:spPr bwMode="auto">
            <a:xfrm>
              <a:off x="3148013" y="1282700"/>
              <a:ext cx="1768475" cy="3448050"/>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20"/>
            <p:cNvSpPr>
              <a:spLocks/>
            </p:cNvSpPr>
            <p:nvPr/>
          </p:nvSpPr>
          <p:spPr bwMode="auto">
            <a:xfrm>
              <a:off x="3273426" y="5653088"/>
              <a:ext cx="138113" cy="287338"/>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6" name="Freeform 21"/>
            <p:cNvSpPr>
              <a:spLocks/>
            </p:cNvSpPr>
            <p:nvPr/>
          </p:nvSpPr>
          <p:spPr bwMode="auto">
            <a:xfrm>
              <a:off x="3143251" y="4656138"/>
              <a:ext cx="31750" cy="188913"/>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22"/>
            <p:cNvSpPr>
              <a:spLocks/>
            </p:cNvSpPr>
            <p:nvPr/>
          </p:nvSpPr>
          <p:spPr bwMode="auto">
            <a:xfrm>
              <a:off x="3211513" y="5410200"/>
              <a:ext cx="203200" cy="530225"/>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27" name="Group 48"/>
          <p:cNvGrpSpPr>
            <a:grpSpLocks/>
          </p:cNvGrpSpPr>
          <p:nvPr/>
        </p:nvGrpSpPr>
        <p:grpSpPr bwMode="auto">
          <a:xfrm>
            <a:off x="20638" y="0"/>
            <a:ext cx="1952625" cy="6853238"/>
            <a:chOff x="6627813" y="195717"/>
            <a:chExt cx="1952625" cy="5678034"/>
          </a:xfrm>
        </p:grpSpPr>
        <p:sp>
          <p:nvSpPr>
            <p:cNvPr id="1034" name="Freeform 27"/>
            <p:cNvSpPr>
              <a:spLocks/>
            </p:cNvSpPr>
            <p:nvPr/>
          </p:nvSpPr>
          <p:spPr bwMode="auto">
            <a:xfrm>
              <a:off x="6627813" y="195717"/>
              <a:ext cx="409575" cy="3646488"/>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28"/>
            <p:cNvSpPr>
              <a:spLocks/>
            </p:cNvSpPr>
            <p:nvPr/>
          </p:nvSpPr>
          <p:spPr bwMode="auto">
            <a:xfrm>
              <a:off x="7061201" y="3771900"/>
              <a:ext cx="350838" cy="1309688"/>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29"/>
            <p:cNvSpPr>
              <a:spLocks/>
            </p:cNvSpPr>
            <p:nvPr/>
          </p:nvSpPr>
          <p:spPr bwMode="auto">
            <a:xfrm>
              <a:off x="7439026" y="5053013"/>
              <a:ext cx="357188" cy="82073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30"/>
            <p:cNvSpPr>
              <a:spLocks/>
            </p:cNvSpPr>
            <p:nvPr/>
          </p:nvSpPr>
          <p:spPr bwMode="auto">
            <a:xfrm>
              <a:off x="7037388" y="3811588"/>
              <a:ext cx="457200" cy="1852613"/>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31"/>
            <p:cNvSpPr>
              <a:spLocks/>
            </p:cNvSpPr>
            <p:nvPr/>
          </p:nvSpPr>
          <p:spPr bwMode="auto">
            <a:xfrm>
              <a:off x="6992938" y="1263650"/>
              <a:ext cx="144463" cy="2508250"/>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32"/>
            <p:cNvSpPr>
              <a:spLocks/>
            </p:cNvSpPr>
            <p:nvPr/>
          </p:nvSpPr>
          <p:spPr bwMode="auto">
            <a:xfrm>
              <a:off x="7526338" y="5640388"/>
              <a:ext cx="111125" cy="233363"/>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33"/>
            <p:cNvSpPr>
              <a:spLocks/>
            </p:cNvSpPr>
            <p:nvPr/>
          </p:nvSpPr>
          <p:spPr bwMode="auto">
            <a:xfrm>
              <a:off x="7021513" y="3598863"/>
              <a:ext cx="68263" cy="423863"/>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34"/>
            <p:cNvSpPr>
              <a:spLocks/>
            </p:cNvSpPr>
            <p:nvPr/>
          </p:nvSpPr>
          <p:spPr bwMode="auto">
            <a:xfrm>
              <a:off x="7412038" y="2801938"/>
              <a:ext cx="1168400" cy="2251075"/>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35"/>
            <p:cNvSpPr>
              <a:spLocks/>
            </p:cNvSpPr>
            <p:nvPr/>
          </p:nvSpPr>
          <p:spPr bwMode="auto">
            <a:xfrm>
              <a:off x="7494588" y="5664200"/>
              <a:ext cx="100013" cy="209550"/>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36"/>
            <p:cNvSpPr>
              <a:spLocks/>
            </p:cNvSpPr>
            <p:nvPr/>
          </p:nvSpPr>
          <p:spPr bwMode="auto">
            <a:xfrm>
              <a:off x="7412038" y="5081588"/>
              <a:ext cx="114300" cy="558800"/>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37"/>
            <p:cNvSpPr>
              <a:spLocks/>
            </p:cNvSpPr>
            <p:nvPr/>
          </p:nvSpPr>
          <p:spPr bwMode="auto">
            <a:xfrm>
              <a:off x="7412038" y="4978400"/>
              <a:ext cx="31750" cy="188913"/>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38"/>
            <p:cNvSpPr>
              <a:spLocks/>
            </p:cNvSpPr>
            <p:nvPr/>
          </p:nvSpPr>
          <p:spPr bwMode="auto">
            <a:xfrm>
              <a:off x="7439026" y="5434013"/>
              <a:ext cx="174625" cy="439738"/>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2" name="Rectangle 61"/>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1944688" y="623888"/>
            <a:ext cx="6589712"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30" name="Text Placeholder 2"/>
          <p:cNvSpPr>
            <a:spLocks noGrp="1"/>
          </p:cNvSpPr>
          <p:nvPr>
            <p:ph type="body" idx="1"/>
          </p:nvPr>
        </p:nvSpPr>
        <p:spPr bwMode="auto">
          <a:xfrm>
            <a:off x="1943100" y="2133600"/>
            <a:ext cx="65913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772400" y="6135688"/>
            <a:ext cx="766763" cy="369887"/>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511175" y="787400"/>
            <a:ext cx="585788" cy="365125"/>
          </a:xfrm>
          <a:prstGeom prst="rect">
            <a:avLst/>
          </a:prstGeom>
        </p:spPr>
        <p:txBody>
          <a:bodyPr vert="horz" lIns="91440" tIns="45720" rIns="91440" bIns="45720" rtlCol="0" anchor="ctr"/>
          <a:lstStyle>
            <a:lvl1pPr algn="r">
              <a:defRPr sz="2000">
                <a:solidFill>
                  <a:srgbClr val="FEFFFF"/>
                </a:solidFill>
              </a:defRPr>
            </a:lvl1pPr>
          </a:lstStyle>
          <a:p>
            <a:pPr>
              <a:defRPr/>
            </a:pPr>
            <a:fld id="{422444D2-3605-46D3-8428-19F8827CFD8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94" r:id="rId1"/>
    <p:sldLayoutId id="2147484795" r:id="rId2"/>
    <p:sldLayoutId id="2147484796" r:id="rId3"/>
    <p:sldLayoutId id="2147484797" r:id="rId4"/>
    <p:sldLayoutId id="2147484798" r:id="rId5"/>
    <p:sldLayoutId id="2147484799" r:id="rId6"/>
    <p:sldLayoutId id="2147484800" r:id="rId7"/>
    <p:sldLayoutId id="2147484801" r:id="rId8"/>
    <p:sldLayoutId id="2147484802" r:id="rId9"/>
    <p:sldLayoutId id="2147484803" r:id="rId10"/>
    <p:sldLayoutId id="2147484804" r:id="rId11"/>
    <p:sldLayoutId id="2147484805" r:id="rId12"/>
    <p:sldLayoutId id="2147484806" r:id="rId13"/>
    <p:sldLayoutId id="2147484807" r:id="rId14"/>
    <p:sldLayoutId id="2147484808" r:id="rId15"/>
    <p:sldLayoutId id="2147484809" r:id="rId16"/>
  </p:sldLayoutIdLst>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montgomeryschoolsmd.org/departments/personnel/classification/descriptions/description.aspx?fn=6450-585"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www.bls.gov/news.release/pdf/osh2.pdf" TargetMode="External"/><Relationship Id="rId4" Type="http://schemas.openxmlformats.org/officeDocument/2006/relationships/hyperlink" Target="https://www.osha.gov/ergonomics/guidelines/retailgrocery/retailgrocery.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cdc.gov/niosh/docs/2009-127/pdfs/2009-127.pdf" TargetMode="External"/><Relationship Id="rId2" Type="http://schemas.openxmlformats.org/officeDocument/2006/relationships/hyperlink" Target="https://www.osha.gov/SLTC/healthcarefacilities/safepatienthandling.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1676400" y="914400"/>
            <a:ext cx="6600825" cy="2262188"/>
          </a:xfrm>
        </p:spPr>
        <p:txBody>
          <a:bodyPr/>
          <a:lstStyle/>
          <a:p>
            <a:pPr eaLnBrk="1" hangingPunct="1"/>
            <a:r>
              <a:rPr lang="en-US" altLang="en-US" sz="4800" smtClean="0"/>
              <a:t>Supporting Students with Motor Needs</a:t>
            </a:r>
          </a:p>
        </p:txBody>
      </p:sp>
      <p:sp>
        <p:nvSpPr>
          <p:cNvPr id="2" name="Subtitle 1"/>
          <p:cNvSpPr>
            <a:spLocks noGrp="1"/>
          </p:cNvSpPr>
          <p:nvPr>
            <p:ph type="subTitle" idx="1"/>
          </p:nvPr>
        </p:nvSpPr>
        <p:spPr>
          <a:xfrm>
            <a:off x="1943100" y="4776788"/>
            <a:ext cx="6599238" cy="1127125"/>
          </a:xfrm>
        </p:spPr>
        <p:txBody>
          <a:bodyPr/>
          <a:lstStyle/>
          <a:p>
            <a:pPr>
              <a:defRPr/>
            </a:pPr>
            <a:r>
              <a:rPr lang="en-US" sz="2400" dirty="0" smtClean="0"/>
              <a:t>Physical Disabilities Program</a:t>
            </a:r>
          </a:p>
          <a:p>
            <a:pPr>
              <a:defRPr/>
            </a:pPr>
            <a:r>
              <a:rPr lang="en-US" sz="2400" dirty="0" err="1" smtClean="0"/>
              <a:t>Lynnbrook</a:t>
            </a:r>
            <a:r>
              <a:rPr lang="en-US" sz="2400" dirty="0" smtClean="0"/>
              <a:t> Center</a:t>
            </a:r>
          </a:p>
          <a:p>
            <a:pPr>
              <a:defRPr/>
            </a:pPr>
            <a:r>
              <a:rPr lang="en-US" sz="2400" dirty="0" smtClean="0"/>
              <a:t>301-657-4959</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9" descr="Image result for lifting mechanics"/>
          <p:cNvPicPr>
            <a:picLocks noChangeAspect="1" noChangeArrowheads="1"/>
          </p:cNvPicPr>
          <p:nvPr/>
        </p:nvPicPr>
        <p:blipFill>
          <a:blip r:embed="rId3">
            <a:extLst>
              <a:ext uri="{28A0092B-C50C-407E-A947-70E740481C1C}">
                <a14:useLocalDpi xmlns:a14="http://schemas.microsoft.com/office/drawing/2010/main" val="0"/>
              </a:ext>
            </a:extLst>
          </a:blip>
          <a:srcRect r="50153"/>
          <a:stretch>
            <a:fillRect/>
          </a:stretch>
        </p:blipFill>
        <p:spPr bwMode="auto">
          <a:xfrm>
            <a:off x="5691188" y="2889250"/>
            <a:ext cx="3032125"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9"/>
          <p:cNvSpPr>
            <a:spLocks noGrp="1" noChangeArrowheads="1"/>
          </p:cNvSpPr>
          <p:nvPr>
            <p:ph type="title" sz="quarter" idx="4294967295"/>
          </p:nvPr>
        </p:nvSpPr>
        <p:spPr>
          <a:xfrm>
            <a:off x="1447800" y="547688"/>
            <a:ext cx="8229600" cy="1371600"/>
          </a:xfrm>
        </p:spPr>
        <p:txBody>
          <a:bodyPr/>
          <a:lstStyle/>
          <a:p>
            <a:pPr eaLnBrk="1" hangingPunct="1"/>
            <a:r>
              <a:rPr lang="en-US" altLang="en-US" smtClean="0"/>
              <a:t>Good Lifting vs. Bad Lifting </a:t>
            </a:r>
            <a:endParaRPr lang="en-US" altLang="en-US" smtClean="0">
              <a:solidFill>
                <a:schemeClr val="folHlink"/>
              </a:solidFill>
            </a:endParaRPr>
          </a:p>
        </p:txBody>
      </p:sp>
      <p:sp>
        <p:nvSpPr>
          <p:cNvPr id="37892" name="Rectangle 10"/>
          <p:cNvSpPr>
            <a:spLocks noGrp="1" noChangeArrowheads="1"/>
          </p:cNvSpPr>
          <p:nvPr>
            <p:ph sz="quarter" idx="4294967295"/>
          </p:nvPr>
        </p:nvSpPr>
        <p:spPr>
          <a:xfrm>
            <a:off x="5380038" y="1487488"/>
            <a:ext cx="3733800" cy="2185987"/>
          </a:xfrm>
        </p:spPr>
        <p:txBody>
          <a:bodyPr/>
          <a:lstStyle/>
          <a:p>
            <a:pPr eaLnBrk="1" hangingPunct="1">
              <a:buClr>
                <a:schemeClr val="tx2"/>
              </a:buClr>
              <a:buSzPct val="75000"/>
              <a:buFont typeface="Wingdings" panose="05000000000000000000" pitchFamily="2" charset="2"/>
              <a:buNone/>
            </a:pPr>
            <a:r>
              <a:rPr lang="en-US" altLang="en-US" sz="2400" smtClean="0"/>
              <a:t>      Bad Lifting</a:t>
            </a:r>
          </a:p>
          <a:p>
            <a:pPr lvl="1" eaLnBrk="1" hangingPunct="1">
              <a:buClr>
                <a:schemeClr val="tx2"/>
              </a:buClr>
              <a:buSzPct val="75000"/>
              <a:buFontTx/>
              <a:buChar char="•"/>
            </a:pPr>
            <a:r>
              <a:rPr lang="en-US" altLang="en-US" smtClean="0"/>
              <a:t>No “C” curve!</a:t>
            </a:r>
          </a:p>
          <a:p>
            <a:pPr lvl="1" eaLnBrk="1" hangingPunct="1">
              <a:buClr>
                <a:schemeClr val="tx2"/>
              </a:buClr>
              <a:buSzPct val="75000"/>
              <a:buFontTx/>
              <a:buChar char="•"/>
            </a:pPr>
            <a:r>
              <a:rPr lang="en-US" altLang="en-US" b="1" smtClean="0"/>
              <a:t>Don’t </a:t>
            </a:r>
            <a:r>
              <a:rPr lang="en-US" altLang="en-US" smtClean="0"/>
              <a:t>use back muscles.</a:t>
            </a:r>
          </a:p>
        </p:txBody>
      </p:sp>
      <p:sp>
        <p:nvSpPr>
          <p:cNvPr id="37893" name="Rectangle 12"/>
          <p:cNvSpPr>
            <a:spLocks noGrp="1" noChangeArrowheads="1"/>
          </p:cNvSpPr>
          <p:nvPr>
            <p:ph sz="quarter" idx="4294967295"/>
          </p:nvPr>
        </p:nvSpPr>
        <p:spPr>
          <a:xfrm>
            <a:off x="838200" y="1487488"/>
            <a:ext cx="4572000" cy="2187575"/>
          </a:xfrm>
        </p:spPr>
        <p:txBody>
          <a:bodyPr/>
          <a:lstStyle/>
          <a:p>
            <a:pPr eaLnBrk="1" hangingPunct="1">
              <a:buClr>
                <a:schemeClr val="tx2"/>
              </a:buClr>
              <a:buSzPct val="75000"/>
              <a:buFont typeface="Wingdings" panose="05000000000000000000" pitchFamily="2" charset="2"/>
              <a:buNone/>
            </a:pPr>
            <a:r>
              <a:rPr lang="en-US" altLang="en-US" sz="2400" smtClean="0"/>
              <a:t>     Good Lifting</a:t>
            </a:r>
          </a:p>
          <a:p>
            <a:pPr lvl="1" eaLnBrk="1" hangingPunct="1">
              <a:buClr>
                <a:schemeClr val="tx2"/>
              </a:buClr>
              <a:buSzPct val="75000"/>
              <a:buFontTx/>
              <a:buChar char="•"/>
            </a:pPr>
            <a:r>
              <a:rPr lang="en-US" altLang="en-US" smtClean="0"/>
              <a:t>Maintain natural “S” curve.</a:t>
            </a:r>
          </a:p>
          <a:p>
            <a:pPr lvl="1" eaLnBrk="1" hangingPunct="1">
              <a:buClr>
                <a:schemeClr val="tx2"/>
              </a:buClr>
              <a:buSzPct val="75000"/>
              <a:buFontTx/>
              <a:buChar char="•"/>
            </a:pPr>
            <a:r>
              <a:rPr lang="en-US" altLang="en-US" smtClean="0"/>
              <a:t>Lift by using your leg muscles.</a:t>
            </a:r>
          </a:p>
        </p:txBody>
      </p:sp>
      <p:sp>
        <p:nvSpPr>
          <p:cNvPr id="37894" name="Text Box 8"/>
          <p:cNvSpPr txBox="1">
            <a:spLocks noChangeArrowheads="1"/>
          </p:cNvSpPr>
          <p:nvPr/>
        </p:nvSpPr>
        <p:spPr bwMode="auto">
          <a:xfrm>
            <a:off x="4495800" y="4800600"/>
            <a:ext cx="1158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n-US" altLang="en-US">
              <a:solidFill>
                <a:schemeClr val="tx1"/>
              </a:solidFill>
              <a:latin typeface="Tahoma" panose="020B0604030504040204" pitchFamily="34" charset="0"/>
            </a:endParaRPr>
          </a:p>
        </p:txBody>
      </p:sp>
      <p:sp>
        <p:nvSpPr>
          <p:cNvPr id="37895" name="AutoShape 9"/>
          <p:cNvSpPr>
            <a:spLocks noChangeArrowheads="1"/>
          </p:cNvSpPr>
          <p:nvPr/>
        </p:nvSpPr>
        <p:spPr bwMode="auto">
          <a:xfrm>
            <a:off x="5276850" y="2879725"/>
            <a:ext cx="3657600" cy="32766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21960"/>
            </a:srgbClr>
          </a:solidFill>
          <a:ln w="3175">
            <a:solidFill>
              <a:srgbClr val="FF0000"/>
            </a:solidFill>
            <a:miter lim="800000"/>
            <a:headEnd/>
            <a:tailEnd/>
          </a:ln>
        </p:spPr>
        <p:txBody>
          <a:bodyPr/>
          <a:lstStyle/>
          <a:p>
            <a:endParaRPr lang="en-US"/>
          </a:p>
        </p:txBody>
      </p:sp>
      <p:pic>
        <p:nvPicPr>
          <p:cNvPr id="37896" name="Picture 8" descr="Image result for lifting mechanics"/>
          <p:cNvPicPr>
            <a:picLocks noChangeAspect="1" noChangeArrowheads="1"/>
          </p:cNvPicPr>
          <p:nvPr/>
        </p:nvPicPr>
        <p:blipFill>
          <a:blip r:embed="rId3">
            <a:extLst>
              <a:ext uri="{28A0092B-C50C-407E-A947-70E740481C1C}">
                <a14:useLocalDpi xmlns:a14="http://schemas.microsoft.com/office/drawing/2010/main" val="0"/>
              </a:ext>
            </a:extLst>
          </a:blip>
          <a:srcRect l="48817"/>
          <a:stretch>
            <a:fillRect/>
          </a:stretch>
        </p:blipFill>
        <p:spPr bwMode="auto">
          <a:xfrm>
            <a:off x="1400175" y="2881313"/>
            <a:ext cx="2927350" cy="34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676400" y="668338"/>
            <a:ext cx="6589713" cy="1281112"/>
          </a:xfrm>
        </p:spPr>
        <p:txBody>
          <a:bodyPr/>
          <a:lstStyle/>
          <a:p>
            <a:pPr eaLnBrk="1" hangingPunct="1"/>
            <a:r>
              <a:rPr lang="en-US" altLang="en-US" smtClean="0"/>
              <a:t>Good Lifting vs. Bad Lifting</a:t>
            </a:r>
          </a:p>
        </p:txBody>
      </p:sp>
      <p:pic>
        <p:nvPicPr>
          <p:cNvPr id="39939" name="Picture 19" descr="Lifting diagram"/>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19800" y="1371600"/>
            <a:ext cx="2895600" cy="2389188"/>
          </a:xfrm>
          <a:noFill/>
        </p:spPr>
      </p:pic>
      <p:pic>
        <p:nvPicPr>
          <p:cNvPr id="39940" name="Picture 4" descr="bending2li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886200"/>
            <a:ext cx="2895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0" name="Rectangle 6"/>
          <p:cNvSpPr>
            <a:spLocks noChangeArrowheads="1"/>
          </p:cNvSpPr>
          <p:nvPr/>
        </p:nvSpPr>
        <p:spPr bwMode="auto">
          <a:xfrm>
            <a:off x="228600" y="1600200"/>
            <a:ext cx="5715000" cy="3724275"/>
          </a:xfrm>
          <a:prstGeom prst="rect">
            <a:avLst/>
          </a:prstGeom>
          <a:noFill/>
          <a:ln w="9525">
            <a:noFill/>
            <a:miter lim="800000"/>
            <a:headEnd/>
            <a:tailEnd/>
          </a:ln>
          <a:effectLst/>
        </p:spPr>
        <p:txBody>
          <a:bodyPr>
            <a:spAutoFit/>
          </a:bodyPr>
          <a:lstStyle/>
          <a:p>
            <a:pPr>
              <a:defRPr/>
            </a:pPr>
            <a:r>
              <a:rPr lang="en-US" sz="2800" dirty="0">
                <a:effectLst>
                  <a:outerShdw blurRad="38100" dist="38100" dir="2700000" algn="tl">
                    <a:srgbClr val="000000"/>
                  </a:outerShdw>
                </a:effectLst>
              </a:rPr>
              <a:t>Good Lifting Examples</a:t>
            </a:r>
          </a:p>
          <a:p>
            <a:pPr>
              <a:defRPr/>
            </a:pPr>
            <a:endParaRPr lang="en-US" sz="2800" dirty="0">
              <a:effectLst>
                <a:outerShdw blurRad="38100" dist="38100" dir="2700000" algn="tl">
                  <a:srgbClr val="000000"/>
                </a:outerShdw>
              </a:effectLst>
            </a:endParaRPr>
          </a:p>
          <a:p>
            <a:pPr marL="342900" indent="-342900">
              <a:buFont typeface="Wingdings" panose="05000000000000000000" pitchFamily="2" charset="2"/>
              <a:buChar char="ü"/>
              <a:defRPr/>
            </a:pPr>
            <a:r>
              <a:rPr lang="en-US" sz="2000" dirty="0">
                <a:effectLst>
                  <a:outerShdw blurRad="38100" dist="38100" dir="2700000" algn="tl">
                    <a:srgbClr val="000000"/>
                  </a:outerShdw>
                </a:effectLst>
              </a:rPr>
              <a:t>Back remains upright with </a:t>
            </a:r>
            <a:r>
              <a:rPr lang="en-US" sz="2000" dirty="0">
                <a:effectLst>
                  <a:outerShdw blurRad="38100" dist="38100" dir="2700000" algn="tl">
                    <a:srgbClr val="000000"/>
                  </a:outerShdw>
                </a:effectLst>
              </a:rPr>
              <a:t>S-Curve.</a:t>
            </a:r>
            <a:endParaRPr lang="en-US" sz="2000" dirty="0">
              <a:effectLst>
                <a:outerShdw blurRad="38100" dist="38100" dir="2700000" algn="tl">
                  <a:srgbClr val="000000"/>
                </a:outerShdw>
              </a:effectLst>
            </a:endParaRPr>
          </a:p>
          <a:p>
            <a:pPr marL="342900" indent="-342900">
              <a:buFont typeface="Wingdings" panose="05000000000000000000" pitchFamily="2" charset="2"/>
              <a:buChar char="ü"/>
              <a:defRPr/>
            </a:pPr>
            <a:endParaRPr lang="en-US" sz="2000" dirty="0">
              <a:effectLst>
                <a:outerShdw blurRad="38100" dist="38100" dir="2700000" algn="tl">
                  <a:srgbClr val="000000"/>
                </a:outerShdw>
              </a:effectLst>
            </a:endParaRPr>
          </a:p>
          <a:p>
            <a:pPr marL="342900" indent="-342900">
              <a:buFont typeface="Wingdings" panose="05000000000000000000" pitchFamily="2" charset="2"/>
              <a:buChar char="ü"/>
              <a:defRPr/>
            </a:pPr>
            <a:r>
              <a:rPr lang="en-US" sz="2000" dirty="0">
                <a:effectLst>
                  <a:outerShdw blurRad="38100" dist="38100" dir="2700000" algn="tl">
                    <a:srgbClr val="000000"/>
                  </a:outerShdw>
                </a:effectLst>
              </a:rPr>
              <a:t>Leg muscles are used instead of back </a:t>
            </a:r>
            <a:r>
              <a:rPr lang="en-US" sz="2000" dirty="0">
                <a:effectLst>
                  <a:outerShdw blurRad="38100" dist="38100" dir="2700000" algn="tl">
                    <a:srgbClr val="000000"/>
                  </a:outerShdw>
                </a:effectLst>
              </a:rPr>
              <a:t>muscles.</a:t>
            </a:r>
            <a:endParaRPr lang="en-US" sz="2000" dirty="0">
              <a:effectLst>
                <a:outerShdw blurRad="38100" dist="38100" dir="2700000" algn="tl">
                  <a:srgbClr val="000000"/>
                </a:outerShdw>
              </a:effectLst>
            </a:endParaRPr>
          </a:p>
          <a:p>
            <a:pPr marL="342900" indent="-342900">
              <a:buFont typeface="Wingdings" panose="05000000000000000000" pitchFamily="2" charset="2"/>
              <a:buChar char="ü"/>
              <a:defRPr/>
            </a:pPr>
            <a:endParaRPr lang="en-US" sz="2000" dirty="0">
              <a:effectLst>
                <a:outerShdw blurRad="38100" dist="38100" dir="2700000" algn="tl">
                  <a:srgbClr val="000000"/>
                </a:outerShdw>
              </a:effectLst>
            </a:endParaRPr>
          </a:p>
          <a:p>
            <a:pPr marL="342900" indent="-342900">
              <a:buFont typeface="Wingdings" panose="05000000000000000000" pitchFamily="2" charset="2"/>
              <a:buChar char="ü"/>
              <a:defRPr/>
            </a:pPr>
            <a:r>
              <a:rPr lang="en-US" sz="2000" dirty="0">
                <a:effectLst>
                  <a:outerShdw blurRad="38100" dist="38100" dir="2700000" algn="tl">
                    <a:srgbClr val="000000"/>
                  </a:outerShdw>
                </a:effectLst>
              </a:rPr>
              <a:t>Load is kept in the “Preferred Work Zone</a:t>
            </a:r>
            <a:r>
              <a:rPr lang="en-US" sz="2000" dirty="0">
                <a:effectLst>
                  <a:outerShdw blurRad="38100" dist="38100" dir="2700000" algn="tl">
                    <a:srgbClr val="000000"/>
                  </a:outerShdw>
                </a:effectLst>
              </a:rPr>
              <a:t>”.</a:t>
            </a:r>
            <a:endParaRPr lang="en-US" sz="2000" dirty="0">
              <a:effectLst>
                <a:outerShdw blurRad="38100" dist="38100" dir="2700000" algn="tl">
                  <a:srgbClr val="000000"/>
                </a:outerShdw>
              </a:effectLst>
            </a:endParaRPr>
          </a:p>
          <a:p>
            <a:pPr marL="342900" indent="-342900">
              <a:buFont typeface="Wingdings" panose="05000000000000000000" pitchFamily="2" charset="2"/>
              <a:buChar char="ü"/>
              <a:defRPr/>
            </a:pPr>
            <a:endParaRPr lang="en-US" sz="2000" dirty="0">
              <a:effectLst>
                <a:outerShdw blurRad="38100" dist="38100" dir="2700000" algn="tl">
                  <a:srgbClr val="000000"/>
                </a:outerShdw>
              </a:effectLst>
            </a:endParaRPr>
          </a:p>
          <a:p>
            <a:pPr marL="342900" indent="-342900">
              <a:buFont typeface="Wingdings" panose="05000000000000000000" pitchFamily="2" charset="2"/>
              <a:buChar char="ü"/>
              <a:defRPr/>
            </a:pPr>
            <a:r>
              <a:rPr lang="en-US" sz="2000" dirty="0">
                <a:effectLst>
                  <a:outerShdw blurRad="38100" dist="38100" dir="2700000" algn="tl">
                    <a:srgbClr val="000000"/>
                  </a:outerShdw>
                </a:effectLst>
              </a:rPr>
              <a:t>Feet are spread for a wide, stable base of </a:t>
            </a:r>
            <a:r>
              <a:rPr lang="en-US" sz="2000" dirty="0">
                <a:effectLst>
                  <a:outerShdw blurRad="38100" dist="38100" dir="2700000" algn="tl">
                    <a:srgbClr val="000000"/>
                  </a:outerShdw>
                </a:effectLst>
              </a:rPr>
              <a:t>support.</a:t>
            </a:r>
            <a:endParaRPr lang="en-US" sz="2000" dirty="0">
              <a:effectLst>
                <a:outerShdw blurRad="38100" dist="38100" dir="2700000" algn="tl">
                  <a:srgbClr val="000000"/>
                </a:outerShdw>
              </a:effectLst>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1598613" y="685800"/>
            <a:ext cx="6378575" cy="1293813"/>
          </a:xfrm>
        </p:spPr>
        <p:txBody>
          <a:bodyPr/>
          <a:lstStyle/>
          <a:p>
            <a:pPr eaLnBrk="1" hangingPunct="1"/>
            <a:r>
              <a:rPr lang="en-US" altLang="en-US" smtClean="0"/>
              <a:t>Moving Heavy Objects</a:t>
            </a:r>
          </a:p>
        </p:txBody>
      </p:sp>
      <p:sp>
        <p:nvSpPr>
          <p:cNvPr id="41987" name="Rectangle 3"/>
          <p:cNvSpPr>
            <a:spLocks noGrp="1" noChangeArrowheads="1"/>
          </p:cNvSpPr>
          <p:nvPr>
            <p:ph type="body" idx="4294967295"/>
          </p:nvPr>
        </p:nvSpPr>
        <p:spPr>
          <a:xfrm>
            <a:off x="914400" y="2281238"/>
            <a:ext cx="7956550" cy="4070350"/>
          </a:xfrm>
        </p:spPr>
        <p:txBody>
          <a:bodyPr/>
          <a:lstStyle/>
          <a:p>
            <a:pPr eaLnBrk="1" hangingPunct="1">
              <a:buClr>
                <a:schemeClr val="tx2"/>
              </a:buClr>
              <a:buFont typeface="Wingdings" panose="05000000000000000000" pitchFamily="2" charset="2"/>
              <a:buChar char="ü"/>
            </a:pPr>
            <a:r>
              <a:rPr lang="en-US" altLang="en-US" smtClean="0"/>
              <a:t>Try to PUSH whenever possible.</a:t>
            </a:r>
          </a:p>
          <a:p>
            <a:pPr eaLnBrk="1" hangingPunct="1">
              <a:buClr>
                <a:schemeClr val="tx2"/>
              </a:buClr>
              <a:buFont typeface="Wingdings" panose="05000000000000000000" pitchFamily="2" charset="2"/>
              <a:buChar char="ü"/>
            </a:pPr>
            <a:r>
              <a:rPr lang="en-US" altLang="en-US" smtClean="0"/>
              <a:t>Avoid PULLING heavy objects.</a:t>
            </a:r>
          </a:p>
          <a:p>
            <a:pPr eaLnBrk="1" hangingPunct="1">
              <a:buFont typeface="Wingdings" panose="05000000000000000000" pitchFamily="2" charset="2"/>
              <a:buNone/>
            </a:pPr>
            <a:r>
              <a:rPr lang="en-US" altLang="en-US" sz="1400" smtClean="0"/>
              <a:t>	</a:t>
            </a:r>
            <a:r>
              <a:rPr lang="en-US" altLang="en-US" sz="2000" smtClean="0"/>
              <a:t>If pulling is necessary, keep good posture!</a:t>
            </a:r>
          </a:p>
          <a:p>
            <a:pPr eaLnBrk="1" hangingPunct="1"/>
            <a:endParaRPr lang="en-US" altLang="en-US" smtClean="0"/>
          </a:p>
        </p:txBody>
      </p:sp>
      <p:pic>
        <p:nvPicPr>
          <p:cNvPr id="41988" name="Picture 4" descr="pus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581400"/>
            <a:ext cx="35052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3124200" y="61913"/>
            <a:ext cx="2971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eaLnBrk="1" hangingPunct="1">
              <a:lnSpc>
                <a:spcPct val="100000"/>
              </a:lnSpc>
              <a:spcBef>
                <a:spcPct val="0"/>
              </a:spcBef>
              <a:buFontTx/>
              <a:buNone/>
              <a:defRPr/>
            </a:pPr>
            <a:r>
              <a:rPr lang="en-US" altLang="en-US" sz="3600" dirty="0" smtClean="0">
                <a:latin typeface="+mj-lt"/>
              </a:rPr>
              <a:t>Types of Lifts</a:t>
            </a:r>
          </a:p>
          <a:p>
            <a:pPr algn="ctr" eaLnBrk="1" hangingPunct="1">
              <a:lnSpc>
                <a:spcPct val="100000"/>
              </a:lnSpc>
              <a:spcBef>
                <a:spcPct val="0"/>
              </a:spcBef>
              <a:buFontTx/>
              <a:buNone/>
              <a:defRPr/>
            </a:pPr>
            <a:r>
              <a:rPr lang="en-US" altLang="en-US" sz="3600" dirty="0" smtClean="0">
                <a:latin typeface="+mj-lt"/>
              </a:rPr>
              <a:t>&amp;</a:t>
            </a:r>
          </a:p>
          <a:p>
            <a:pPr algn="ctr" eaLnBrk="1" hangingPunct="1">
              <a:lnSpc>
                <a:spcPct val="100000"/>
              </a:lnSpc>
              <a:spcBef>
                <a:spcPct val="0"/>
              </a:spcBef>
              <a:buFontTx/>
              <a:buNone/>
              <a:defRPr/>
            </a:pPr>
            <a:r>
              <a:rPr lang="en-US" altLang="en-US" sz="3600" dirty="0" smtClean="0">
                <a:latin typeface="+mj-lt"/>
              </a:rPr>
              <a:t>Transfers</a:t>
            </a:r>
          </a:p>
          <a:p>
            <a:pPr algn="ctr" eaLnBrk="1" hangingPunct="1">
              <a:lnSpc>
                <a:spcPct val="100000"/>
              </a:lnSpc>
              <a:spcBef>
                <a:spcPct val="0"/>
              </a:spcBef>
              <a:buFontTx/>
              <a:buNone/>
              <a:defRPr/>
            </a:pPr>
            <a:endParaRPr lang="en-US" altLang="en-US" sz="1800" b="1" dirty="0" smtClean="0">
              <a:latin typeface="Arial" panose="020B0604020202020204" pitchFamily="34" charset="0"/>
            </a:endParaRPr>
          </a:p>
        </p:txBody>
      </p:sp>
      <p:pic>
        <p:nvPicPr>
          <p:cNvPr id="44035" name="Picture 5" descr="2 person to b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243840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8" descr="pivot to toil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657600"/>
            <a:ext cx="20272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9" descr="small child lif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1575" y="758825"/>
            <a:ext cx="17446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10" descr="scan00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0163" y="3663950"/>
            <a:ext cx="243840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Text Box 11"/>
          <p:cNvSpPr txBox="1">
            <a:spLocks noChangeArrowheads="1"/>
          </p:cNvSpPr>
          <p:nvPr/>
        </p:nvSpPr>
        <p:spPr bwMode="auto">
          <a:xfrm>
            <a:off x="498475" y="3068638"/>
            <a:ext cx="2813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en-US">
                <a:solidFill>
                  <a:schemeClr val="tx1"/>
                </a:solidFill>
                <a:latin typeface="Arial" panose="020B0604020202020204" pitchFamily="34" charset="0"/>
              </a:rPr>
              <a:t>Two person dependent lift</a:t>
            </a:r>
          </a:p>
        </p:txBody>
      </p:sp>
      <p:sp>
        <p:nvSpPr>
          <p:cNvPr id="44040" name="Text Box 13"/>
          <p:cNvSpPr txBox="1">
            <a:spLocks noChangeArrowheads="1"/>
          </p:cNvSpPr>
          <p:nvPr/>
        </p:nvSpPr>
        <p:spPr bwMode="auto">
          <a:xfrm>
            <a:off x="5334000" y="2971800"/>
            <a:ext cx="358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en-US">
                <a:solidFill>
                  <a:schemeClr val="tx1"/>
                </a:solidFill>
                <a:latin typeface="Arial" panose="020B0604020202020204" pitchFamily="34" charset="0"/>
              </a:rPr>
              <a:t>One person dependent lift</a:t>
            </a:r>
          </a:p>
          <a:p>
            <a:pPr eaLnBrk="1" hangingPunct="1">
              <a:spcBef>
                <a:spcPct val="0"/>
              </a:spcBef>
              <a:buClrTx/>
              <a:buFontTx/>
              <a:buNone/>
            </a:pPr>
            <a:r>
              <a:rPr lang="en-US" altLang="en-US" sz="1000">
                <a:solidFill>
                  <a:schemeClr val="tx1"/>
                </a:solidFill>
                <a:latin typeface="Arial" panose="020B0604020202020204" pitchFamily="34" charset="0"/>
              </a:rPr>
              <a:t>(Second staff member acting as a spotter is recommended)</a:t>
            </a:r>
          </a:p>
        </p:txBody>
      </p:sp>
      <p:sp>
        <p:nvSpPr>
          <p:cNvPr id="44041" name="Line 18"/>
          <p:cNvSpPr>
            <a:spLocks noChangeShapeType="1"/>
          </p:cNvSpPr>
          <p:nvPr/>
        </p:nvSpPr>
        <p:spPr bwMode="auto">
          <a:xfrm flipV="1">
            <a:off x="914400" y="2286000"/>
            <a:ext cx="304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2" name="Text Box 19"/>
          <p:cNvSpPr txBox="1">
            <a:spLocks noChangeArrowheads="1"/>
          </p:cNvSpPr>
          <p:nvPr/>
        </p:nvSpPr>
        <p:spPr bwMode="auto">
          <a:xfrm>
            <a:off x="914400" y="5867400"/>
            <a:ext cx="153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en-US">
                <a:solidFill>
                  <a:schemeClr val="tx1"/>
                </a:solidFill>
                <a:latin typeface="Arial" panose="020B0604020202020204" pitchFamily="34" charset="0"/>
              </a:rPr>
              <a:t>Pivot transfer</a:t>
            </a:r>
          </a:p>
        </p:txBody>
      </p:sp>
      <p:sp>
        <p:nvSpPr>
          <p:cNvPr id="44043" name="Text Box 20"/>
          <p:cNvSpPr txBox="1">
            <a:spLocks noChangeArrowheads="1"/>
          </p:cNvSpPr>
          <p:nvPr/>
        </p:nvSpPr>
        <p:spPr bwMode="auto">
          <a:xfrm>
            <a:off x="3616325" y="5851525"/>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en-US">
                <a:solidFill>
                  <a:schemeClr val="tx1"/>
                </a:solidFill>
                <a:latin typeface="Arial" panose="020B0604020202020204" pitchFamily="34" charset="0"/>
              </a:rPr>
              <a:t>Sit to stand transfer</a:t>
            </a:r>
          </a:p>
        </p:txBody>
      </p:sp>
      <p:sp>
        <p:nvSpPr>
          <p:cNvPr id="44044" name="Text Box 21"/>
          <p:cNvSpPr txBox="1">
            <a:spLocks noChangeArrowheads="1"/>
          </p:cNvSpPr>
          <p:nvPr/>
        </p:nvSpPr>
        <p:spPr bwMode="auto">
          <a:xfrm>
            <a:off x="6400800" y="5791200"/>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en-US">
                <a:solidFill>
                  <a:schemeClr val="tx1"/>
                </a:solidFill>
                <a:latin typeface="Arial" panose="020B0604020202020204" pitchFamily="34" charset="0"/>
              </a:rPr>
              <a:t>Floor to stand transfer</a:t>
            </a:r>
          </a:p>
        </p:txBody>
      </p:sp>
      <p:pic>
        <p:nvPicPr>
          <p:cNvPr id="44045" name="Picture 22" descr="sit to sta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9038" y="3657600"/>
            <a:ext cx="206216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6" name="Rectangle 15"/>
          <p:cNvSpPr>
            <a:spLocks noChangeArrowheads="1"/>
          </p:cNvSpPr>
          <p:nvPr/>
        </p:nvSpPr>
        <p:spPr bwMode="auto">
          <a:xfrm>
            <a:off x="914400" y="6248400"/>
            <a:ext cx="7785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b="1">
                <a:latin typeface="Calibri" panose="020F0502020204030204" pitchFamily="34" charset="0"/>
              </a:rPr>
              <a:t>Consult the physical therapist assigned to your school for individualized training.</a:t>
            </a:r>
            <a:endParaRPr lang="en-US" altLang="en-US" b="1">
              <a:solidFill>
                <a:schemeClr val="tx1"/>
              </a:solidFill>
              <a:latin typeface="Tahoma" panose="020B0604030504040204" pitchFamily="34" charset="0"/>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1447800" y="609600"/>
            <a:ext cx="9144000" cy="1371600"/>
          </a:xfrm>
        </p:spPr>
        <p:txBody>
          <a:bodyPr/>
          <a:lstStyle/>
          <a:p>
            <a:pPr eaLnBrk="1" hangingPunct="1"/>
            <a:r>
              <a:rPr lang="en-US" altLang="en-US" smtClean="0"/>
              <a:t>Sequence for a General Lift </a:t>
            </a:r>
            <a:br>
              <a:rPr lang="en-US" altLang="en-US" smtClean="0"/>
            </a:br>
            <a:r>
              <a:rPr lang="en-US" altLang="en-US" smtClean="0"/>
              <a:t>Transfer</a:t>
            </a:r>
          </a:p>
        </p:txBody>
      </p:sp>
      <p:sp>
        <p:nvSpPr>
          <p:cNvPr id="46083" name="Content Placeholder 2"/>
          <p:cNvSpPr>
            <a:spLocks noGrp="1"/>
          </p:cNvSpPr>
          <p:nvPr>
            <p:ph idx="4294967295"/>
          </p:nvPr>
        </p:nvSpPr>
        <p:spPr>
          <a:xfrm>
            <a:off x="457200" y="2133600"/>
            <a:ext cx="8686800" cy="5638800"/>
          </a:xfrm>
        </p:spPr>
        <p:txBody>
          <a:bodyPr/>
          <a:lstStyle/>
          <a:p>
            <a:pPr marL="609600" indent="-609600" eaLnBrk="1" hangingPunct="1">
              <a:buClr>
                <a:schemeClr val="tx2"/>
              </a:buClr>
              <a:buFont typeface="Wingdings" panose="05000000000000000000" pitchFamily="2" charset="2"/>
              <a:buChar char="ü"/>
            </a:pPr>
            <a:r>
              <a:rPr lang="en-US" altLang="en-US" sz="2000" smtClean="0"/>
              <a:t>Wear comfortable, supportive shoes and appropriate clothing.</a:t>
            </a:r>
          </a:p>
          <a:p>
            <a:pPr marL="990600" lvl="1" indent="-533400" eaLnBrk="1" hangingPunct="1">
              <a:buClr>
                <a:schemeClr val="tx2"/>
              </a:buClr>
              <a:buSzPct val="75000"/>
              <a:buFontTx/>
              <a:buChar char="•"/>
            </a:pPr>
            <a:r>
              <a:rPr lang="en-US" altLang="en-US" sz="2000" smtClean="0"/>
              <a:t>No open-toed shoes, No flip-flops/sandals.</a:t>
            </a:r>
          </a:p>
          <a:p>
            <a:pPr marL="990600" lvl="1" indent="-533400" eaLnBrk="1" hangingPunct="1">
              <a:buClr>
                <a:schemeClr val="tx2"/>
              </a:buClr>
              <a:buSzPct val="75000"/>
              <a:buFontTx/>
              <a:buChar char="•"/>
            </a:pPr>
            <a:r>
              <a:rPr lang="en-US" altLang="en-US" sz="2000" smtClean="0"/>
              <a:t>No dangling objects – necklaces, earrings, Lanyards should be breakaway.</a:t>
            </a:r>
          </a:p>
          <a:p>
            <a:pPr marL="990600" lvl="1" indent="-533400" eaLnBrk="1" hangingPunct="1">
              <a:buClr>
                <a:schemeClr val="tx2"/>
              </a:buClr>
              <a:buSzPct val="75000"/>
              <a:buFontTx/>
              <a:buChar char="•"/>
            </a:pPr>
            <a:r>
              <a:rPr lang="en-US" altLang="en-US" sz="2000" smtClean="0"/>
              <a:t>Clothes should permit free movement, but not loose enough to get caught on objects.</a:t>
            </a:r>
          </a:p>
          <a:p>
            <a:pPr marL="609600" indent="-609600" eaLnBrk="1" hangingPunct="1">
              <a:buClr>
                <a:schemeClr val="tx2"/>
              </a:buClr>
              <a:buSzPct val="75000"/>
              <a:buFont typeface="Wingdings" panose="05000000000000000000" pitchFamily="2" charset="2"/>
              <a:buChar char="ü"/>
            </a:pPr>
            <a:r>
              <a:rPr lang="en-US" altLang="en-US" sz="2000" smtClean="0"/>
              <a:t>Always ask for help.</a:t>
            </a:r>
          </a:p>
          <a:p>
            <a:pPr marL="990600" lvl="1" indent="-533400" eaLnBrk="1" hangingPunct="1">
              <a:buClr>
                <a:schemeClr val="tx2"/>
              </a:buClr>
              <a:buSzPct val="75000"/>
              <a:buFontTx/>
              <a:buChar char="•"/>
            </a:pPr>
            <a:r>
              <a:rPr lang="en-US" altLang="en-US" sz="2000" smtClean="0"/>
              <a:t>Even when a student doesn’t require a Two-person lift,  consider having another staff member act as a “spotter”.</a:t>
            </a:r>
          </a:p>
          <a:p>
            <a:pPr marL="609600" indent="-609600" eaLnBrk="1" hangingPunct="1">
              <a:buClr>
                <a:schemeClr val="tx2"/>
              </a:buClr>
              <a:buSzPct val="75000"/>
              <a:buFont typeface="Wingdings" panose="05000000000000000000" pitchFamily="2" charset="2"/>
              <a:buChar char="ü"/>
            </a:pPr>
            <a:r>
              <a:rPr lang="en-US" altLang="en-US" sz="2000" smtClean="0"/>
              <a:t>Assess the load to be lifted.</a:t>
            </a:r>
          </a:p>
          <a:p>
            <a:pPr marL="990600" lvl="1" indent="-533400" eaLnBrk="1" hangingPunct="1">
              <a:buClr>
                <a:schemeClr val="tx2"/>
              </a:buClr>
              <a:buSzPct val="75000"/>
              <a:buFontTx/>
              <a:buChar char="•"/>
            </a:pPr>
            <a:r>
              <a:rPr lang="en-US" altLang="en-US" sz="2000" smtClean="0"/>
              <a:t>Know the student’s weight and their ability to assist.</a:t>
            </a:r>
          </a:p>
          <a:p>
            <a:pPr marL="609600" indent="-609600" eaLnBrk="1" hangingPunct="1">
              <a:buClr>
                <a:schemeClr val="tx2"/>
              </a:buClr>
              <a:buSzPct val="75000"/>
              <a:buFont typeface="Wingdings" panose="05000000000000000000" pitchFamily="2" charset="2"/>
              <a:buChar char="ü"/>
            </a:pPr>
            <a:endParaRPr lang="en-US" altLang="en-US" sz="2800" smtClean="0"/>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914400" y="1265238"/>
            <a:ext cx="8229600" cy="5592762"/>
          </a:xfrm>
        </p:spPr>
        <p:txBody>
          <a:bodyPr rtlCol="0">
            <a:normAutofit fontScale="92500"/>
          </a:bodyPr>
          <a:lstStyle/>
          <a:p>
            <a:pPr marL="609600" indent="-609600" eaLnBrk="1" fontAlgn="auto" hangingPunct="1">
              <a:spcAft>
                <a:spcPts val="0"/>
              </a:spcAft>
              <a:buClr>
                <a:schemeClr val="tx2"/>
              </a:buClr>
              <a:buSzPct val="75000"/>
              <a:buFont typeface="Wingdings" panose="05000000000000000000" pitchFamily="2" charset="2"/>
              <a:buChar char="ü"/>
              <a:defRPr/>
            </a:pPr>
            <a:r>
              <a:rPr lang="en-US" altLang="en-US" sz="2800" dirty="0" smtClean="0">
                <a:solidFill>
                  <a:schemeClr val="tx1">
                    <a:lumMod val="75000"/>
                    <a:lumOff val="25000"/>
                  </a:schemeClr>
                </a:solidFill>
              </a:rPr>
              <a:t>Plan the maneuver. </a:t>
            </a:r>
          </a:p>
          <a:p>
            <a:pPr marL="990600" lvl="1" indent="-533400" eaLnBrk="1" fontAlgn="auto" hangingPunct="1">
              <a:spcAft>
                <a:spcPts val="0"/>
              </a:spcAft>
              <a:buClr>
                <a:schemeClr val="tx2"/>
              </a:buClr>
              <a:buSzPct val="75000"/>
              <a:buFontTx/>
              <a:buChar char="•"/>
              <a:defRPr/>
            </a:pPr>
            <a:r>
              <a:rPr lang="en-US" altLang="en-US" sz="2400" dirty="0" smtClean="0">
                <a:solidFill>
                  <a:schemeClr val="tx1">
                    <a:lumMod val="75000"/>
                    <a:lumOff val="25000"/>
                  </a:schemeClr>
                </a:solidFill>
              </a:rPr>
              <a:t>Talk with the other staff member that will be assisting about the lift before actually performing the lift.</a:t>
            </a:r>
          </a:p>
          <a:p>
            <a:pPr marL="990600" lvl="1" indent="-533400" eaLnBrk="1" fontAlgn="auto" hangingPunct="1">
              <a:spcAft>
                <a:spcPts val="0"/>
              </a:spcAft>
              <a:buClr>
                <a:schemeClr val="tx2"/>
              </a:buClr>
              <a:buSzPct val="75000"/>
              <a:buFontTx/>
              <a:buChar char="•"/>
              <a:defRPr/>
            </a:pPr>
            <a:r>
              <a:rPr lang="en-US" altLang="en-US" sz="2400" dirty="0" smtClean="0">
                <a:solidFill>
                  <a:schemeClr val="tx1">
                    <a:lumMod val="75000"/>
                    <a:lumOff val="25000"/>
                  </a:schemeClr>
                </a:solidFill>
              </a:rPr>
              <a:t>Avoid rushing.</a:t>
            </a:r>
          </a:p>
          <a:p>
            <a:pPr marL="609600" indent="-609600" eaLnBrk="1" fontAlgn="auto" hangingPunct="1">
              <a:spcAft>
                <a:spcPts val="0"/>
              </a:spcAft>
              <a:buClr>
                <a:schemeClr val="tx2"/>
              </a:buClr>
              <a:buSzPct val="75000"/>
              <a:buFont typeface="Wingdings" panose="05000000000000000000" pitchFamily="2" charset="2"/>
              <a:buChar char="ü"/>
              <a:defRPr/>
            </a:pPr>
            <a:r>
              <a:rPr lang="en-US" altLang="en-US" sz="2800" dirty="0" smtClean="0">
                <a:solidFill>
                  <a:schemeClr val="tx1">
                    <a:lumMod val="75000"/>
                    <a:lumOff val="25000"/>
                  </a:schemeClr>
                </a:solidFill>
              </a:rPr>
              <a:t>Think of ways to make the task easier:</a:t>
            </a:r>
          </a:p>
          <a:p>
            <a:pPr marL="990600" lvl="1" indent="-533400" eaLnBrk="1" fontAlgn="auto" hangingPunct="1">
              <a:spcAft>
                <a:spcPts val="0"/>
              </a:spcAft>
              <a:buClr>
                <a:schemeClr val="tx2"/>
              </a:buClr>
              <a:buSzPct val="75000"/>
              <a:buFontTx/>
              <a:buChar char="•"/>
              <a:defRPr/>
            </a:pPr>
            <a:r>
              <a:rPr lang="en-US" altLang="en-US" sz="2400" dirty="0" smtClean="0">
                <a:solidFill>
                  <a:schemeClr val="tx1">
                    <a:lumMod val="75000"/>
                    <a:lumOff val="25000"/>
                  </a:schemeClr>
                </a:solidFill>
              </a:rPr>
              <a:t>Reduce the distance to be traveled during the lift. </a:t>
            </a:r>
          </a:p>
          <a:p>
            <a:pPr marL="990600" lvl="1" indent="-533400" eaLnBrk="1" fontAlgn="auto" hangingPunct="1">
              <a:spcAft>
                <a:spcPts val="0"/>
              </a:spcAft>
              <a:buClr>
                <a:schemeClr val="tx2"/>
              </a:buClr>
              <a:buSzPct val="75000"/>
              <a:buFontTx/>
              <a:buChar char="•"/>
              <a:defRPr/>
            </a:pPr>
            <a:r>
              <a:rPr lang="en-US" altLang="en-US" sz="2400" dirty="0" smtClean="0">
                <a:solidFill>
                  <a:schemeClr val="tx1">
                    <a:lumMod val="75000"/>
                    <a:lumOff val="25000"/>
                  </a:schemeClr>
                </a:solidFill>
              </a:rPr>
              <a:t>Consider pushing, pulling, rolling, or sliding the student instead of lifting.</a:t>
            </a:r>
          </a:p>
          <a:p>
            <a:pPr marL="609600" indent="-609600" eaLnBrk="1" fontAlgn="auto" hangingPunct="1">
              <a:spcAft>
                <a:spcPts val="0"/>
              </a:spcAft>
              <a:buClr>
                <a:schemeClr val="tx2"/>
              </a:buClr>
              <a:buSzPct val="75000"/>
              <a:buFont typeface="Wingdings" panose="05000000000000000000" pitchFamily="2" charset="2"/>
              <a:buChar char="ü"/>
              <a:defRPr/>
            </a:pPr>
            <a:r>
              <a:rPr lang="en-US" altLang="en-US" sz="2800" dirty="0" smtClean="0">
                <a:solidFill>
                  <a:schemeClr val="tx1">
                    <a:lumMod val="75000"/>
                    <a:lumOff val="25000"/>
                  </a:schemeClr>
                </a:solidFill>
              </a:rPr>
              <a:t>Clear obstacles in your path.</a:t>
            </a:r>
          </a:p>
          <a:p>
            <a:pPr marL="609600" indent="-609600" eaLnBrk="1" fontAlgn="auto" hangingPunct="1">
              <a:spcAft>
                <a:spcPts val="0"/>
              </a:spcAft>
              <a:buClr>
                <a:schemeClr val="tx2"/>
              </a:buClr>
              <a:buSzPct val="75000"/>
              <a:buFont typeface="Wingdings" panose="05000000000000000000" pitchFamily="2" charset="2"/>
              <a:buChar char="ü"/>
              <a:defRPr/>
            </a:pPr>
            <a:r>
              <a:rPr lang="en-US" altLang="en-US" sz="2800" dirty="0" smtClean="0">
                <a:solidFill>
                  <a:schemeClr val="tx1">
                    <a:lumMod val="75000"/>
                    <a:lumOff val="25000"/>
                  </a:schemeClr>
                </a:solidFill>
              </a:rPr>
              <a:t>Always consider using mechanical lifting devices.</a:t>
            </a:r>
          </a:p>
          <a:p>
            <a:pPr marL="990600" lvl="1" indent="-533400" eaLnBrk="1" fontAlgn="auto" hangingPunct="1">
              <a:spcAft>
                <a:spcPts val="0"/>
              </a:spcAft>
              <a:buClr>
                <a:schemeClr val="tx2"/>
              </a:buClr>
              <a:buSzPct val="75000"/>
              <a:buFontTx/>
              <a:buChar char="•"/>
              <a:defRPr/>
            </a:pPr>
            <a:r>
              <a:rPr lang="en-US" altLang="en-US" sz="2400" dirty="0" smtClean="0">
                <a:solidFill>
                  <a:schemeClr val="tx1">
                    <a:lumMod val="75000"/>
                    <a:lumOff val="25000"/>
                  </a:schemeClr>
                </a:solidFill>
              </a:rPr>
              <a:t>To be determined on a case by case basis.</a:t>
            </a:r>
            <a:endParaRPr lang="en-US" altLang="en-US" dirty="0" smtClean="0">
              <a:solidFill>
                <a:schemeClr val="tx1">
                  <a:lumMod val="75000"/>
                  <a:lumOff val="25000"/>
                </a:schemeClr>
              </a:solidFill>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762000" y="1143000"/>
            <a:ext cx="8229600" cy="5943600"/>
          </a:xfrm>
        </p:spPr>
        <p:txBody>
          <a:bodyPr/>
          <a:lstStyle/>
          <a:p>
            <a:pPr marL="609600" indent="-609600" eaLnBrk="1" hangingPunct="1">
              <a:buClr>
                <a:schemeClr val="tx2"/>
              </a:buClr>
              <a:buSzPct val="75000"/>
              <a:buFont typeface="Wingdings" panose="05000000000000000000" pitchFamily="2" charset="2"/>
              <a:buChar char="ü"/>
            </a:pPr>
            <a:r>
              <a:rPr lang="en-US" altLang="en-US" sz="2800" smtClean="0"/>
              <a:t>Communicate with the student what is going to happen during the lift. </a:t>
            </a:r>
          </a:p>
          <a:p>
            <a:pPr marL="609600" indent="-609600" eaLnBrk="1" hangingPunct="1">
              <a:buClr>
                <a:schemeClr val="tx2"/>
              </a:buClr>
              <a:buSzPct val="75000"/>
              <a:buFont typeface="Wingdings" panose="05000000000000000000" pitchFamily="2" charset="2"/>
              <a:buChar char="ü"/>
            </a:pPr>
            <a:r>
              <a:rPr lang="en-US" altLang="en-US" sz="2800" smtClean="0"/>
              <a:t>Make sure all surfaces are stable.</a:t>
            </a:r>
            <a:r>
              <a:rPr lang="en-US" altLang="en-US" smtClean="0"/>
              <a:t> </a:t>
            </a:r>
          </a:p>
          <a:p>
            <a:pPr marL="990600" lvl="1" indent="-533400" eaLnBrk="1" hangingPunct="1">
              <a:buClr>
                <a:schemeClr val="tx2"/>
              </a:buClr>
              <a:buSzPct val="75000"/>
              <a:buFontTx/>
              <a:buChar char="•"/>
            </a:pPr>
            <a:r>
              <a:rPr lang="en-US" altLang="en-US" sz="2400" smtClean="0"/>
              <a:t>Lock wheels on adaptive equipment and wheelchairs.</a:t>
            </a:r>
          </a:p>
          <a:p>
            <a:pPr marL="990600" lvl="1" indent="-533400" eaLnBrk="1" hangingPunct="1">
              <a:buClr>
                <a:schemeClr val="tx2"/>
              </a:buClr>
              <a:buSzPct val="75000"/>
              <a:buFontTx/>
              <a:buChar char="•"/>
            </a:pPr>
            <a:r>
              <a:rPr lang="en-US" altLang="en-US" sz="2400" smtClean="0"/>
              <a:t>Position equipment against a wall for added support, if possible.</a:t>
            </a:r>
          </a:p>
          <a:p>
            <a:pPr marL="609600" indent="-609600" eaLnBrk="1" hangingPunct="1">
              <a:buClr>
                <a:schemeClr val="tx2"/>
              </a:buClr>
              <a:buSzPct val="75000"/>
              <a:buFont typeface="Wingdings" panose="05000000000000000000" pitchFamily="2" charset="2"/>
              <a:buChar char="ü"/>
            </a:pPr>
            <a:r>
              <a:rPr lang="en-US" altLang="en-US" sz="2800" smtClean="0"/>
              <a:t>Grasp the student in a firm and comforting manner.</a:t>
            </a:r>
          </a:p>
          <a:p>
            <a:pPr marL="609600" indent="-609600" eaLnBrk="1" hangingPunct="1">
              <a:buClr>
                <a:schemeClr val="tx2"/>
              </a:buClr>
              <a:buSzPct val="75000"/>
              <a:buFont typeface="Wingdings" panose="05000000000000000000" pitchFamily="2" charset="2"/>
              <a:buChar char="ü"/>
            </a:pPr>
            <a:r>
              <a:rPr lang="en-US" altLang="en-US" sz="2800" smtClean="0"/>
              <a:t>Position your feet at shoulder’s width apart to give you a broad base of support.</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930275" y="381000"/>
            <a:ext cx="8229600" cy="6172200"/>
          </a:xfrm>
        </p:spPr>
        <p:txBody>
          <a:bodyPr rtlCol="0">
            <a:normAutofit fontScale="92500" lnSpcReduction="10000"/>
          </a:bodyPr>
          <a:lstStyle/>
          <a:p>
            <a:pPr eaLnBrk="1" fontAlgn="auto" hangingPunct="1">
              <a:spcAft>
                <a:spcPts val="0"/>
              </a:spcAft>
              <a:buClr>
                <a:schemeClr val="tx2"/>
              </a:buClr>
              <a:buSzPct val="75000"/>
              <a:buFont typeface="Wingdings" panose="05000000000000000000" pitchFamily="2" charset="2"/>
              <a:buChar char="ü"/>
              <a:defRPr/>
            </a:pPr>
            <a:r>
              <a:rPr lang="en-US" altLang="en-US" sz="2800" dirty="0" smtClean="0">
                <a:solidFill>
                  <a:schemeClr val="tx1">
                    <a:lumMod val="75000"/>
                    <a:lumOff val="25000"/>
                  </a:schemeClr>
                </a:solidFill>
              </a:rPr>
              <a:t>Make sure the student is as close to you as possible.</a:t>
            </a:r>
          </a:p>
          <a:p>
            <a:pPr lvl="1" eaLnBrk="1" fontAlgn="auto" hangingPunct="1">
              <a:spcAft>
                <a:spcPts val="0"/>
              </a:spcAft>
              <a:buClr>
                <a:schemeClr val="tx2"/>
              </a:buClr>
              <a:buSzPct val="75000"/>
              <a:buFontTx/>
              <a:buChar char="•"/>
              <a:defRPr/>
            </a:pPr>
            <a:r>
              <a:rPr lang="en-US" altLang="en-US" sz="2400" dirty="0" smtClean="0">
                <a:solidFill>
                  <a:schemeClr val="tx1">
                    <a:lumMod val="75000"/>
                    <a:lumOff val="25000"/>
                  </a:schemeClr>
                </a:solidFill>
              </a:rPr>
              <a:t>Keep them in the “Preferred Work Zone”</a:t>
            </a:r>
          </a:p>
          <a:p>
            <a:pPr eaLnBrk="1" fontAlgn="auto" hangingPunct="1">
              <a:spcAft>
                <a:spcPts val="0"/>
              </a:spcAft>
              <a:buClr>
                <a:schemeClr val="tx2"/>
              </a:buClr>
              <a:buSzPct val="75000"/>
              <a:buFont typeface="Wingdings" panose="05000000000000000000" pitchFamily="2" charset="2"/>
              <a:buChar char="ü"/>
              <a:defRPr/>
            </a:pPr>
            <a:r>
              <a:rPr lang="en-US" altLang="en-US" sz="2800" dirty="0" smtClean="0">
                <a:solidFill>
                  <a:schemeClr val="tx1">
                    <a:lumMod val="75000"/>
                    <a:lumOff val="25000"/>
                  </a:schemeClr>
                </a:solidFill>
              </a:rPr>
              <a:t>Communicate clearly what you plan to do, the sequence, and provide a clear start. </a:t>
            </a:r>
          </a:p>
          <a:p>
            <a:pPr lvl="1" eaLnBrk="1" fontAlgn="auto" hangingPunct="1">
              <a:spcAft>
                <a:spcPts val="0"/>
              </a:spcAft>
              <a:buClr>
                <a:schemeClr val="tx2"/>
              </a:buClr>
              <a:buSzPct val="75000"/>
              <a:buFontTx/>
              <a:buChar char="•"/>
              <a:defRPr/>
            </a:pPr>
            <a:r>
              <a:rPr lang="en-US" altLang="en-US" sz="2400" dirty="0" smtClean="0">
                <a:solidFill>
                  <a:schemeClr val="tx1">
                    <a:lumMod val="75000"/>
                    <a:lumOff val="25000"/>
                  </a:schemeClr>
                </a:solidFill>
              </a:rPr>
              <a:t>(For example  “1…2…3…Lift”)</a:t>
            </a:r>
          </a:p>
          <a:p>
            <a:pPr eaLnBrk="1" fontAlgn="auto" hangingPunct="1">
              <a:spcAft>
                <a:spcPts val="0"/>
              </a:spcAft>
              <a:buClr>
                <a:schemeClr val="tx2"/>
              </a:buClr>
              <a:buSzPct val="75000"/>
              <a:buFont typeface="Wingdings" panose="05000000000000000000" pitchFamily="2" charset="2"/>
              <a:buChar char="ü"/>
              <a:defRPr/>
            </a:pPr>
            <a:r>
              <a:rPr lang="en-US" altLang="en-US" sz="2800" dirty="0" smtClean="0">
                <a:solidFill>
                  <a:schemeClr val="tx1">
                    <a:lumMod val="75000"/>
                    <a:lumOff val="25000"/>
                  </a:schemeClr>
                </a:solidFill>
              </a:rPr>
              <a:t>While grasping student, bend your knees and keep your back in neutral alignment.</a:t>
            </a:r>
          </a:p>
          <a:p>
            <a:pPr eaLnBrk="1" fontAlgn="auto" hangingPunct="1">
              <a:spcAft>
                <a:spcPts val="0"/>
              </a:spcAft>
              <a:buClr>
                <a:schemeClr val="tx2"/>
              </a:buClr>
              <a:buSzPct val="75000"/>
              <a:buFont typeface="Wingdings" panose="05000000000000000000" pitchFamily="2" charset="2"/>
              <a:buChar char="ü"/>
              <a:defRPr/>
            </a:pPr>
            <a:r>
              <a:rPr lang="en-US" altLang="en-US" sz="2800" dirty="0" smtClean="0">
                <a:solidFill>
                  <a:schemeClr val="tx1">
                    <a:lumMod val="75000"/>
                    <a:lumOff val="25000"/>
                  </a:schemeClr>
                </a:solidFill>
              </a:rPr>
              <a:t>Use your leg muscles, </a:t>
            </a:r>
            <a:r>
              <a:rPr lang="en-US" altLang="en-US" sz="2800" b="1" i="1" u="sng" dirty="0" smtClean="0">
                <a:solidFill>
                  <a:schemeClr val="tx1">
                    <a:lumMod val="75000"/>
                    <a:lumOff val="25000"/>
                  </a:schemeClr>
                </a:solidFill>
              </a:rPr>
              <a:t>not</a:t>
            </a:r>
            <a:r>
              <a:rPr lang="en-US" altLang="en-US" sz="2800" dirty="0" smtClean="0">
                <a:solidFill>
                  <a:schemeClr val="tx1">
                    <a:lumMod val="75000"/>
                    <a:lumOff val="25000"/>
                  </a:schemeClr>
                </a:solidFill>
              </a:rPr>
              <a:t> your back muscles to lift.</a:t>
            </a:r>
          </a:p>
          <a:p>
            <a:pPr eaLnBrk="1" fontAlgn="auto" hangingPunct="1">
              <a:spcAft>
                <a:spcPts val="0"/>
              </a:spcAft>
              <a:buClr>
                <a:schemeClr val="tx2"/>
              </a:buClr>
              <a:buSzPct val="75000"/>
              <a:buFont typeface="Wingdings" panose="05000000000000000000" pitchFamily="2" charset="2"/>
              <a:buChar char="ü"/>
              <a:defRPr/>
            </a:pPr>
            <a:r>
              <a:rPr lang="en-US" altLang="en-US" sz="2800" dirty="0" smtClean="0">
                <a:solidFill>
                  <a:schemeClr val="tx1">
                    <a:lumMod val="75000"/>
                    <a:lumOff val="25000"/>
                  </a:schemeClr>
                </a:solidFill>
              </a:rPr>
              <a:t>Do </a:t>
            </a:r>
            <a:r>
              <a:rPr lang="en-US" altLang="en-US" sz="2800" i="1" u="sng" dirty="0" smtClean="0">
                <a:solidFill>
                  <a:schemeClr val="tx1">
                    <a:lumMod val="75000"/>
                    <a:lumOff val="25000"/>
                  </a:schemeClr>
                </a:solidFill>
              </a:rPr>
              <a:t>not</a:t>
            </a:r>
            <a:r>
              <a:rPr lang="en-US" altLang="en-US" sz="2800" i="1" dirty="0" smtClean="0">
                <a:solidFill>
                  <a:schemeClr val="tx1">
                    <a:lumMod val="75000"/>
                    <a:lumOff val="25000"/>
                  </a:schemeClr>
                </a:solidFill>
              </a:rPr>
              <a:t>  </a:t>
            </a:r>
            <a:r>
              <a:rPr lang="en-US" altLang="en-US" sz="2800" dirty="0" smtClean="0">
                <a:solidFill>
                  <a:schemeClr val="tx1">
                    <a:lumMod val="75000"/>
                    <a:lumOff val="25000"/>
                  </a:schemeClr>
                </a:solidFill>
              </a:rPr>
              <a:t>twist your body while lifting or carrying a load.  A back injury may result.  Pivot your whole body as a unit instead.</a:t>
            </a:r>
          </a:p>
          <a:p>
            <a:pPr eaLnBrk="1" fontAlgn="auto" hangingPunct="1">
              <a:spcAft>
                <a:spcPts val="0"/>
              </a:spcAft>
              <a:buClr>
                <a:schemeClr val="tx2"/>
              </a:buClr>
              <a:buSzPct val="75000"/>
              <a:buFont typeface="Wingdings" panose="05000000000000000000" pitchFamily="2" charset="2"/>
              <a:buChar char="ü"/>
              <a:defRPr/>
            </a:pPr>
            <a:r>
              <a:rPr lang="en-US" altLang="en-US" sz="2800" dirty="0" smtClean="0">
                <a:solidFill>
                  <a:schemeClr val="tx1">
                    <a:lumMod val="75000"/>
                    <a:lumOff val="25000"/>
                  </a:schemeClr>
                </a:solidFill>
              </a:rPr>
              <a:t>Move smoothly and calmly, in a secure fashion.  </a:t>
            </a:r>
          </a:p>
          <a:p>
            <a:pPr lvl="1" eaLnBrk="1" fontAlgn="auto" hangingPunct="1">
              <a:spcAft>
                <a:spcPts val="0"/>
              </a:spcAft>
              <a:buClr>
                <a:schemeClr val="tx2"/>
              </a:buClr>
              <a:buSzPct val="75000"/>
              <a:buFontTx/>
              <a:buNone/>
              <a:defRPr/>
            </a:pPr>
            <a:endParaRPr lang="en-US" altLang="en-US" dirty="0" smtClean="0">
              <a:solidFill>
                <a:schemeClr val="tx1">
                  <a:lumMod val="75000"/>
                  <a:lumOff val="25000"/>
                </a:schemeClr>
              </a:solidFill>
            </a:endParaRPr>
          </a:p>
          <a:p>
            <a:pPr eaLnBrk="1" fontAlgn="auto" hangingPunct="1">
              <a:spcAft>
                <a:spcPts val="0"/>
              </a:spcAft>
              <a:buClr>
                <a:schemeClr val="tx2"/>
              </a:buClr>
              <a:buSzPct val="75000"/>
              <a:buFontTx/>
              <a:buNone/>
              <a:defRPr/>
            </a:pPr>
            <a:endParaRPr lang="en-US" altLang="en-US" dirty="0" smtClean="0">
              <a:solidFill>
                <a:schemeClr val="tx1">
                  <a:lumMod val="75000"/>
                  <a:lumOff val="25000"/>
                </a:schemeClr>
              </a:solidFill>
            </a:endParaRPr>
          </a:p>
          <a:p>
            <a:pPr eaLnBrk="1" fontAlgn="auto" hangingPunct="1">
              <a:spcAft>
                <a:spcPts val="0"/>
              </a:spcAft>
              <a:buFont typeface="Wingdings 3" charset="2"/>
              <a:buChar char=""/>
              <a:defRPr/>
            </a:pPr>
            <a:endParaRPr lang="en-US" altLang="en-US" dirty="0" smtClean="0">
              <a:solidFill>
                <a:schemeClr val="tx1">
                  <a:lumMod val="75000"/>
                  <a:lumOff val="25000"/>
                </a:schemeClr>
              </a:solidFill>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title" idx="4294967295"/>
          </p:nvPr>
        </p:nvSpPr>
        <p:spPr>
          <a:xfrm>
            <a:off x="1600200" y="592138"/>
            <a:ext cx="8229600" cy="1143000"/>
          </a:xfrm>
        </p:spPr>
        <p:txBody>
          <a:bodyPr/>
          <a:lstStyle/>
          <a:p>
            <a:pPr eaLnBrk="1" hangingPunct="1"/>
            <a:r>
              <a:rPr lang="en-US" altLang="en-US" smtClean="0"/>
              <a:t>Summary Slide</a:t>
            </a:r>
          </a:p>
        </p:txBody>
      </p:sp>
      <p:sp>
        <p:nvSpPr>
          <p:cNvPr id="41987" name="Rectangle 6"/>
          <p:cNvSpPr>
            <a:spLocks noGrp="1" noChangeArrowheads="1"/>
          </p:cNvSpPr>
          <p:nvPr>
            <p:ph idx="4294967295"/>
          </p:nvPr>
        </p:nvSpPr>
        <p:spPr>
          <a:xfrm>
            <a:off x="838200" y="1163638"/>
            <a:ext cx="8229600" cy="5638800"/>
          </a:xfrm>
        </p:spPr>
        <p:txBody>
          <a:bodyPr rtlCol="0">
            <a:normAutofit fontScale="92500" lnSpcReduction="10000"/>
          </a:bodyPr>
          <a:lstStyle/>
          <a:p>
            <a:pPr marL="609600" indent="-609600" eaLnBrk="1" fontAlgn="auto" hangingPunct="1">
              <a:spcAft>
                <a:spcPts val="0"/>
              </a:spcAft>
              <a:buClr>
                <a:schemeClr val="tx2"/>
              </a:buClr>
              <a:buSzPct val="75000"/>
              <a:buFont typeface="Wingdings" panose="05000000000000000000" pitchFamily="2" charset="2"/>
              <a:buChar char="ü"/>
              <a:defRPr/>
            </a:pPr>
            <a:r>
              <a:rPr lang="en-US" altLang="en-US" sz="2000" dirty="0" smtClean="0">
                <a:solidFill>
                  <a:schemeClr val="tx1">
                    <a:lumMod val="75000"/>
                    <a:lumOff val="25000"/>
                  </a:schemeClr>
                </a:solidFill>
              </a:rPr>
              <a:t>Proper Posture.</a:t>
            </a:r>
          </a:p>
          <a:p>
            <a:pPr marL="933450" lvl="1" indent="-533400" eaLnBrk="1" fontAlgn="auto" hangingPunct="1">
              <a:spcAft>
                <a:spcPts val="0"/>
              </a:spcAft>
              <a:buClr>
                <a:schemeClr val="tx2"/>
              </a:buClr>
              <a:buSzPct val="75000"/>
              <a:buFontTx/>
              <a:buChar char="•"/>
              <a:defRPr/>
            </a:pPr>
            <a:r>
              <a:rPr lang="en-US" altLang="en-US" sz="1800" dirty="0" smtClean="0">
                <a:solidFill>
                  <a:schemeClr val="tx1">
                    <a:lumMod val="75000"/>
                    <a:lumOff val="25000"/>
                  </a:schemeClr>
                </a:solidFill>
              </a:rPr>
              <a:t>Vertical Alignment of head, shoulders, hips and ankles</a:t>
            </a:r>
          </a:p>
          <a:p>
            <a:pPr marL="933450" lvl="1" indent="-533400" eaLnBrk="1" fontAlgn="auto" hangingPunct="1">
              <a:spcAft>
                <a:spcPts val="0"/>
              </a:spcAft>
              <a:buClr>
                <a:schemeClr val="tx2"/>
              </a:buClr>
              <a:buSzPct val="75000"/>
              <a:buFontTx/>
              <a:buChar char="•"/>
              <a:defRPr/>
            </a:pPr>
            <a:r>
              <a:rPr lang="en-US" altLang="en-US" sz="1800" dirty="0" smtClean="0">
                <a:solidFill>
                  <a:schemeClr val="tx1">
                    <a:lumMod val="75000"/>
                    <a:lumOff val="25000"/>
                  </a:schemeClr>
                </a:solidFill>
              </a:rPr>
              <a:t>Neutral posture (S curve in spine)</a:t>
            </a:r>
          </a:p>
          <a:p>
            <a:pPr marL="609600" indent="-609600" eaLnBrk="1" fontAlgn="auto" hangingPunct="1">
              <a:spcAft>
                <a:spcPts val="0"/>
              </a:spcAft>
              <a:buClr>
                <a:schemeClr val="tx2"/>
              </a:buClr>
              <a:buSzPct val="75000"/>
              <a:buFont typeface="Wingdings" panose="05000000000000000000" pitchFamily="2" charset="2"/>
              <a:buChar char="ü"/>
              <a:defRPr/>
            </a:pPr>
            <a:r>
              <a:rPr lang="en-US" altLang="en-US" sz="2000" dirty="0" smtClean="0">
                <a:solidFill>
                  <a:schemeClr val="tx1">
                    <a:lumMod val="75000"/>
                    <a:lumOff val="25000"/>
                  </a:schemeClr>
                </a:solidFill>
              </a:rPr>
              <a:t>Best Working Zone.</a:t>
            </a:r>
          </a:p>
          <a:p>
            <a:pPr marL="933450" lvl="1" indent="-533400" eaLnBrk="1" fontAlgn="auto" hangingPunct="1">
              <a:spcAft>
                <a:spcPts val="0"/>
              </a:spcAft>
              <a:buClr>
                <a:schemeClr val="tx2"/>
              </a:buClr>
              <a:buSzPct val="75000"/>
              <a:buFontTx/>
              <a:buChar char="•"/>
              <a:defRPr/>
            </a:pPr>
            <a:r>
              <a:rPr lang="en-US" altLang="en-US" sz="1800" dirty="0" smtClean="0">
                <a:solidFill>
                  <a:schemeClr val="tx1">
                    <a:lumMod val="75000"/>
                    <a:lumOff val="25000"/>
                  </a:schemeClr>
                </a:solidFill>
              </a:rPr>
              <a:t>Shoulder width, from waist to arm pit level and out as far as your forearm.</a:t>
            </a:r>
          </a:p>
          <a:p>
            <a:pPr marL="609600" indent="-609600" eaLnBrk="1" fontAlgn="auto" hangingPunct="1">
              <a:spcAft>
                <a:spcPts val="0"/>
              </a:spcAft>
              <a:buClr>
                <a:schemeClr val="tx2"/>
              </a:buClr>
              <a:buSzPct val="75000"/>
              <a:buFont typeface="Wingdings" panose="05000000000000000000" pitchFamily="2" charset="2"/>
              <a:buChar char="ü"/>
              <a:defRPr/>
            </a:pPr>
            <a:r>
              <a:rPr lang="en-US" altLang="en-US" sz="2000" dirty="0" smtClean="0">
                <a:solidFill>
                  <a:schemeClr val="tx1">
                    <a:lumMod val="75000"/>
                    <a:lumOff val="25000"/>
                  </a:schemeClr>
                </a:solidFill>
              </a:rPr>
              <a:t>Preferred working zone.</a:t>
            </a:r>
          </a:p>
          <a:p>
            <a:pPr marL="933450" lvl="1" indent="-533400" eaLnBrk="1" fontAlgn="auto" hangingPunct="1">
              <a:spcAft>
                <a:spcPts val="0"/>
              </a:spcAft>
              <a:buClr>
                <a:schemeClr val="tx2"/>
              </a:buClr>
              <a:buSzPct val="75000"/>
              <a:buFontTx/>
              <a:buChar char="•"/>
              <a:defRPr/>
            </a:pPr>
            <a:r>
              <a:rPr lang="en-US" altLang="en-US" sz="1800" dirty="0" smtClean="0">
                <a:solidFill>
                  <a:schemeClr val="tx1">
                    <a:lumMod val="75000"/>
                    <a:lumOff val="25000"/>
                  </a:schemeClr>
                </a:solidFill>
              </a:rPr>
              <a:t>One foot wider than shoulder width, from the top of the shoulders to arms’ length down the leg, out to arms’ length in front of the body.</a:t>
            </a:r>
          </a:p>
          <a:p>
            <a:pPr marL="609600" indent="-609600" eaLnBrk="1" fontAlgn="auto" hangingPunct="1">
              <a:spcAft>
                <a:spcPts val="0"/>
              </a:spcAft>
              <a:buClr>
                <a:schemeClr val="tx2"/>
              </a:buClr>
              <a:buSzPct val="75000"/>
              <a:buFont typeface="Wingdings" panose="05000000000000000000" pitchFamily="2" charset="2"/>
              <a:buChar char="ü"/>
              <a:defRPr/>
            </a:pPr>
            <a:r>
              <a:rPr lang="en-US" altLang="en-US" sz="2000" dirty="0" smtClean="0">
                <a:solidFill>
                  <a:schemeClr val="tx1">
                    <a:lumMod val="75000"/>
                    <a:lumOff val="25000"/>
                  </a:schemeClr>
                </a:solidFill>
              </a:rPr>
              <a:t>There are several types of student transfers.</a:t>
            </a:r>
          </a:p>
          <a:p>
            <a:pPr marL="933450" lvl="1" indent="-533400" eaLnBrk="1" fontAlgn="auto" hangingPunct="1">
              <a:spcAft>
                <a:spcPts val="0"/>
              </a:spcAft>
              <a:buClr>
                <a:schemeClr val="tx2"/>
              </a:buClr>
              <a:buSzPct val="75000"/>
              <a:buFontTx/>
              <a:buChar char="•"/>
              <a:defRPr/>
            </a:pPr>
            <a:r>
              <a:rPr lang="en-US" altLang="en-US" sz="1800" dirty="0" smtClean="0">
                <a:solidFill>
                  <a:schemeClr val="tx1">
                    <a:lumMod val="75000"/>
                    <a:lumOff val="25000"/>
                  </a:schemeClr>
                </a:solidFill>
              </a:rPr>
              <a:t>Two Person lift</a:t>
            </a:r>
          </a:p>
          <a:p>
            <a:pPr marL="933450" lvl="1" indent="-533400" eaLnBrk="1" fontAlgn="auto" hangingPunct="1">
              <a:spcAft>
                <a:spcPts val="0"/>
              </a:spcAft>
              <a:buClr>
                <a:schemeClr val="tx2"/>
              </a:buClr>
              <a:buSzPct val="75000"/>
              <a:buFontTx/>
              <a:buChar char="•"/>
              <a:defRPr/>
            </a:pPr>
            <a:r>
              <a:rPr lang="en-US" altLang="en-US" sz="1800" dirty="0" smtClean="0">
                <a:solidFill>
                  <a:schemeClr val="tx1">
                    <a:lumMod val="75000"/>
                    <a:lumOff val="25000"/>
                  </a:schemeClr>
                </a:solidFill>
              </a:rPr>
              <a:t>One person lift (should have a spotter available)</a:t>
            </a:r>
          </a:p>
          <a:p>
            <a:pPr marL="933450" lvl="1" indent="-533400" eaLnBrk="1" fontAlgn="auto" hangingPunct="1">
              <a:spcAft>
                <a:spcPts val="0"/>
              </a:spcAft>
              <a:buClr>
                <a:schemeClr val="tx2"/>
              </a:buClr>
              <a:buSzPct val="75000"/>
              <a:buFontTx/>
              <a:buChar char="•"/>
              <a:defRPr/>
            </a:pPr>
            <a:r>
              <a:rPr lang="en-US" altLang="en-US" sz="1800" dirty="0" smtClean="0">
                <a:solidFill>
                  <a:schemeClr val="tx1">
                    <a:lumMod val="75000"/>
                    <a:lumOff val="25000"/>
                  </a:schemeClr>
                </a:solidFill>
              </a:rPr>
              <a:t>Pivot transfer</a:t>
            </a:r>
          </a:p>
          <a:p>
            <a:pPr marL="933450" lvl="1" indent="-533400" eaLnBrk="1" fontAlgn="auto" hangingPunct="1">
              <a:spcAft>
                <a:spcPts val="0"/>
              </a:spcAft>
              <a:buClr>
                <a:schemeClr val="tx2"/>
              </a:buClr>
              <a:buSzPct val="75000"/>
              <a:buFontTx/>
              <a:buChar char="•"/>
              <a:defRPr/>
            </a:pPr>
            <a:r>
              <a:rPr lang="en-US" altLang="en-US" sz="1800" dirty="0" smtClean="0">
                <a:solidFill>
                  <a:schemeClr val="tx1">
                    <a:lumMod val="75000"/>
                    <a:lumOff val="25000"/>
                  </a:schemeClr>
                </a:solidFill>
              </a:rPr>
              <a:t>Sit to stand Transfer</a:t>
            </a:r>
          </a:p>
          <a:p>
            <a:pPr marL="933450" lvl="1" indent="-533400" eaLnBrk="1" fontAlgn="auto" hangingPunct="1">
              <a:spcAft>
                <a:spcPts val="0"/>
              </a:spcAft>
              <a:buClr>
                <a:schemeClr val="tx2"/>
              </a:buClr>
              <a:buSzPct val="75000"/>
              <a:buFontTx/>
              <a:buChar char="•"/>
              <a:defRPr/>
            </a:pPr>
            <a:r>
              <a:rPr lang="en-US" altLang="en-US" sz="1800" dirty="0" smtClean="0">
                <a:solidFill>
                  <a:schemeClr val="tx1">
                    <a:lumMod val="75000"/>
                    <a:lumOff val="25000"/>
                  </a:schemeClr>
                </a:solidFill>
              </a:rPr>
              <a:t>Floor to stand transfer</a:t>
            </a:r>
          </a:p>
          <a:p>
            <a:pPr marL="609600" indent="-609600" eaLnBrk="1" fontAlgn="auto" hangingPunct="1">
              <a:spcAft>
                <a:spcPts val="0"/>
              </a:spcAft>
              <a:buClr>
                <a:schemeClr val="tx2"/>
              </a:buClr>
              <a:buSzPct val="75000"/>
              <a:buFont typeface="Wingdings" panose="05000000000000000000" pitchFamily="2" charset="2"/>
              <a:buChar char="ü"/>
              <a:defRPr/>
            </a:pPr>
            <a:r>
              <a:rPr lang="en-US" altLang="en-US" sz="2000" dirty="0" smtClean="0">
                <a:solidFill>
                  <a:schemeClr val="tx1">
                    <a:lumMod val="75000"/>
                    <a:lumOff val="25000"/>
                  </a:schemeClr>
                </a:solidFill>
              </a:rPr>
              <a:t>Lifts must be planned and sequenced before being performed.</a:t>
            </a:r>
            <a:endParaRPr lang="en-US" altLang="en-US" sz="2000" dirty="0" smtClean="0">
              <a:solidFill>
                <a:schemeClr val="tx2"/>
              </a:solidFill>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944688" y="623888"/>
            <a:ext cx="6589712" cy="1281112"/>
          </a:xfrm>
        </p:spPr>
        <p:txBody>
          <a:bodyPr/>
          <a:lstStyle/>
          <a:p>
            <a:pPr eaLnBrk="1" hangingPunct="1"/>
            <a:r>
              <a:rPr lang="en-US" altLang="en-US" smtClean="0"/>
              <a:t>Determining the correct technique when lifting students </a:t>
            </a:r>
          </a:p>
        </p:txBody>
      </p:sp>
      <p:sp>
        <p:nvSpPr>
          <p:cNvPr id="14339" name="Content Placeholder 2"/>
          <p:cNvSpPr>
            <a:spLocks noGrp="1"/>
          </p:cNvSpPr>
          <p:nvPr>
            <p:ph idx="1"/>
          </p:nvPr>
        </p:nvSpPr>
        <p:spPr>
          <a:xfrm>
            <a:off x="1676400" y="2667000"/>
            <a:ext cx="6591300" cy="3778250"/>
          </a:xfrm>
        </p:spPr>
        <p:txBody>
          <a:bodyPr rtlCol="0">
            <a:normAutofit/>
          </a:bodyPr>
          <a:lstStyle/>
          <a:p>
            <a:pPr marL="0" indent="0" eaLnBrk="1" fontAlgn="auto" hangingPunct="1">
              <a:spcAft>
                <a:spcPts val="0"/>
              </a:spcAft>
              <a:buFont typeface="Arial" panose="020B0604020202020204" pitchFamily="34" charset="0"/>
              <a:buNone/>
              <a:defRPr/>
            </a:pPr>
            <a:endParaRPr lang="en-US" altLang="en-US" dirty="0" smtClean="0">
              <a:solidFill>
                <a:schemeClr val="tx1">
                  <a:lumMod val="75000"/>
                  <a:lumOff val="25000"/>
                </a:schemeClr>
              </a:solidFill>
            </a:endParaRPr>
          </a:p>
          <a:p>
            <a:pPr eaLnBrk="1" fontAlgn="auto" hangingPunct="1">
              <a:spcAft>
                <a:spcPts val="0"/>
              </a:spcAft>
              <a:buFont typeface="Wingdings 3" charset="2"/>
              <a:buChar char=""/>
              <a:defRPr/>
            </a:pPr>
            <a:r>
              <a:rPr lang="en-US" altLang="en-US" dirty="0">
                <a:solidFill>
                  <a:schemeClr val="tx1">
                    <a:lumMod val="75000"/>
                    <a:lumOff val="25000"/>
                  </a:schemeClr>
                </a:solidFill>
              </a:rPr>
              <a:t>Most appropriate technique to lift is specific to each </a:t>
            </a:r>
            <a:r>
              <a:rPr lang="en-US" altLang="en-US" dirty="0" smtClean="0">
                <a:solidFill>
                  <a:schemeClr val="tx1">
                    <a:lumMod val="75000"/>
                    <a:lumOff val="25000"/>
                  </a:schemeClr>
                </a:solidFill>
              </a:rPr>
              <a:t>student.</a:t>
            </a:r>
            <a:endParaRPr lang="en-US" altLang="en-US" dirty="0">
              <a:solidFill>
                <a:schemeClr val="tx1">
                  <a:lumMod val="75000"/>
                  <a:lumOff val="25000"/>
                </a:schemeClr>
              </a:solidFill>
            </a:endParaRPr>
          </a:p>
          <a:p>
            <a:pPr lvl="1" eaLnBrk="1" fontAlgn="auto" hangingPunct="1">
              <a:spcAft>
                <a:spcPts val="0"/>
              </a:spcAft>
              <a:buFont typeface="Wingdings 3" charset="2"/>
              <a:buChar char=""/>
              <a:defRPr/>
            </a:pPr>
            <a:r>
              <a:rPr lang="en-US" altLang="en-US" dirty="0">
                <a:solidFill>
                  <a:schemeClr val="tx1">
                    <a:lumMod val="75000"/>
                    <a:lumOff val="25000"/>
                  </a:schemeClr>
                </a:solidFill>
              </a:rPr>
              <a:t>Each student’s needs are individualized based on medical conditions, </a:t>
            </a:r>
            <a:r>
              <a:rPr lang="en-US" altLang="en-US" dirty="0" smtClean="0">
                <a:solidFill>
                  <a:schemeClr val="tx1">
                    <a:lumMod val="75000"/>
                    <a:lumOff val="25000"/>
                  </a:schemeClr>
                </a:solidFill>
              </a:rPr>
              <a:t>physical </a:t>
            </a:r>
            <a:r>
              <a:rPr lang="en-US" altLang="en-US" dirty="0">
                <a:solidFill>
                  <a:schemeClr val="tx1">
                    <a:lumMod val="75000"/>
                    <a:lumOff val="25000"/>
                  </a:schemeClr>
                </a:solidFill>
              </a:rPr>
              <a:t>needs, and factors such as size (height and weight) and movement ability.</a:t>
            </a:r>
          </a:p>
          <a:p>
            <a:pPr eaLnBrk="1" fontAlgn="auto" hangingPunct="1">
              <a:spcAft>
                <a:spcPts val="0"/>
              </a:spcAft>
              <a:buFont typeface="Wingdings 3" charset="2"/>
              <a:buChar char=""/>
              <a:defRPr/>
            </a:pPr>
            <a:r>
              <a:rPr lang="en-US" altLang="en-US" dirty="0" smtClean="0">
                <a:solidFill>
                  <a:schemeClr val="tx1">
                    <a:lumMod val="75000"/>
                    <a:lumOff val="25000"/>
                  </a:schemeClr>
                </a:solidFill>
              </a:rPr>
              <a:t>Consultation with the school’s physical therapist is available if needed.  Contact the Physical Disabilities Program at 301-657-4959 to determine which PT is assigned to your school.</a:t>
            </a:r>
          </a:p>
          <a:p>
            <a:pPr lvl="1" eaLnBrk="1" fontAlgn="auto" hangingPunct="1">
              <a:spcAft>
                <a:spcPts val="0"/>
              </a:spcAft>
              <a:buFont typeface="Wingdings 3" charset="2"/>
              <a:buChar char=""/>
              <a:defRPr/>
            </a:pPr>
            <a:endParaRPr lang="en-US" altLang="en-US" dirty="0" smtClean="0">
              <a:solidFill>
                <a:schemeClr val="tx1">
                  <a:lumMod val="75000"/>
                  <a:lumOff val="25000"/>
                </a:schemeClr>
              </a:solidFill>
            </a:endParaRPr>
          </a:p>
          <a:p>
            <a:pPr marL="0" indent="0" eaLnBrk="1" fontAlgn="auto" hangingPunct="1">
              <a:spcAft>
                <a:spcPts val="0"/>
              </a:spcAft>
              <a:buFont typeface="Arial" panose="020B0604020202020204" pitchFamily="34" charset="0"/>
              <a:buNone/>
              <a:defRPr/>
            </a:pPr>
            <a:endParaRPr lang="en-US" altLang="en-US" dirty="0" smtClean="0">
              <a:solidFill>
                <a:schemeClr val="tx1">
                  <a:lumMod val="75000"/>
                  <a:lumOff val="25000"/>
                </a:schemeClr>
              </a:solidFill>
            </a:endParaRPr>
          </a:p>
          <a:p>
            <a:pPr eaLnBrk="1" fontAlgn="auto" hangingPunct="1">
              <a:spcAft>
                <a:spcPts val="0"/>
              </a:spcAft>
              <a:buFont typeface="Wingdings 3" charset="2"/>
              <a:buChar char=""/>
              <a:defRPr/>
            </a:pPr>
            <a:endParaRPr lang="en-US" altLang="en-US" dirty="0" smtClean="0">
              <a:solidFill>
                <a:schemeClr val="tx1">
                  <a:lumMod val="75000"/>
                  <a:lumOff val="25000"/>
                </a:schemeClr>
              </a:solidFill>
            </a:endParaRPr>
          </a:p>
          <a:p>
            <a:pPr eaLnBrk="1" fontAlgn="auto" hangingPunct="1">
              <a:spcAft>
                <a:spcPts val="0"/>
              </a:spcAft>
              <a:buFont typeface="Wingdings" panose="05000000000000000000" pitchFamily="2" charset="2"/>
              <a:buNone/>
              <a:defRPr/>
            </a:pPr>
            <a:endParaRPr lang="en-US" altLang="en-US" dirty="0" smtClean="0">
              <a:solidFill>
                <a:schemeClr val="tx1">
                  <a:lumMod val="75000"/>
                  <a:lumOff val="25000"/>
                </a:schemeClr>
              </a:solidFill>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a:xfrm>
            <a:off x="1944688" y="623888"/>
            <a:ext cx="6589712" cy="1281112"/>
          </a:xfrm>
        </p:spPr>
        <p:txBody>
          <a:bodyPr/>
          <a:lstStyle/>
          <a:p>
            <a:pPr eaLnBrk="1" hangingPunct="1"/>
            <a:r>
              <a:rPr lang="en-US" altLang="en-US" smtClean="0"/>
              <a:t>Learning Outcomes</a:t>
            </a:r>
          </a:p>
        </p:txBody>
      </p:sp>
      <p:sp>
        <p:nvSpPr>
          <p:cNvPr id="17411" name="Rectangle 3"/>
          <p:cNvSpPr>
            <a:spLocks noGrp="1" noChangeArrowheads="1"/>
          </p:cNvSpPr>
          <p:nvPr>
            <p:ph idx="1"/>
          </p:nvPr>
        </p:nvSpPr>
        <p:spPr>
          <a:xfrm>
            <a:off x="593725" y="2209800"/>
            <a:ext cx="7956550" cy="4070350"/>
          </a:xfrm>
        </p:spPr>
        <p:txBody>
          <a:bodyPr rtlCol="0">
            <a:normAutofit fontScale="92500" lnSpcReduction="20000"/>
          </a:bodyPr>
          <a:lstStyle/>
          <a:p>
            <a:pPr marL="0" indent="0" eaLnBrk="1" fontAlgn="auto" hangingPunct="1">
              <a:spcAft>
                <a:spcPts val="0"/>
              </a:spcAft>
              <a:buFont typeface="Arial" panose="020B0604020202020204" pitchFamily="34" charset="0"/>
              <a:buNone/>
              <a:defRPr/>
            </a:pPr>
            <a:r>
              <a:rPr lang="en-US" sz="2300" dirty="0">
                <a:solidFill>
                  <a:schemeClr val="tx1">
                    <a:lumMod val="75000"/>
                    <a:lumOff val="25000"/>
                  </a:schemeClr>
                </a:solidFill>
              </a:rPr>
              <a:t>Upon completion of this presentation, participants will be able to… </a:t>
            </a:r>
          </a:p>
          <a:p>
            <a:pPr eaLnBrk="1" fontAlgn="auto" hangingPunct="1">
              <a:spcAft>
                <a:spcPts val="0"/>
              </a:spcAft>
              <a:buFont typeface="Wingdings 3" charset="2"/>
              <a:buChar char=""/>
              <a:defRPr/>
            </a:pPr>
            <a:r>
              <a:rPr lang="en-US" sz="2300" dirty="0" smtClean="0">
                <a:solidFill>
                  <a:schemeClr val="tx1">
                    <a:lumMod val="75000"/>
                    <a:lumOff val="25000"/>
                  </a:schemeClr>
                </a:solidFill>
              </a:rPr>
              <a:t>Identify </a:t>
            </a:r>
            <a:r>
              <a:rPr lang="en-US" sz="2300" dirty="0">
                <a:solidFill>
                  <a:schemeClr val="tx1">
                    <a:lumMod val="75000"/>
                    <a:lumOff val="25000"/>
                  </a:schemeClr>
                </a:solidFill>
              </a:rPr>
              <a:t>why it is important to lift with proper </a:t>
            </a:r>
            <a:r>
              <a:rPr lang="en-US" sz="2300" dirty="0" smtClean="0">
                <a:solidFill>
                  <a:schemeClr val="tx1">
                    <a:lumMod val="75000"/>
                    <a:lumOff val="25000"/>
                  </a:schemeClr>
                </a:solidFill>
              </a:rPr>
              <a:t>mechanics.</a:t>
            </a:r>
            <a:endParaRPr lang="en-US" sz="2300" dirty="0">
              <a:solidFill>
                <a:schemeClr val="tx1">
                  <a:lumMod val="75000"/>
                  <a:lumOff val="25000"/>
                </a:schemeClr>
              </a:solidFill>
            </a:endParaRPr>
          </a:p>
          <a:p>
            <a:pPr eaLnBrk="1" fontAlgn="auto" hangingPunct="1">
              <a:spcAft>
                <a:spcPts val="0"/>
              </a:spcAft>
              <a:buFont typeface="Wingdings 3" charset="2"/>
              <a:buChar char=""/>
              <a:defRPr/>
            </a:pPr>
            <a:r>
              <a:rPr lang="en-US" sz="2300" dirty="0" smtClean="0">
                <a:solidFill>
                  <a:schemeClr val="tx1">
                    <a:lumMod val="75000"/>
                    <a:lumOff val="25000"/>
                  </a:schemeClr>
                </a:solidFill>
              </a:rPr>
              <a:t>Describe </a:t>
            </a:r>
            <a:r>
              <a:rPr lang="en-US" sz="2300" dirty="0">
                <a:solidFill>
                  <a:schemeClr val="tx1">
                    <a:lumMod val="75000"/>
                    <a:lumOff val="25000"/>
                  </a:schemeClr>
                </a:solidFill>
              </a:rPr>
              <a:t>proper posture </a:t>
            </a:r>
            <a:r>
              <a:rPr lang="en-US" sz="2300" dirty="0" smtClean="0">
                <a:solidFill>
                  <a:schemeClr val="tx1">
                    <a:lumMod val="75000"/>
                    <a:lumOff val="25000"/>
                  </a:schemeClr>
                </a:solidFill>
              </a:rPr>
              <a:t>for lifting.</a:t>
            </a:r>
            <a:endParaRPr lang="en-US" sz="2300" dirty="0">
              <a:solidFill>
                <a:schemeClr val="tx1">
                  <a:lumMod val="75000"/>
                  <a:lumOff val="25000"/>
                </a:schemeClr>
              </a:solidFill>
            </a:endParaRPr>
          </a:p>
          <a:p>
            <a:pPr eaLnBrk="1" fontAlgn="auto" hangingPunct="1">
              <a:spcAft>
                <a:spcPts val="0"/>
              </a:spcAft>
              <a:buFont typeface="Wingdings 3" charset="2"/>
              <a:buChar char=""/>
              <a:defRPr/>
            </a:pPr>
            <a:r>
              <a:rPr lang="en-US" sz="2300" dirty="0">
                <a:solidFill>
                  <a:schemeClr val="tx1">
                    <a:lumMod val="75000"/>
                    <a:lumOff val="25000"/>
                  </a:schemeClr>
                </a:solidFill>
              </a:rPr>
              <a:t>Describe the best and preferred working </a:t>
            </a:r>
            <a:r>
              <a:rPr lang="en-US" sz="2300" dirty="0" smtClean="0">
                <a:solidFill>
                  <a:schemeClr val="tx1">
                    <a:lumMod val="75000"/>
                    <a:lumOff val="25000"/>
                  </a:schemeClr>
                </a:solidFill>
              </a:rPr>
              <a:t>zones. </a:t>
            </a:r>
            <a:endParaRPr lang="en-US" sz="2300" dirty="0">
              <a:solidFill>
                <a:schemeClr val="tx1">
                  <a:lumMod val="75000"/>
                  <a:lumOff val="25000"/>
                </a:schemeClr>
              </a:solidFill>
            </a:endParaRPr>
          </a:p>
          <a:p>
            <a:pPr eaLnBrk="1" fontAlgn="auto" hangingPunct="1">
              <a:spcAft>
                <a:spcPts val="0"/>
              </a:spcAft>
              <a:buFont typeface="Wingdings 3" charset="2"/>
              <a:buChar char=""/>
              <a:defRPr/>
            </a:pPr>
            <a:r>
              <a:rPr lang="en-US" sz="2300" dirty="0">
                <a:solidFill>
                  <a:schemeClr val="tx1">
                    <a:lumMod val="75000"/>
                    <a:lumOff val="25000"/>
                  </a:schemeClr>
                </a:solidFill>
              </a:rPr>
              <a:t>Identify types of lifts and </a:t>
            </a:r>
            <a:r>
              <a:rPr lang="en-US" sz="2300" dirty="0" smtClean="0">
                <a:solidFill>
                  <a:schemeClr val="tx1">
                    <a:lumMod val="75000"/>
                    <a:lumOff val="25000"/>
                  </a:schemeClr>
                </a:solidFill>
              </a:rPr>
              <a:t>transfers.</a:t>
            </a:r>
            <a:endParaRPr lang="en-US" sz="2300" dirty="0">
              <a:solidFill>
                <a:schemeClr val="tx1">
                  <a:lumMod val="75000"/>
                  <a:lumOff val="25000"/>
                </a:schemeClr>
              </a:solidFill>
            </a:endParaRPr>
          </a:p>
          <a:p>
            <a:pPr eaLnBrk="1" fontAlgn="auto" hangingPunct="1">
              <a:spcAft>
                <a:spcPts val="0"/>
              </a:spcAft>
              <a:buFont typeface="Wingdings 3" charset="2"/>
              <a:buChar char=""/>
              <a:defRPr/>
            </a:pPr>
            <a:r>
              <a:rPr lang="en-US" sz="2300" dirty="0">
                <a:solidFill>
                  <a:schemeClr val="tx1">
                    <a:lumMod val="75000"/>
                    <a:lumOff val="25000"/>
                  </a:schemeClr>
                </a:solidFill>
              </a:rPr>
              <a:t>Know the proper sequence for preparing to </a:t>
            </a:r>
            <a:r>
              <a:rPr lang="en-US" sz="2300" dirty="0" smtClean="0">
                <a:solidFill>
                  <a:schemeClr val="tx1">
                    <a:lumMod val="75000"/>
                    <a:lumOff val="25000"/>
                  </a:schemeClr>
                </a:solidFill>
              </a:rPr>
              <a:t>lift.</a:t>
            </a:r>
            <a:endParaRPr lang="en-US" sz="2300" dirty="0">
              <a:solidFill>
                <a:schemeClr val="tx1">
                  <a:lumMod val="75000"/>
                  <a:lumOff val="25000"/>
                </a:schemeClr>
              </a:solidFill>
            </a:endParaRPr>
          </a:p>
          <a:p>
            <a:pPr eaLnBrk="1" fontAlgn="auto" hangingPunct="1">
              <a:spcAft>
                <a:spcPts val="0"/>
              </a:spcAft>
              <a:buFont typeface="Wingdings 3" charset="2"/>
              <a:buChar char=""/>
              <a:defRPr/>
            </a:pPr>
            <a:r>
              <a:rPr lang="en-US" sz="2300" dirty="0">
                <a:solidFill>
                  <a:schemeClr val="tx1">
                    <a:lumMod val="75000"/>
                    <a:lumOff val="25000"/>
                  </a:schemeClr>
                </a:solidFill>
              </a:rPr>
              <a:t>Describe safe lifting principles and </a:t>
            </a:r>
            <a:r>
              <a:rPr lang="en-US" sz="2300" dirty="0" smtClean="0">
                <a:solidFill>
                  <a:schemeClr val="tx1">
                    <a:lumMod val="75000"/>
                    <a:lumOff val="25000"/>
                  </a:schemeClr>
                </a:solidFill>
              </a:rPr>
              <a:t>strategies.</a:t>
            </a:r>
            <a:endParaRPr lang="en-US" sz="2300" dirty="0">
              <a:solidFill>
                <a:schemeClr val="tx1">
                  <a:lumMod val="75000"/>
                  <a:lumOff val="25000"/>
                </a:schemeClr>
              </a:solidFill>
            </a:endParaRPr>
          </a:p>
          <a:p>
            <a:pPr eaLnBrk="1" fontAlgn="auto" hangingPunct="1">
              <a:spcAft>
                <a:spcPts val="0"/>
              </a:spcAft>
              <a:buFont typeface="Wingdings 3" charset="2"/>
              <a:buChar char=""/>
              <a:defRPr/>
            </a:pPr>
            <a:r>
              <a:rPr lang="en-US" sz="2300" dirty="0">
                <a:solidFill>
                  <a:schemeClr val="tx1">
                    <a:lumMod val="75000"/>
                    <a:lumOff val="25000"/>
                  </a:schemeClr>
                </a:solidFill>
              </a:rPr>
              <a:t>Describe preschool </a:t>
            </a:r>
            <a:r>
              <a:rPr lang="en-US" sz="2300" dirty="0" smtClean="0">
                <a:solidFill>
                  <a:schemeClr val="tx1">
                    <a:lumMod val="75000"/>
                    <a:lumOff val="25000"/>
                  </a:schemeClr>
                </a:solidFill>
              </a:rPr>
              <a:t>considerations.</a:t>
            </a:r>
            <a:endParaRPr lang="en-US" sz="2300" dirty="0">
              <a:solidFill>
                <a:schemeClr val="tx1">
                  <a:lumMod val="75000"/>
                  <a:lumOff val="25000"/>
                </a:schemeClr>
              </a:solidFill>
            </a:endParaRPr>
          </a:p>
          <a:p>
            <a:pPr eaLnBrk="1" fontAlgn="auto" hangingPunct="1">
              <a:spcAft>
                <a:spcPts val="0"/>
              </a:spcAft>
              <a:buFont typeface="Wingdings 3" charset="2"/>
              <a:buChar char=""/>
              <a:defRPr/>
            </a:pPr>
            <a:r>
              <a:rPr lang="en-US" sz="2300" dirty="0">
                <a:solidFill>
                  <a:schemeClr val="tx1">
                    <a:lumMod val="75000"/>
                    <a:lumOff val="25000"/>
                  </a:schemeClr>
                </a:solidFill>
              </a:rPr>
              <a:t>Identify commonly used positioning and mobility </a:t>
            </a:r>
            <a:r>
              <a:rPr lang="en-US" sz="2300" dirty="0" smtClean="0">
                <a:solidFill>
                  <a:schemeClr val="tx1">
                    <a:lumMod val="75000"/>
                    <a:lumOff val="25000"/>
                  </a:schemeClr>
                </a:solidFill>
              </a:rPr>
              <a:t>equipment.</a:t>
            </a:r>
            <a:endParaRPr lang="en-US" dirty="0">
              <a:solidFill>
                <a:schemeClr val="tx1">
                  <a:lumMod val="75000"/>
                  <a:lumOff val="25000"/>
                </a:schemeClr>
              </a:solidFill>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944688" y="623888"/>
            <a:ext cx="6589712" cy="1281112"/>
          </a:xfrm>
        </p:spPr>
        <p:txBody>
          <a:bodyPr/>
          <a:lstStyle/>
          <a:p>
            <a:pPr eaLnBrk="1" hangingPunct="1"/>
            <a:r>
              <a:rPr lang="en-US" altLang="en-US" smtClean="0"/>
              <a:t>Safe Lifting Techniques</a:t>
            </a:r>
          </a:p>
        </p:txBody>
      </p:sp>
      <p:sp>
        <p:nvSpPr>
          <p:cNvPr id="45059" name="Content Placeholder 2"/>
          <p:cNvSpPr>
            <a:spLocks noGrp="1"/>
          </p:cNvSpPr>
          <p:nvPr>
            <p:ph idx="1"/>
          </p:nvPr>
        </p:nvSpPr>
        <p:spPr>
          <a:xfrm>
            <a:off x="1943100" y="1524000"/>
            <a:ext cx="6591300" cy="4387850"/>
          </a:xfrm>
        </p:spPr>
        <p:txBody>
          <a:bodyPr rtlCol="0">
            <a:normAutofit fontScale="85000" lnSpcReduction="10000"/>
          </a:bodyPr>
          <a:lstStyle/>
          <a:p>
            <a:pPr eaLnBrk="1" fontAlgn="auto" hangingPunct="1">
              <a:spcAft>
                <a:spcPts val="0"/>
              </a:spcAft>
              <a:buFont typeface="Wingdings 3" charset="2"/>
              <a:buChar char=""/>
              <a:defRPr/>
            </a:pPr>
            <a:r>
              <a:rPr lang="en-US" altLang="en-US" sz="2100" dirty="0" smtClean="0">
                <a:solidFill>
                  <a:schemeClr val="tx1">
                    <a:lumMod val="75000"/>
                    <a:lumOff val="25000"/>
                  </a:schemeClr>
                </a:solidFill>
              </a:rPr>
              <a:t>Avoid lifts that require stretching or bending to reach the student. Redesign the work area so when you lift, the student is close to the body and at waist height.</a:t>
            </a:r>
          </a:p>
          <a:p>
            <a:pPr eaLnBrk="1" fontAlgn="auto" hangingPunct="1">
              <a:spcAft>
                <a:spcPts val="0"/>
              </a:spcAft>
              <a:buFont typeface="Wingdings 3" charset="2"/>
              <a:buChar char=""/>
              <a:defRPr/>
            </a:pPr>
            <a:r>
              <a:rPr lang="en-US" altLang="en-US" sz="2100" dirty="0" smtClean="0">
                <a:solidFill>
                  <a:schemeClr val="tx1">
                    <a:lumMod val="75000"/>
                    <a:lumOff val="25000"/>
                  </a:schemeClr>
                </a:solidFill>
              </a:rPr>
              <a:t>When lifting, keep your back straight and lift with your legs.</a:t>
            </a:r>
          </a:p>
          <a:p>
            <a:pPr eaLnBrk="1" fontAlgn="auto" hangingPunct="1">
              <a:spcAft>
                <a:spcPts val="0"/>
              </a:spcAft>
              <a:buFont typeface="Wingdings 3" charset="2"/>
              <a:buChar char=""/>
              <a:defRPr/>
            </a:pPr>
            <a:r>
              <a:rPr lang="en-US" altLang="en-US" sz="2100" dirty="0" smtClean="0">
                <a:solidFill>
                  <a:schemeClr val="tx1">
                    <a:lumMod val="75000"/>
                    <a:lumOff val="25000"/>
                  </a:schemeClr>
                </a:solidFill>
              </a:rPr>
              <a:t>Lift slowly and carefully and don’t jerk the student.</a:t>
            </a:r>
          </a:p>
          <a:p>
            <a:pPr eaLnBrk="1" fontAlgn="auto" hangingPunct="1">
              <a:spcAft>
                <a:spcPts val="0"/>
              </a:spcAft>
              <a:buFont typeface="Wingdings 3" charset="2"/>
              <a:buChar char=""/>
              <a:defRPr/>
            </a:pPr>
            <a:r>
              <a:rPr lang="en-US" altLang="en-US" sz="2100" dirty="0" smtClean="0">
                <a:solidFill>
                  <a:schemeClr val="tx1">
                    <a:lumMod val="75000"/>
                    <a:lumOff val="25000"/>
                  </a:schemeClr>
                </a:solidFill>
              </a:rPr>
              <a:t>Keep the weight of the student as close to your body as possible while lifting.</a:t>
            </a:r>
          </a:p>
          <a:p>
            <a:pPr eaLnBrk="1" fontAlgn="auto" hangingPunct="1">
              <a:spcAft>
                <a:spcPts val="0"/>
              </a:spcAft>
              <a:buFont typeface="Wingdings 3" charset="2"/>
              <a:buChar char=""/>
              <a:defRPr/>
            </a:pPr>
            <a:r>
              <a:rPr lang="en-US" altLang="en-US" sz="2100" dirty="0" smtClean="0">
                <a:solidFill>
                  <a:schemeClr val="tx1">
                    <a:lumMod val="75000"/>
                    <a:lumOff val="25000"/>
                  </a:schemeClr>
                </a:solidFill>
              </a:rPr>
              <a:t>Don’t twist or turn your spine while carrying out the lift.</a:t>
            </a:r>
          </a:p>
          <a:p>
            <a:pPr eaLnBrk="1" fontAlgn="auto" hangingPunct="1">
              <a:spcAft>
                <a:spcPts val="0"/>
              </a:spcAft>
              <a:buFont typeface="Wingdings 3" charset="2"/>
              <a:buChar char=""/>
              <a:defRPr/>
            </a:pPr>
            <a:r>
              <a:rPr lang="en-US" altLang="en-US" sz="2100" dirty="0" smtClean="0">
                <a:solidFill>
                  <a:schemeClr val="tx1">
                    <a:lumMod val="75000"/>
                    <a:lumOff val="25000"/>
                  </a:schemeClr>
                </a:solidFill>
              </a:rPr>
              <a:t>Make sure your path is clear while lifting the student. Remove obstacles that could cause you to trip.</a:t>
            </a:r>
          </a:p>
          <a:p>
            <a:pPr eaLnBrk="1" hangingPunct="1">
              <a:buClr>
                <a:srgbClr val="A53010"/>
              </a:buClr>
              <a:defRPr/>
            </a:pPr>
            <a:r>
              <a:rPr lang="en-US" altLang="en-US" sz="2100" dirty="0"/>
              <a:t>Avoid prolonged </a:t>
            </a:r>
            <a:r>
              <a:rPr lang="en-US" altLang="en-US" sz="2100" dirty="0" smtClean="0"/>
              <a:t>postures/positions </a:t>
            </a:r>
            <a:r>
              <a:rPr lang="en-US" altLang="en-US" sz="2100" dirty="0"/>
              <a:t>and repetitive motions (take breaks).</a:t>
            </a:r>
          </a:p>
          <a:p>
            <a:pPr eaLnBrk="1" fontAlgn="auto" hangingPunct="1">
              <a:spcAft>
                <a:spcPts val="0"/>
              </a:spcAft>
              <a:buFont typeface="Wingdings 3" charset="2"/>
              <a:buChar char=""/>
              <a:defRPr/>
            </a:pPr>
            <a:endParaRPr lang="en-US" altLang="en-US" sz="1400" dirty="0" smtClean="0">
              <a:solidFill>
                <a:schemeClr val="tx1">
                  <a:lumMod val="75000"/>
                  <a:lumOff val="25000"/>
                </a:schemeClr>
              </a:solidFill>
            </a:endParaRPr>
          </a:p>
        </p:txBody>
      </p:sp>
      <p:sp>
        <p:nvSpPr>
          <p:cNvPr id="4" name="TextBox 3"/>
          <p:cNvSpPr txBox="1"/>
          <p:nvPr/>
        </p:nvSpPr>
        <p:spPr>
          <a:xfrm>
            <a:off x="3162300" y="6292850"/>
            <a:ext cx="2819400" cy="277813"/>
          </a:xfrm>
          <a:prstGeom prst="rect">
            <a:avLst/>
          </a:prstGeom>
          <a:noFill/>
        </p:spPr>
        <p:txBody>
          <a:bodyPr>
            <a:spAutoFit/>
          </a:bodyPr>
          <a:lstStyle/>
          <a:p>
            <a:pPr>
              <a:defRPr/>
            </a:pPr>
            <a:r>
              <a:rPr lang="en-US" sz="1200" dirty="0">
                <a:latin typeface="+mn-lt"/>
              </a:rPr>
              <a:t>(</a:t>
            </a:r>
            <a:r>
              <a:rPr lang="en-US" sz="1200" i="1" dirty="0">
                <a:latin typeface="+mn-lt"/>
              </a:rPr>
              <a:t>Controlling ergonomic, </a:t>
            </a:r>
            <a:r>
              <a:rPr lang="en-US" sz="1200" dirty="0" err="1">
                <a:latin typeface="+mn-lt"/>
              </a:rPr>
              <a:t>n.d.</a:t>
            </a:r>
            <a:r>
              <a:rPr lang="en-US" sz="1200" dirty="0">
                <a:latin typeface="+mn-lt"/>
              </a:rPr>
              <a:t>, p. 3)</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944688" y="623888"/>
            <a:ext cx="6589712" cy="1281112"/>
          </a:xfrm>
        </p:spPr>
        <p:txBody>
          <a:bodyPr/>
          <a:lstStyle/>
          <a:p>
            <a:pPr eaLnBrk="1" hangingPunct="1"/>
            <a:r>
              <a:rPr lang="en-US" altLang="en-US" smtClean="0"/>
              <a:t>Positioning and Mobility Equipment</a:t>
            </a:r>
          </a:p>
        </p:txBody>
      </p:sp>
      <p:sp>
        <p:nvSpPr>
          <p:cNvPr id="59395" name="Content Placeholder 2"/>
          <p:cNvSpPr>
            <a:spLocks noGrp="1"/>
          </p:cNvSpPr>
          <p:nvPr>
            <p:ph idx="1"/>
          </p:nvPr>
        </p:nvSpPr>
        <p:spPr>
          <a:xfrm>
            <a:off x="1943100" y="2133600"/>
            <a:ext cx="6591300" cy="3778250"/>
          </a:xfrm>
        </p:spPr>
        <p:txBody>
          <a:bodyPr/>
          <a:lstStyle/>
          <a:p>
            <a:pPr eaLnBrk="1" hangingPunct="1">
              <a:defRPr/>
            </a:pPr>
            <a:r>
              <a:rPr lang="en-US" altLang="en-US" dirty="0" smtClean="0"/>
              <a:t>A </a:t>
            </a:r>
            <a:r>
              <a:rPr lang="en-US" altLang="en-US" b="1" dirty="0" smtClean="0"/>
              <a:t>variety</a:t>
            </a:r>
            <a:r>
              <a:rPr lang="en-US" altLang="en-US" dirty="0" smtClean="0"/>
              <a:t> of different types of assistive equipment available. </a:t>
            </a:r>
          </a:p>
          <a:p>
            <a:pPr eaLnBrk="1" hangingPunct="1">
              <a:defRPr/>
            </a:pPr>
            <a:r>
              <a:rPr lang="en-US" altLang="en-US" b="1" dirty="0" smtClean="0"/>
              <a:t>Speak with the physical therapist </a:t>
            </a:r>
            <a:r>
              <a:rPr lang="en-US" altLang="en-US" dirty="0" smtClean="0"/>
              <a:t>regarding specific questions about how to use a piece of equipment or how to help a student transfer from one piece of equipment to another.</a:t>
            </a:r>
          </a:p>
          <a:p>
            <a:pPr eaLnBrk="1" hangingPunct="1">
              <a:defRPr/>
            </a:pPr>
            <a:r>
              <a:rPr lang="en-US" altLang="en-US" dirty="0"/>
              <a:t>T</a:t>
            </a:r>
            <a:r>
              <a:rPr lang="en-US" altLang="en-US" dirty="0" smtClean="0"/>
              <a:t>ypes of equipment you might see…</a:t>
            </a:r>
          </a:p>
          <a:p>
            <a:pPr lvl="1" eaLnBrk="1" hangingPunct="1">
              <a:defRPr/>
            </a:pPr>
            <a:r>
              <a:rPr lang="en-US" altLang="en-US" dirty="0" smtClean="0"/>
              <a:t>Wheelchairs, gait trainers, standers</a:t>
            </a:r>
          </a:p>
          <a:p>
            <a:pPr lvl="1" eaLnBrk="1" hangingPunct="1">
              <a:defRPr/>
            </a:pPr>
            <a:r>
              <a:rPr lang="en-US" altLang="en-US" dirty="0" smtClean="0"/>
              <a:t>Adjustable changing table</a:t>
            </a:r>
          </a:p>
          <a:p>
            <a:pPr lvl="2" eaLnBrk="1" hangingPunct="1">
              <a:defRPr/>
            </a:pPr>
            <a:r>
              <a:rPr lang="en-US" altLang="en-US" dirty="0" smtClean="0"/>
              <a:t>Lower for transfers and raise for changing</a:t>
            </a:r>
          </a:p>
          <a:p>
            <a:pPr lvl="1" eaLnBrk="1" hangingPunct="1">
              <a:defRPr/>
            </a:pPr>
            <a:r>
              <a:rPr lang="en-US" altLang="en-US" dirty="0" smtClean="0"/>
              <a:t>Commode chair</a:t>
            </a:r>
          </a:p>
          <a:p>
            <a:pPr lvl="1" eaLnBrk="1" hangingPunct="1">
              <a:defRPr/>
            </a:pPr>
            <a:r>
              <a:rPr lang="en-US" altLang="en-US" dirty="0" smtClean="0"/>
              <a:t>Adapted strollers and chairs</a:t>
            </a:r>
          </a:p>
          <a:p>
            <a:pPr marL="457200" lvl="1" indent="0" eaLnBrk="1" hangingPunct="1">
              <a:buFont typeface="Wingdings 3" panose="05040102010807070707" pitchFamily="18" charset="2"/>
              <a:buNone/>
              <a:defRPr/>
            </a:pPr>
            <a:endParaRPr lang="en-US" altLang="en-US" dirty="0" smtClean="0"/>
          </a:p>
          <a:p>
            <a:pPr eaLnBrk="1" hangingPunct="1">
              <a:defRPr/>
            </a:pPr>
            <a:endParaRPr lang="en-US" alt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676400" y="730250"/>
            <a:ext cx="6589713" cy="1281113"/>
          </a:xfrm>
        </p:spPr>
        <p:txBody>
          <a:bodyPr/>
          <a:lstStyle/>
          <a:p>
            <a:pPr eaLnBrk="1" hangingPunct="1"/>
            <a:r>
              <a:rPr lang="en-US" altLang="en-US" smtClean="0"/>
              <a:t>Wheelchairs</a:t>
            </a:r>
          </a:p>
        </p:txBody>
      </p:sp>
      <p:sp>
        <p:nvSpPr>
          <p:cNvPr id="60419" name="Content Placeholder 2"/>
          <p:cNvSpPr>
            <a:spLocks noGrp="1"/>
          </p:cNvSpPr>
          <p:nvPr>
            <p:ph idx="1"/>
          </p:nvPr>
        </p:nvSpPr>
        <p:spPr>
          <a:xfrm>
            <a:off x="4970463" y="2209800"/>
            <a:ext cx="3978275" cy="4070350"/>
          </a:xfrm>
        </p:spPr>
        <p:txBody>
          <a:bodyPr/>
          <a:lstStyle/>
          <a:p>
            <a:pPr eaLnBrk="1" hangingPunct="1"/>
            <a:r>
              <a:rPr lang="en-US" altLang="en-US" smtClean="0">
                <a:latin typeface="Arial" panose="020B0604020202020204" pitchFamily="34" charset="0"/>
              </a:rPr>
              <a:t>For transfers:</a:t>
            </a:r>
          </a:p>
          <a:p>
            <a:pPr lvl="1" eaLnBrk="1" hangingPunct="1"/>
            <a:r>
              <a:rPr lang="en-US" altLang="en-US" smtClean="0">
                <a:latin typeface="Arial" panose="020B0604020202020204" pitchFamily="34" charset="0"/>
              </a:rPr>
              <a:t>Place chair at 45 degree angle to transfer surface for pivot transfer.</a:t>
            </a:r>
          </a:p>
          <a:p>
            <a:pPr lvl="1" eaLnBrk="1" hangingPunct="1"/>
            <a:r>
              <a:rPr lang="en-US" altLang="en-US" smtClean="0">
                <a:latin typeface="Arial" panose="020B0604020202020204" pitchFamily="34" charset="0"/>
              </a:rPr>
              <a:t>Might be easier to place the chair parallel to the table for two person lift.</a:t>
            </a:r>
          </a:p>
          <a:p>
            <a:pPr lvl="1" eaLnBrk="1" hangingPunct="1"/>
            <a:r>
              <a:rPr lang="en-US" altLang="en-US" smtClean="0">
                <a:latin typeface="Arial" panose="020B0604020202020204" pitchFamily="34" charset="0"/>
              </a:rPr>
              <a:t>Lower the table to the height of wheelchair seat.  </a:t>
            </a:r>
          </a:p>
          <a:p>
            <a:pPr lvl="1" eaLnBrk="1" hangingPunct="1"/>
            <a:r>
              <a:rPr lang="en-US" altLang="en-US" smtClean="0">
                <a:latin typeface="Arial" panose="020B0604020202020204" pitchFamily="34" charset="0"/>
              </a:rPr>
              <a:t>Swing foot rest out of the way.</a:t>
            </a:r>
          </a:p>
          <a:p>
            <a:pPr lvl="1" eaLnBrk="1" hangingPunct="1"/>
            <a:r>
              <a:rPr lang="en-US" altLang="en-US" smtClean="0">
                <a:latin typeface="Arial" panose="020B0604020202020204" pitchFamily="34" charset="0"/>
              </a:rPr>
              <a:t>Flip arm rest back.</a:t>
            </a:r>
          </a:p>
          <a:p>
            <a:pPr eaLnBrk="1" hangingPunct="1"/>
            <a:endParaRPr lang="en-US" altLang="en-US" smtClean="0"/>
          </a:p>
        </p:txBody>
      </p:sp>
      <p:pic>
        <p:nvPicPr>
          <p:cNvPr id="60420" name="Picture 9" descr="Image result for child with wheelcha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09800"/>
            <a:ext cx="3838575"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752600" y="685800"/>
            <a:ext cx="6589713" cy="1281113"/>
          </a:xfrm>
        </p:spPr>
        <p:txBody>
          <a:bodyPr/>
          <a:lstStyle/>
          <a:p>
            <a:pPr eaLnBrk="1" hangingPunct="1"/>
            <a:r>
              <a:rPr lang="en-US" altLang="en-US" smtClean="0"/>
              <a:t>Gait Trainers</a:t>
            </a:r>
          </a:p>
        </p:txBody>
      </p:sp>
      <p:sp>
        <p:nvSpPr>
          <p:cNvPr id="62467" name="Content Placeholder 2"/>
          <p:cNvSpPr>
            <a:spLocks noGrp="1"/>
          </p:cNvSpPr>
          <p:nvPr>
            <p:ph idx="1"/>
          </p:nvPr>
        </p:nvSpPr>
        <p:spPr>
          <a:xfrm>
            <a:off x="4572000" y="3687763"/>
            <a:ext cx="3902075" cy="4070350"/>
          </a:xfrm>
        </p:spPr>
        <p:txBody>
          <a:bodyPr/>
          <a:lstStyle/>
          <a:p>
            <a:pPr eaLnBrk="1" hangingPunct="1"/>
            <a:r>
              <a:rPr lang="en-US" altLang="en-US" smtClean="0">
                <a:latin typeface="Arial" panose="020B0604020202020204" pitchFamily="34" charset="0"/>
              </a:rPr>
              <a:t>Can use different attachments to provide more or less support</a:t>
            </a:r>
          </a:p>
          <a:p>
            <a:pPr eaLnBrk="1" hangingPunct="1"/>
            <a:r>
              <a:rPr lang="en-US" altLang="en-US" smtClean="0">
                <a:latin typeface="Arial" panose="020B0604020202020204" pitchFamily="34" charset="0"/>
              </a:rPr>
              <a:t>Can be used for walking or standing</a:t>
            </a:r>
          </a:p>
          <a:p>
            <a:pPr eaLnBrk="1" hangingPunct="1"/>
            <a:r>
              <a:rPr lang="en-US" altLang="en-US" smtClean="0">
                <a:latin typeface="Arial" panose="020B0604020202020204" pitchFamily="34" charset="0"/>
              </a:rPr>
              <a:t>Weight bearing is important to a child’s development and overall health</a:t>
            </a:r>
            <a:endParaRPr lang="en-US" altLang="en-US" smtClean="0"/>
          </a:p>
        </p:txBody>
      </p:sp>
      <p:pic>
        <p:nvPicPr>
          <p:cNvPr id="62468" name="Picture 4" descr="Image result for gait trainer wheel brakes"/>
          <p:cNvPicPr>
            <a:picLocks noChangeAspect="1" noChangeArrowheads="1"/>
          </p:cNvPicPr>
          <p:nvPr/>
        </p:nvPicPr>
        <p:blipFill>
          <a:blip r:embed="rId3">
            <a:extLst>
              <a:ext uri="{28A0092B-C50C-407E-A947-70E740481C1C}">
                <a14:useLocalDpi xmlns:a14="http://schemas.microsoft.com/office/drawing/2010/main" val="0"/>
              </a:ext>
            </a:extLst>
          </a:blip>
          <a:srcRect t="9169"/>
          <a:stretch>
            <a:fillRect/>
          </a:stretch>
        </p:blipFill>
        <p:spPr bwMode="auto">
          <a:xfrm>
            <a:off x="5368925" y="733425"/>
            <a:ext cx="325755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6" descr="Image result for posterior gait trai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54213"/>
            <a:ext cx="2711450"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1944688" y="623888"/>
            <a:ext cx="6589712" cy="1281112"/>
          </a:xfrm>
        </p:spPr>
        <p:txBody>
          <a:bodyPr/>
          <a:lstStyle/>
          <a:p>
            <a:pPr eaLnBrk="1" hangingPunct="1"/>
            <a:r>
              <a:rPr lang="en-US" altLang="en-US" smtClean="0"/>
              <a:t>Standers</a:t>
            </a:r>
          </a:p>
        </p:txBody>
      </p:sp>
      <p:sp>
        <p:nvSpPr>
          <p:cNvPr id="64515" name="Content Placeholder 2"/>
          <p:cNvSpPr>
            <a:spLocks noGrp="1"/>
          </p:cNvSpPr>
          <p:nvPr>
            <p:ph idx="1"/>
          </p:nvPr>
        </p:nvSpPr>
        <p:spPr>
          <a:xfrm>
            <a:off x="1236663" y="1905000"/>
            <a:ext cx="3902075" cy="4070350"/>
          </a:xfrm>
        </p:spPr>
        <p:txBody>
          <a:bodyPr/>
          <a:lstStyle/>
          <a:p>
            <a:pPr eaLnBrk="1" hangingPunct="1"/>
            <a:r>
              <a:rPr lang="en-US" altLang="en-US" smtClean="0"/>
              <a:t>Types:</a:t>
            </a:r>
          </a:p>
          <a:p>
            <a:pPr lvl="1" eaLnBrk="1" hangingPunct="1"/>
            <a:r>
              <a:rPr lang="en-US" altLang="en-US" smtClean="0"/>
              <a:t>Prone stander</a:t>
            </a:r>
          </a:p>
          <a:p>
            <a:pPr lvl="1" eaLnBrk="1" hangingPunct="1"/>
            <a:r>
              <a:rPr lang="en-US" altLang="en-US" smtClean="0"/>
              <a:t>Supine stander</a:t>
            </a:r>
          </a:p>
          <a:p>
            <a:pPr lvl="1" eaLnBrk="1" hangingPunct="1"/>
            <a:r>
              <a:rPr lang="en-US" altLang="en-US" smtClean="0"/>
              <a:t>Vertical stander </a:t>
            </a:r>
          </a:p>
          <a:p>
            <a:pPr lvl="1" eaLnBrk="1" hangingPunct="1"/>
            <a:r>
              <a:rPr lang="en-US" altLang="en-US" smtClean="0"/>
              <a:t>Rabbit mobile stander</a:t>
            </a:r>
          </a:p>
          <a:p>
            <a:pPr eaLnBrk="1" hangingPunct="1"/>
            <a:r>
              <a:rPr lang="en-US" altLang="en-US" smtClean="0"/>
              <a:t>Benefits:</a:t>
            </a:r>
          </a:p>
          <a:p>
            <a:pPr lvl="1" eaLnBrk="1" hangingPunct="1"/>
            <a:r>
              <a:rPr lang="en-US" altLang="en-US" smtClean="0"/>
              <a:t>Improves attention to task</a:t>
            </a:r>
          </a:p>
          <a:p>
            <a:pPr lvl="1" eaLnBrk="1" hangingPunct="1"/>
            <a:r>
              <a:rPr lang="en-US" altLang="en-US" smtClean="0"/>
              <a:t>Promotes weight-bearing</a:t>
            </a:r>
          </a:p>
          <a:p>
            <a:pPr lvl="1" eaLnBrk="1" hangingPunct="1"/>
            <a:r>
              <a:rPr lang="en-US" altLang="en-US" smtClean="0"/>
              <a:t>Can aide and/or strengthen head and trunk control</a:t>
            </a:r>
          </a:p>
        </p:txBody>
      </p:sp>
      <p:pic>
        <p:nvPicPr>
          <p:cNvPr id="64516" name="Picture 2" descr="Image result for prone sta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627063"/>
            <a:ext cx="3352800"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944688" y="623888"/>
            <a:ext cx="6589712" cy="1281112"/>
          </a:xfrm>
        </p:spPr>
        <p:txBody>
          <a:bodyPr/>
          <a:lstStyle/>
          <a:p>
            <a:pPr eaLnBrk="1" hangingPunct="1"/>
            <a:r>
              <a:rPr lang="en-US" altLang="en-US" smtClean="0"/>
              <a:t>Preschool considerations</a:t>
            </a:r>
          </a:p>
        </p:txBody>
      </p:sp>
      <p:pic>
        <p:nvPicPr>
          <p:cNvPr id="66563" name="Picture 4" descr="Image result for lifting mechan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743200"/>
            <a:ext cx="3814763"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1944688" y="623888"/>
            <a:ext cx="6589712" cy="1281112"/>
          </a:xfrm>
        </p:spPr>
        <p:txBody>
          <a:bodyPr/>
          <a:lstStyle/>
          <a:p>
            <a:pPr eaLnBrk="1" hangingPunct="1"/>
            <a:r>
              <a:rPr lang="en-US" altLang="en-US" smtClean="0"/>
              <a:t>Preschool considerations</a:t>
            </a:r>
          </a:p>
        </p:txBody>
      </p:sp>
      <p:sp>
        <p:nvSpPr>
          <p:cNvPr id="68611" name="Content Placeholder 4"/>
          <p:cNvSpPr>
            <a:spLocks noGrp="1"/>
          </p:cNvSpPr>
          <p:nvPr>
            <p:ph idx="1"/>
          </p:nvPr>
        </p:nvSpPr>
        <p:spPr>
          <a:xfrm>
            <a:off x="838200" y="2362200"/>
            <a:ext cx="7693025" cy="3962400"/>
          </a:xfrm>
        </p:spPr>
        <p:txBody>
          <a:bodyPr/>
          <a:lstStyle/>
          <a:p>
            <a:pPr eaLnBrk="1" hangingPunct="1"/>
            <a:r>
              <a:rPr lang="en-US" altLang="en-US" smtClean="0"/>
              <a:t>Working at low work heights (e.g. child-size tables and chairs.</a:t>
            </a:r>
          </a:p>
          <a:p>
            <a:pPr lvl="1" eaLnBrk="1" hangingPunct="1"/>
            <a:r>
              <a:rPr lang="en-US" altLang="en-US" smtClean="0"/>
              <a:t>Options for improved posture:</a:t>
            </a:r>
          </a:p>
          <a:p>
            <a:pPr lvl="2" eaLnBrk="1" hangingPunct="1"/>
            <a:r>
              <a:rPr lang="en-US" altLang="en-US" smtClean="0"/>
              <a:t>Drop your knees below the level of your hips.</a:t>
            </a:r>
          </a:p>
          <a:p>
            <a:pPr lvl="2" eaLnBrk="1" hangingPunct="1"/>
            <a:r>
              <a:rPr lang="en-US" altLang="en-US" smtClean="0"/>
              <a:t>Try kneel sitting intermittently.</a:t>
            </a:r>
          </a:p>
          <a:p>
            <a:pPr lvl="2" eaLnBrk="1" hangingPunct="1"/>
            <a:r>
              <a:rPr lang="en-US" altLang="en-US" smtClean="0"/>
              <a:t>Use adult size chair or rolling stool when possible.</a:t>
            </a:r>
          </a:p>
          <a:p>
            <a:pPr lvl="2" eaLnBrk="1" hangingPunct="1"/>
            <a:r>
              <a:rPr lang="en-US" altLang="en-US" smtClean="0"/>
              <a:t>Use a chair that allows you to slide your legs under the table.</a:t>
            </a:r>
          </a:p>
          <a:p>
            <a:pPr eaLnBrk="1" hangingPunct="1"/>
            <a:r>
              <a:rPr lang="en-US" altLang="en-US" smtClean="0"/>
              <a:t>Frequent sitting on the floor with back unsupported:</a:t>
            </a:r>
          </a:p>
          <a:p>
            <a:pPr lvl="1" eaLnBrk="1" hangingPunct="1"/>
            <a:r>
              <a:rPr lang="en-US" altLang="en-US" smtClean="0"/>
              <a:t>Use the wall or other stable object for back support.</a:t>
            </a:r>
          </a:p>
          <a:p>
            <a:pPr lvl="1" eaLnBrk="1" hangingPunct="1"/>
            <a:r>
              <a:rPr lang="en-US" altLang="en-US" u="sng" smtClean="0"/>
              <a:t>Frequently</a:t>
            </a:r>
            <a:r>
              <a:rPr lang="en-US" altLang="en-US" smtClean="0"/>
              <a:t> stretch body to upright position.</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1944688" y="623888"/>
            <a:ext cx="6589712" cy="1281112"/>
          </a:xfrm>
        </p:spPr>
        <p:txBody>
          <a:bodyPr/>
          <a:lstStyle/>
          <a:p>
            <a:pPr eaLnBrk="1" hangingPunct="1"/>
            <a:r>
              <a:rPr lang="en-US" altLang="en-US" smtClean="0"/>
              <a:t>References</a:t>
            </a:r>
          </a:p>
        </p:txBody>
      </p:sp>
      <p:sp>
        <p:nvSpPr>
          <p:cNvPr id="3" name="Content Placeholder 2"/>
          <p:cNvSpPr>
            <a:spLocks noGrp="1"/>
          </p:cNvSpPr>
          <p:nvPr>
            <p:ph idx="1"/>
          </p:nvPr>
        </p:nvSpPr>
        <p:spPr>
          <a:xfrm>
            <a:off x="593725" y="1828800"/>
            <a:ext cx="7956550" cy="4629150"/>
          </a:xfrm>
        </p:spPr>
        <p:txBody>
          <a:bodyPr rtlCol="0">
            <a:normAutofit/>
          </a:bodyPr>
          <a:lstStyle/>
          <a:p>
            <a:pPr marL="0" indent="0" eaLnBrk="1" fontAlgn="auto" hangingPunct="1">
              <a:spcAft>
                <a:spcPts val="0"/>
              </a:spcAft>
              <a:buFont typeface="Arial" panose="020B0604020202020204" pitchFamily="34" charset="0"/>
              <a:buNone/>
              <a:defRPr/>
            </a:pPr>
            <a:r>
              <a:rPr lang="en-US" sz="1200" dirty="0">
                <a:solidFill>
                  <a:schemeClr val="tx1">
                    <a:lumMod val="75000"/>
                    <a:lumOff val="25000"/>
                  </a:schemeClr>
                </a:solidFill>
              </a:rPr>
              <a:t>Campbell, S. K., Vander Linden, D. W., &amp; </a:t>
            </a:r>
            <a:r>
              <a:rPr lang="en-US" sz="1200" dirty="0" err="1">
                <a:solidFill>
                  <a:schemeClr val="tx1">
                    <a:lumMod val="75000"/>
                    <a:lumOff val="25000"/>
                  </a:schemeClr>
                </a:solidFill>
              </a:rPr>
              <a:t>Palisano</a:t>
            </a:r>
            <a:r>
              <a:rPr lang="en-US" sz="1200" dirty="0">
                <a:solidFill>
                  <a:schemeClr val="tx1">
                    <a:lumMod val="75000"/>
                    <a:lumOff val="25000"/>
                  </a:schemeClr>
                </a:solidFill>
              </a:rPr>
              <a:t>, R. J. (2006). </a:t>
            </a:r>
            <a:r>
              <a:rPr lang="en-US" sz="1200" i="1" dirty="0">
                <a:solidFill>
                  <a:schemeClr val="tx1">
                    <a:lumMod val="75000"/>
                    <a:lumOff val="25000"/>
                  </a:schemeClr>
                </a:solidFill>
              </a:rPr>
              <a:t>Physical therapy for children </a:t>
            </a:r>
          </a:p>
          <a:p>
            <a:pPr marL="0" indent="0" eaLnBrk="1" fontAlgn="auto" hangingPunct="1">
              <a:spcAft>
                <a:spcPts val="0"/>
              </a:spcAft>
              <a:buFont typeface="Arial" panose="020B0604020202020204" pitchFamily="34" charset="0"/>
              <a:buNone/>
              <a:defRPr/>
            </a:pPr>
            <a:r>
              <a:rPr lang="en-US" sz="1200" i="1" dirty="0">
                <a:solidFill>
                  <a:schemeClr val="tx1">
                    <a:lumMod val="75000"/>
                    <a:lumOff val="25000"/>
                  </a:schemeClr>
                </a:solidFill>
              </a:rPr>
              <a:t>	(3</a:t>
            </a:r>
            <a:r>
              <a:rPr lang="en-US" sz="1200" i="1" baseline="30000" dirty="0">
                <a:solidFill>
                  <a:schemeClr val="tx1">
                    <a:lumMod val="75000"/>
                    <a:lumOff val="25000"/>
                  </a:schemeClr>
                </a:solidFill>
              </a:rPr>
              <a:t>rd</a:t>
            </a:r>
            <a:r>
              <a:rPr lang="en-US" sz="1200" i="1" dirty="0">
                <a:solidFill>
                  <a:schemeClr val="tx1">
                    <a:lumMod val="75000"/>
                    <a:lumOff val="25000"/>
                  </a:schemeClr>
                </a:solidFill>
              </a:rPr>
              <a:t> ed.)</a:t>
            </a:r>
            <a:r>
              <a:rPr lang="en-US" sz="1200" dirty="0">
                <a:solidFill>
                  <a:schemeClr val="tx1">
                    <a:lumMod val="75000"/>
                    <a:lumOff val="25000"/>
                  </a:schemeClr>
                </a:solidFill>
              </a:rPr>
              <a:t>. St. Louis, MO: Elsevier Inc.</a:t>
            </a:r>
          </a:p>
          <a:p>
            <a:pPr marL="0" indent="0" eaLnBrk="1" fontAlgn="auto" hangingPunct="1">
              <a:spcAft>
                <a:spcPts val="0"/>
              </a:spcAft>
              <a:buFont typeface="Arial" panose="020B0604020202020204" pitchFamily="34" charset="0"/>
              <a:buNone/>
              <a:defRPr/>
            </a:pPr>
            <a:r>
              <a:rPr lang="en-US" altLang="en-US" sz="1200" i="1" dirty="0">
                <a:solidFill>
                  <a:schemeClr val="tx1">
                    <a:lumMod val="75000"/>
                    <a:lumOff val="25000"/>
                  </a:schemeClr>
                </a:solidFill>
              </a:rPr>
              <a:t>Controlling ergonomic hazards</a:t>
            </a:r>
            <a:r>
              <a:rPr lang="en-US" altLang="en-US" sz="1200" dirty="0">
                <a:solidFill>
                  <a:schemeClr val="tx1">
                    <a:lumMod val="75000"/>
                    <a:lumOff val="25000"/>
                  </a:schemeClr>
                </a:solidFill>
              </a:rPr>
              <a:t>. (</a:t>
            </a:r>
            <a:r>
              <a:rPr lang="en-US" altLang="en-US" sz="1200" dirty="0" err="1">
                <a:solidFill>
                  <a:schemeClr val="tx1">
                    <a:lumMod val="75000"/>
                    <a:lumOff val="25000"/>
                  </a:schemeClr>
                </a:solidFill>
              </a:rPr>
              <a:t>n.d.</a:t>
            </a:r>
            <a:r>
              <a:rPr lang="en-US" altLang="en-US" sz="1200" dirty="0">
                <a:solidFill>
                  <a:schemeClr val="tx1">
                    <a:lumMod val="75000"/>
                    <a:lumOff val="25000"/>
                  </a:schemeClr>
                </a:solidFill>
              </a:rPr>
              <a:t>). Retrieved from WOSH Specialist Training </a:t>
            </a:r>
          </a:p>
          <a:p>
            <a:pPr marL="0" indent="0" eaLnBrk="1" fontAlgn="auto" hangingPunct="1">
              <a:spcAft>
                <a:spcPts val="0"/>
              </a:spcAft>
              <a:buFont typeface="Arial" panose="020B0604020202020204" pitchFamily="34" charset="0"/>
              <a:buNone/>
              <a:defRPr/>
            </a:pPr>
            <a:r>
              <a:rPr lang="en-US" altLang="en-US" sz="1200" dirty="0">
                <a:solidFill>
                  <a:schemeClr val="tx1">
                    <a:lumMod val="75000"/>
                    <a:lumOff val="25000"/>
                  </a:schemeClr>
                </a:solidFill>
              </a:rPr>
              <a:t>	Supplemental Module website </a:t>
            </a:r>
            <a:r>
              <a:rPr lang="en-US" altLang="en-US" sz="1200" dirty="0">
                <a:solidFill>
                  <a:schemeClr val="tx1">
                    <a:lumMod val="75000"/>
                    <a:lumOff val="25000"/>
                  </a:schemeClr>
                </a:solidFill>
                <a:hlinkClick r:id="rId3"/>
              </a:rPr>
              <a:t>https://www.osha.gov/dte/grant_materials/fy11/sh-22240-	11/ErgoHazards.pdf0-	585</a:t>
            </a:r>
            <a:endParaRPr lang="en-US" sz="1200" dirty="0">
              <a:solidFill>
                <a:schemeClr val="tx1">
                  <a:lumMod val="75000"/>
                  <a:lumOff val="25000"/>
                </a:schemeClr>
              </a:solidFill>
            </a:endParaRPr>
          </a:p>
          <a:p>
            <a:pPr marL="0" indent="0" eaLnBrk="1" fontAlgn="auto" hangingPunct="1">
              <a:spcAft>
                <a:spcPts val="0"/>
              </a:spcAft>
              <a:buFont typeface="Arial" panose="020B0604020202020204" pitchFamily="34" charset="0"/>
              <a:buNone/>
              <a:defRPr/>
            </a:pPr>
            <a:r>
              <a:rPr lang="en-US" sz="1200" dirty="0">
                <a:solidFill>
                  <a:schemeClr val="tx1">
                    <a:lumMod val="75000"/>
                    <a:lumOff val="25000"/>
                  </a:schemeClr>
                </a:solidFill>
              </a:rPr>
              <a:t>Goodman, C. C. &amp; Fuller, K. S. (2009). </a:t>
            </a:r>
            <a:r>
              <a:rPr lang="en-US" sz="1200" i="1" dirty="0">
                <a:solidFill>
                  <a:schemeClr val="tx1">
                    <a:lumMod val="75000"/>
                    <a:lumOff val="25000"/>
                  </a:schemeClr>
                </a:solidFill>
              </a:rPr>
              <a:t>Pathology: Implications for the physical therapist</a:t>
            </a:r>
            <a:r>
              <a:rPr lang="en-US" sz="1200" dirty="0">
                <a:solidFill>
                  <a:schemeClr val="tx1">
                    <a:lumMod val="75000"/>
                    <a:lumOff val="25000"/>
                  </a:schemeClr>
                </a:solidFill>
              </a:rPr>
              <a:t> (3</a:t>
            </a:r>
            <a:r>
              <a:rPr lang="en-US" sz="1200" baseline="30000" dirty="0">
                <a:solidFill>
                  <a:schemeClr val="tx1">
                    <a:lumMod val="75000"/>
                    <a:lumOff val="25000"/>
                  </a:schemeClr>
                </a:solidFill>
              </a:rPr>
              <a:t>rd</a:t>
            </a:r>
            <a:r>
              <a:rPr lang="en-US" sz="1200" dirty="0">
                <a:solidFill>
                  <a:schemeClr val="tx1">
                    <a:lumMod val="75000"/>
                    <a:lumOff val="25000"/>
                  </a:schemeClr>
                </a:solidFill>
              </a:rPr>
              <a:t> </a:t>
            </a:r>
          </a:p>
          <a:p>
            <a:pPr marL="0" indent="0" eaLnBrk="1" fontAlgn="auto" hangingPunct="1">
              <a:spcAft>
                <a:spcPts val="0"/>
              </a:spcAft>
              <a:buFont typeface="Arial" panose="020B0604020202020204" pitchFamily="34" charset="0"/>
              <a:buNone/>
              <a:defRPr/>
            </a:pPr>
            <a:r>
              <a:rPr lang="en-US" sz="1200" dirty="0">
                <a:solidFill>
                  <a:schemeClr val="tx1">
                    <a:lumMod val="75000"/>
                    <a:lumOff val="25000"/>
                  </a:schemeClr>
                </a:solidFill>
              </a:rPr>
              <a:t>	ed.). St. Louis, MO: Saunders.</a:t>
            </a:r>
          </a:p>
          <a:p>
            <a:pPr marL="0" indent="0" eaLnBrk="1" fontAlgn="auto" hangingPunct="1">
              <a:spcAft>
                <a:spcPts val="0"/>
              </a:spcAft>
              <a:buFont typeface="Arial" panose="020B0604020202020204" pitchFamily="34" charset="0"/>
              <a:buNone/>
              <a:defRPr/>
            </a:pPr>
            <a:r>
              <a:rPr lang="en-US" altLang="en-US" sz="1200" i="1" dirty="0">
                <a:solidFill>
                  <a:schemeClr val="tx1">
                    <a:lumMod val="75000"/>
                    <a:lumOff val="25000"/>
                  </a:schemeClr>
                </a:solidFill>
              </a:rPr>
              <a:t>Guidelines for retail grocery stores: Ergonomics for the prevention of musculoskeletal </a:t>
            </a:r>
          </a:p>
          <a:p>
            <a:pPr marL="0" indent="0" eaLnBrk="1" fontAlgn="auto" hangingPunct="1">
              <a:spcAft>
                <a:spcPts val="0"/>
              </a:spcAft>
              <a:buFont typeface="Arial" panose="020B0604020202020204" pitchFamily="34" charset="0"/>
              <a:buNone/>
              <a:defRPr/>
            </a:pPr>
            <a:r>
              <a:rPr lang="en-US" altLang="en-US" sz="1200" i="1" dirty="0">
                <a:solidFill>
                  <a:schemeClr val="tx1">
                    <a:lumMod val="75000"/>
                    <a:lumOff val="25000"/>
                  </a:schemeClr>
                </a:solidFill>
              </a:rPr>
              <a:t>	disorders </a:t>
            </a:r>
            <a:r>
              <a:rPr lang="en-US" altLang="en-US" sz="1200" dirty="0">
                <a:solidFill>
                  <a:schemeClr val="tx1">
                    <a:lumMod val="75000"/>
                    <a:lumOff val="25000"/>
                  </a:schemeClr>
                </a:solidFill>
              </a:rPr>
              <a:t>(2004). Retrieved from U.S. Department of Labor Occupational Safety and Health 	Administration website 	</a:t>
            </a:r>
            <a:r>
              <a:rPr lang="en-US" altLang="en-US" sz="1200" dirty="0">
                <a:solidFill>
                  <a:schemeClr val="tx1">
                    <a:lumMod val="75000"/>
                    <a:lumOff val="25000"/>
                  </a:schemeClr>
                </a:solidFill>
                <a:latin typeface="Arial" panose="020B0604020202020204" pitchFamily="34" charset="0"/>
                <a:hlinkClick r:id="rId4"/>
              </a:rPr>
              <a:t>https://www.osha.gov/ergonomics/guidelines/retailgrocery/retailgrocery.html</a:t>
            </a:r>
            <a:endParaRPr lang="en-US" altLang="en-US" sz="1200" dirty="0">
              <a:solidFill>
                <a:schemeClr val="tx1">
                  <a:lumMod val="75000"/>
                  <a:lumOff val="25000"/>
                </a:schemeClr>
              </a:solidFill>
              <a:latin typeface="Arial" panose="020B0604020202020204" pitchFamily="34" charset="0"/>
            </a:endParaRPr>
          </a:p>
          <a:p>
            <a:pPr marL="0" indent="0" eaLnBrk="1" fontAlgn="auto" hangingPunct="1">
              <a:spcAft>
                <a:spcPts val="0"/>
              </a:spcAft>
              <a:buFont typeface="Arial" panose="020B0604020202020204" pitchFamily="34" charset="0"/>
              <a:buNone/>
              <a:defRPr/>
            </a:pPr>
            <a:r>
              <a:rPr lang="en-US" altLang="en-US" sz="1200" i="1" dirty="0">
                <a:solidFill>
                  <a:schemeClr val="tx1">
                    <a:lumMod val="75000"/>
                    <a:lumOff val="25000"/>
                  </a:schemeClr>
                </a:solidFill>
              </a:rPr>
              <a:t>Nonfatal occupational injuries and illnesses requiring days away from work, 2014. </a:t>
            </a:r>
            <a:r>
              <a:rPr lang="en-US" altLang="en-US" sz="1200" dirty="0">
                <a:solidFill>
                  <a:schemeClr val="tx1">
                    <a:lumMod val="75000"/>
                    <a:lumOff val="25000"/>
                  </a:schemeClr>
                </a:solidFill>
              </a:rPr>
              <a:t>(2015). </a:t>
            </a:r>
          </a:p>
          <a:p>
            <a:pPr marL="0" indent="0" eaLnBrk="1" fontAlgn="auto" hangingPunct="1">
              <a:spcAft>
                <a:spcPts val="0"/>
              </a:spcAft>
              <a:buFont typeface="Arial" panose="020B0604020202020204" pitchFamily="34" charset="0"/>
              <a:buNone/>
              <a:defRPr/>
            </a:pPr>
            <a:r>
              <a:rPr lang="en-US" altLang="en-US" sz="1200" dirty="0">
                <a:solidFill>
                  <a:schemeClr val="tx1">
                    <a:lumMod val="75000"/>
                    <a:lumOff val="25000"/>
                  </a:schemeClr>
                </a:solidFill>
              </a:rPr>
              <a:t>	Retrieved from U.S. Department of Labor Bureau of Labor Statistics website 	</a:t>
            </a:r>
            <a:r>
              <a:rPr lang="en-US" altLang="en-US" sz="1200" dirty="0">
                <a:solidFill>
                  <a:schemeClr val="tx1">
                    <a:lumMod val="75000"/>
                    <a:lumOff val="25000"/>
                  </a:schemeClr>
                </a:solidFill>
                <a:hlinkClick r:id="rId5"/>
              </a:rPr>
              <a:t>http://www.bls.gov/news.release/pdf/osh2.pdf</a:t>
            </a:r>
            <a:endParaRPr lang="en-US" altLang="en-US" sz="1200" dirty="0">
              <a:solidFill>
                <a:schemeClr val="tx1">
                  <a:lumMod val="75000"/>
                  <a:lumOff val="25000"/>
                </a:schemeClr>
              </a:solidFill>
            </a:endParaRPr>
          </a:p>
          <a:p>
            <a:pPr eaLnBrk="1" fontAlgn="auto" hangingPunct="1">
              <a:spcAft>
                <a:spcPts val="0"/>
              </a:spcAft>
              <a:buFont typeface="Wingdings 3" charset="2"/>
              <a:buChar char=""/>
              <a:defRPr/>
            </a:pPr>
            <a:endParaRPr lang="en-US"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1944688" y="623888"/>
            <a:ext cx="6589712" cy="1281112"/>
          </a:xfrm>
        </p:spPr>
        <p:txBody>
          <a:bodyPr/>
          <a:lstStyle/>
          <a:p>
            <a:pPr eaLnBrk="1" hangingPunct="1"/>
            <a:r>
              <a:rPr lang="en-US" altLang="en-US" smtClean="0"/>
              <a:t>References (continued)</a:t>
            </a:r>
          </a:p>
        </p:txBody>
      </p:sp>
      <p:sp>
        <p:nvSpPr>
          <p:cNvPr id="3" name="Content Placeholder 2"/>
          <p:cNvSpPr>
            <a:spLocks noGrp="1"/>
          </p:cNvSpPr>
          <p:nvPr>
            <p:ph idx="1"/>
          </p:nvPr>
        </p:nvSpPr>
        <p:spPr>
          <a:xfrm>
            <a:off x="1943100" y="2133600"/>
            <a:ext cx="6591300" cy="3778250"/>
          </a:xfrm>
        </p:spPr>
        <p:txBody>
          <a:bodyPr rtlCol="0">
            <a:normAutofit/>
          </a:bodyPr>
          <a:lstStyle/>
          <a:p>
            <a:pPr marL="0" indent="0" eaLnBrk="1" fontAlgn="auto" hangingPunct="1">
              <a:spcAft>
                <a:spcPts val="0"/>
              </a:spcAft>
              <a:buFont typeface="Arial" panose="020B0604020202020204" pitchFamily="34" charset="0"/>
              <a:buNone/>
              <a:defRPr/>
            </a:pPr>
            <a:r>
              <a:rPr lang="en-US" altLang="en-US" sz="1200" i="1" dirty="0" smtClean="0">
                <a:solidFill>
                  <a:schemeClr val="tx1">
                    <a:lumMod val="75000"/>
                    <a:lumOff val="25000"/>
                  </a:schemeClr>
                </a:solidFill>
              </a:rPr>
              <a:t>Safe </a:t>
            </a:r>
            <a:r>
              <a:rPr lang="en-US" altLang="en-US" sz="1200" i="1" dirty="0">
                <a:solidFill>
                  <a:schemeClr val="tx1">
                    <a:lumMod val="75000"/>
                    <a:lumOff val="25000"/>
                  </a:schemeClr>
                </a:solidFill>
              </a:rPr>
              <a:t>patient handling </a:t>
            </a:r>
            <a:r>
              <a:rPr lang="en-US" altLang="en-US" sz="1200" dirty="0">
                <a:solidFill>
                  <a:schemeClr val="tx1">
                    <a:lumMod val="75000"/>
                    <a:lumOff val="25000"/>
                  </a:schemeClr>
                </a:solidFill>
              </a:rPr>
              <a:t>(</a:t>
            </a:r>
            <a:r>
              <a:rPr lang="en-US" altLang="en-US" sz="1200" dirty="0" err="1">
                <a:solidFill>
                  <a:schemeClr val="tx1">
                    <a:lumMod val="75000"/>
                    <a:lumOff val="25000"/>
                  </a:schemeClr>
                </a:solidFill>
              </a:rPr>
              <a:t>n.d.</a:t>
            </a:r>
            <a:r>
              <a:rPr lang="en-US" altLang="en-US" sz="1200" dirty="0">
                <a:solidFill>
                  <a:schemeClr val="tx1">
                    <a:lumMod val="75000"/>
                    <a:lumOff val="25000"/>
                  </a:schemeClr>
                </a:solidFill>
              </a:rPr>
              <a:t>). Retrieved from U.S. Department of Labor Occupational Safety and Health </a:t>
            </a:r>
          </a:p>
          <a:p>
            <a:pPr marL="0" indent="0" eaLnBrk="1" fontAlgn="auto" hangingPunct="1">
              <a:spcAft>
                <a:spcPts val="0"/>
              </a:spcAft>
              <a:buFont typeface="Arial" panose="020B0604020202020204" pitchFamily="34" charset="0"/>
              <a:buNone/>
              <a:defRPr/>
            </a:pPr>
            <a:r>
              <a:rPr lang="en-US" altLang="en-US" sz="1200" dirty="0">
                <a:solidFill>
                  <a:schemeClr val="tx1">
                    <a:lumMod val="75000"/>
                    <a:lumOff val="25000"/>
                  </a:schemeClr>
                </a:solidFill>
              </a:rPr>
              <a:t>	Administration website </a:t>
            </a:r>
            <a:r>
              <a:rPr lang="en-US" altLang="en-US" sz="1200" dirty="0">
                <a:solidFill>
                  <a:schemeClr val="tx1">
                    <a:lumMod val="75000"/>
                    <a:lumOff val="25000"/>
                  </a:schemeClr>
                </a:solidFill>
                <a:latin typeface="Arial" panose="020B0604020202020204" pitchFamily="34" charset="0"/>
                <a:hlinkClick r:id="rId2"/>
              </a:rPr>
              <a:t>https://www.osha.gov/SLTC/healthcarefacilities/safepatienthandling.html</a:t>
            </a:r>
            <a:endParaRPr lang="en-US" altLang="en-US" sz="1200" dirty="0">
              <a:solidFill>
                <a:schemeClr val="tx1">
                  <a:lumMod val="75000"/>
                  <a:lumOff val="25000"/>
                </a:schemeClr>
              </a:solidFill>
              <a:latin typeface="Arial" panose="020B0604020202020204" pitchFamily="34" charset="0"/>
            </a:endParaRPr>
          </a:p>
          <a:p>
            <a:pPr marL="0" indent="0" eaLnBrk="1" fontAlgn="auto" hangingPunct="1">
              <a:spcAft>
                <a:spcPts val="0"/>
              </a:spcAft>
              <a:buFont typeface="Arial" panose="020B0604020202020204" pitchFamily="34" charset="0"/>
              <a:buNone/>
              <a:defRPr/>
            </a:pPr>
            <a:r>
              <a:rPr lang="en-US" sz="1200" dirty="0">
                <a:solidFill>
                  <a:schemeClr val="tx1">
                    <a:lumMod val="75000"/>
                    <a:lumOff val="25000"/>
                  </a:schemeClr>
                </a:solidFill>
              </a:rPr>
              <a:t>Waters, T. R., Nelson, A., Hughes, N., &amp; </a:t>
            </a:r>
            <a:r>
              <a:rPr lang="en-US" sz="1200" dirty="0" err="1">
                <a:solidFill>
                  <a:schemeClr val="tx1">
                    <a:lumMod val="75000"/>
                    <a:lumOff val="25000"/>
                  </a:schemeClr>
                </a:solidFill>
              </a:rPr>
              <a:t>Menzel</a:t>
            </a:r>
            <a:r>
              <a:rPr lang="en-US" sz="1200" dirty="0">
                <a:solidFill>
                  <a:schemeClr val="tx1">
                    <a:lumMod val="75000"/>
                    <a:lumOff val="25000"/>
                  </a:schemeClr>
                </a:solidFill>
              </a:rPr>
              <a:t>, N. (2009). </a:t>
            </a:r>
            <a:r>
              <a:rPr lang="en-US" altLang="en-US" sz="1200" i="1" dirty="0">
                <a:solidFill>
                  <a:schemeClr val="tx1">
                    <a:lumMod val="75000"/>
                    <a:lumOff val="25000"/>
                  </a:schemeClr>
                </a:solidFill>
              </a:rPr>
              <a:t>Safe patient handling training for schools of </a:t>
            </a:r>
          </a:p>
          <a:p>
            <a:pPr marL="0" indent="0" eaLnBrk="1" fontAlgn="auto" hangingPunct="1">
              <a:spcAft>
                <a:spcPts val="0"/>
              </a:spcAft>
              <a:buFont typeface="Arial" panose="020B0604020202020204" pitchFamily="34" charset="0"/>
              <a:buNone/>
              <a:defRPr/>
            </a:pPr>
            <a:r>
              <a:rPr lang="en-US" altLang="en-US" sz="1200" i="1" dirty="0">
                <a:solidFill>
                  <a:schemeClr val="tx1">
                    <a:lumMod val="75000"/>
                    <a:lumOff val="25000"/>
                  </a:schemeClr>
                </a:solidFill>
              </a:rPr>
              <a:t>	nursing: curricular materials. </a:t>
            </a:r>
            <a:r>
              <a:rPr lang="en-US" altLang="en-US" sz="1200" dirty="0">
                <a:solidFill>
                  <a:schemeClr val="tx1">
                    <a:lumMod val="75000"/>
                    <a:lumOff val="25000"/>
                  </a:schemeClr>
                </a:solidFill>
              </a:rPr>
              <a:t>Retrieved from Department of Health and Human Services 	Centers for Disease Control and Prevention National Institute for Occupational Safety and 	Health website </a:t>
            </a:r>
            <a:r>
              <a:rPr lang="en-US" altLang="en-US" sz="1200" dirty="0">
                <a:solidFill>
                  <a:schemeClr val="tx1">
                    <a:lumMod val="75000"/>
                    <a:lumOff val="25000"/>
                  </a:schemeClr>
                </a:solidFill>
                <a:hlinkClick r:id="rId3"/>
              </a:rPr>
              <a:t>https://www.cdc.gov/niosh/docs/2009-127/pdfs/2009-127.pdf</a:t>
            </a:r>
            <a:endParaRPr lang="en-US" sz="1200" dirty="0">
              <a:solidFill>
                <a:schemeClr val="tx1">
                  <a:lumMod val="75000"/>
                  <a:lumOff val="25000"/>
                </a:schemeClr>
              </a:solidFill>
            </a:endParaRPr>
          </a:p>
          <a:p>
            <a:pPr eaLnBrk="1" fontAlgn="auto" hangingPunct="1">
              <a:spcAft>
                <a:spcPts val="0"/>
              </a:spcAft>
              <a:buFont typeface="Wingdings 3" charset="2"/>
              <a:buChar char=""/>
              <a:defRPr/>
            </a:pPr>
            <a:endParaRPr lang="en-US"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0" y="609600"/>
            <a:ext cx="8229600" cy="1371600"/>
          </a:xfrm>
        </p:spPr>
        <p:txBody>
          <a:bodyPr/>
          <a:lstStyle/>
          <a:p>
            <a:pPr eaLnBrk="1" hangingPunct="1"/>
            <a:r>
              <a:rPr lang="en-US" altLang="en-US" smtClean="0"/>
              <a:t>Introduction</a:t>
            </a:r>
          </a:p>
        </p:txBody>
      </p:sp>
      <p:sp>
        <p:nvSpPr>
          <p:cNvPr id="13315" name="Rectangle 3"/>
          <p:cNvSpPr>
            <a:spLocks noGrp="1" noChangeArrowheads="1"/>
          </p:cNvSpPr>
          <p:nvPr>
            <p:ph idx="1"/>
          </p:nvPr>
        </p:nvSpPr>
        <p:spPr>
          <a:xfrm>
            <a:off x="381000" y="1600200"/>
            <a:ext cx="8458200" cy="5029200"/>
          </a:xfrm>
        </p:spPr>
        <p:txBody>
          <a:bodyPr rtlCol="0">
            <a:normAutofit/>
          </a:bodyPr>
          <a:lstStyle/>
          <a:p>
            <a:pPr eaLnBrk="1" fontAlgn="auto" hangingPunct="1">
              <a:lnSpc>
                <a:spcPct val="80000"/>
              </a:lnSpc>
              <a:spcAft>
                <a:spcPts val="0"/>
              </a:spcAft>
              <a:buFont typeface="Wingdings" panose="05000000000000000000" pitchFamily="2" charset="2"/>
              <a:buNone/>
              <a:defRPr/>
            </a:pPr>
            <a:r>
              <a:rPr lang="en-US" altLang="en-US" sz="2400" dirty="0" smtClean="0">
                <a:solidFill>
                  <a:schemeClr val="tx1">
                    <a:lumMod val="75000"/>
                    <a:lumOff val="25000"/>
                  </a:schemeClr>
                </a:solidFill>
              </a:rPr>
              <a:t>		</a:t>
            </a:r>
            <a:r>
              <a:rPr lang="en-US" altLang="en-US" sz="2100" dirty="0" smtClean="0">
                <a:solidFill>
                  <a:schemeClr val="tx1">
                    <a:lumMod val="75000"/>
                    <a:lumOff val="25000"/>
                  </a:schemeClr>
                </a:solidFill>
              </a:rPr>
              <a:t>Many of students that you work with have physical conditions that make it difficult to move themselves.  These children need to be lifted into and out of adaptive equipment throughout the school day.  Unless proper lifting procedures are utilized, injuries to students or staff may occur. This presentation was designed to teach you safe, efficient methods to lift students while performing the duties associated with your job.  </a:t>
            </a:r>
          </a:p>
          <a:p>
            <a:pPr eaLnBrk="1" fontAlgn="auto" hangingPunct="1">
              <a:lnSpc>
                <a:spcPct val="80000"/>
              </a:lnSpc>
              <a:spcAft>
                <a:spcPts val="0"/>
              </a:spcAft>
              <a:buFont typeface="Wingdings" panose="05000000000000000000" pitchFamily="2" charset="2"/>
              <a:buNone/>
              <a:defRPr/>
            </a:pPr>
            <a:endParaRPr lang="en-US" altLang="en-US" sz="2100" dirty="0" smtClean="0">
              <a:solidFill>
                <a:schemeClr val="tx1">
                  <a:lumMod val="75000"/>
                  <a:lumOff val="25000"/>
                </a:schemeClr>
              </a:solidFill>
            </a:endParaRPr>
          </a:p>
          <a:p>
            <a:pPr eaLnBrk="1" fontAlgn="auto" hangingPunct="1">
              <a:lnSpc>
                <a:spcPct val="80000"/>
              </a:lnSpc>
              <a:spcAft>
                <a:spcPts val="0"/>
              </a:spcAft>
              <a:buFont typeface="Wingdings" panose="05000000000000000000" pitchFamily="2" charset="2"/>
              <a:buNone/>
              <a:defRPr/>
            </a:pPr>
            <a:r>
              <a:rPr lang="en-US" altLang="en-US" sz="2100" dirty="0" smtClean="0">
                <a:solidFill>
                  <a:schemeClr val="tx1">
                    <a:lumMod val="75000"/>
                    <a:lumOff val="25000"/>
                  </a:schemeClr>
                </a:solidFill>
              </a:rPr>
              <a:t>		Please keep in mind that watching this presentation should be done in conjunction with hands-on training.  Please contact your school administrative staff for information about training for each student’s individual precautions and needs during the lifting process.</a:t>
            </a:r>
          </a:p>
          <a:p>
            <a:pPr eaLnBrk="1" fontAlgn="auto" hangingPunct="1">
              <a:lnSpc>
                <a:spcPct val="80000"/>
              </a:lnSpc>
              <a:spcAft>
                <a:spcPts val="0"/>
              </a:spcAft>
              <a:buFont typeface="Wingdings" panose="05000000000000000000" pitchFamily="2" charset="2"/>
              <a:buNone/>
              <a:defRPr/>
            </a:pPr>
            <a:endParaRPr lang="en-US" altLang="en-US" sz="2400" dirty="0" smtClean="0">
              <a:solidFill>
                <a:schemeClr val="tx1">
                  <a:lumMod val="75000"/>
                  <a:lumOff val="25000"/>
                </a:schemeClr>
              </a:solidFill>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6"/>
          <p:cNvSpPr txBox="1">
            <a:spLocks noChangeArrowheads="1"/>
          </p:cNvSpPr>
          <p:nvPr/>
        </p:nvSpPr>
        <p:spPr bwMode="auto">
          <a:xfrm>
            <a:off x="1600200" y="609600"/>
            <a:ext cx="861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en-US" sz="3600">
                <a:solidFill>
                  <a:schemeClr val="tx1"/>
                </a:solidFill>
                <a:latin typeface="Tahoma" panose="020B0604030504040204" pitchFamily="34" charset="0"/>
              </a:rPr>
              <a:t>  </a:t>
            </a:r>
            <a:r>
              <a:rPr lang="en-US" altLang="en-US" sz="3600">
                <a:solidFill>
                  <a:schemeClr val="tx1"/>
                </a:solidFill>
              </a:rPr>
              <a:t>Posture and Body Mechanics</a:t>
            </a:r>
          </a:p>
        </p:txBody>
      </p:sp>
      <p:pic>
        <p:nvPicPr>
          <p:cNvPr id="26627" name="Picture 5" descr="Image result for carrying box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1828800"/>
            <a:ext cx="335280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447800" y="571500"/>
            <a:ext cx="8229600" cy="1371600"/>
          </a:xfrm>
        </p:spPr>
        <p:txBody>
          <a:bodyPr/>
          <a:lstStyle/>
          <a:p>
            <a:pPr eaLnBrk="1" hangingPunct="1"/>
            <a:r>
              <a:rPr lang="en-US" altLang="en-US" smtClean="0"/>
              <a:t>Posture</a:t>
            </a:r>
            <a:endParaRPr lang="en-US" altLang="en-US" sz="2400" smtClean="0"/>
          </a:p>
        </p:txBody>
      </p:sp>
      <p:sp>
        <p:nvSpPr>
          <p:cNvPr id="17411" name="Rectangle 3"/>
          <p:cNvSpPr>
            <a:spLocks noGrp="1" noChangeArrowheads="1"/>
          </p:cNvSpPr>
          <p:nvPr>
            <p:ph type="body" sz="half" idx="4294967295"/>
          </p:nvPr>
        </p:nvSpPr>
        <p:spPr>
          <a:xfrm>
            <a:off x="609600" y="1257300"/>
            <a:ext cx="4419600" cy="4983163"/>
          </a:xfrm>
        </p:spPr>
        <p:txBody>
          <a:bodyPr rtlCol="0">
            <a:normAutofit fontScale="92500" lnSpcReduction="10000"/>
          </a:bodyPr>
          <a:lstStyle/>
          <a:p>
            <a:pPr eaLnBrk="1" fontAlgn="auto" hangingPunct="1">
              <a:spcAft>
                <a:spcPts val="0"/>
              </a:spcAft>
              <a:buFont typeface="Wingdings" panose="05000000000000000000" pitchFamily="2" charset="2"/>
              <a:buNone/>
              <a:defRPr/>
            </a:pPr>
            <a:r>
              <a:rPr lang="en-US" altLang="en-US" sz="2800" dirty="0" smtClean="0">
                <a:solidFill>
                  <a:schemeClr val="tx1">
                    <a:lumMod val="75000"/>
                    <a:lumOff val="25000"/>
                  </a:schemeClr>
                </a:solidFill>
              </a:rPr>
              <a:t>Good standing posture</a:t>
            </a:r>
          </a:p>
          <a:p>
            <a:pPr eaLnBrk="1" fontAlgn="auto" hangingPunct="1">
              <a:spcAft>
                <a:spcPts val="0"/>
              </a:spcAft>
              <a:buFont typeface="Wingdings 3" charset="2"/>
              <a:buNone/>
              <a:defRPr/>
            </a:pPr>
            <a:r>
              <a:rPr lang="en-US" sz="1600" dirty="0">
                <a:solidFill>
                  <a:prstClr val="black">
                    <a:lumMod val="85000"/>
                    <a:lumOff val="15000"/>
                  </a:prstClr>
                </a:solidFill>
                <a:ea typeface="+mj-ea"/>
                <a:cs typeface="+mj-cs"/>
              </a:rPr>
              <a:t>Important for you </a:t>
            </a:r>
            <a:r>
              <a:rPr lang="en-US" sz="1600" b="1" i="1" dirty="0" smtClean="0">
                <a:solidFill>
                  <a:prstClr val="black">
                    <a:lumMod val="85000"/>
                    <a:lumOff val="15000"/>
                  </a:prstClr>
                </a:solidFill>
                <a:ea typeface="+mj-ea"/>
                <a:cs typeface="+mj-cs"/>
              </a:rPr>
              <a:t>and</a:t>
            </a:r>
            <a:r>
              <a:rPr lang="en-US" sz="1600" dirty="0" smtClean="0">
                <a:solidFill>
                  <a:prstClr val="black">
                    <a:lumMod val="85000"/>
                    <a:lumOff val="15000"/>
                  </a:prstClr>
                </a:solidFill>
                <a:ea typeface="+mj-ea"/>
                <a:cs typeface="+mj-cs"/>
              </a:rPr>
              <a:t> </a:t>
            </a:r>
            <a:r>
              <a:rPr lang="en-US" sz="1600" dirty="0">
                <a:solidFill>
                  <a:prstClr val="black">
                    <a:lumMod val="85000"/>
                    <a:lumOff val="15000"/>
                  </a:prstClr>
                </a:solidFill>
                <a:ea typeface="+mj-ea"/>
                <a:cs typeface="+mj-cs"/>
              </a:rPr>
              <a:t>the student!</a:t>
            </a:r>
            <a:endParaRPr lang="en-US" altLang="en-US" sz="2000" i="1" dirty="0" smtClean="0">
              <a:solidFill>
                <a:schemeClr val="tx1">
                  <a:lumMod val="75000"/>
                  <a:lumOff val="25000"/>
                </a:schemeClr>
              </a:solidFill>
            </a:endParaRPr>
          </a:p>
          <a:p>
            <a:pPr eaLnBrk="1" fontAlgn="auto" hangingPunct="1">
              <a:spcAft>
                <a:spcPts val="0"/>
              </a:spcAft>
              <a:buFont typeface="Wingdings" panose="05000000000000000000" pitchFamily="2" charset="2"/>
              <a:buNone/>
              <a:defRPr/>
            </a:pPr>
            <a:endParaRPr lang="en-US" altLang="en-US" sz="2000" i="1" dirty="0" smtClean="0">
              <a:solidFill>
                <a:schemeClr val="tx1">
                  <a:lumMod val="75000"/>
                  <a:lumOff val="25000"/>
                </a:schemeClr>
              </a:solidFill>
            </a:endParaRPr>
          </a:p>
          <a:p>
            <a:pPr eaLnBrk="1" fontAlgn="auto" hangingPunct="1">
              <a:spcAft>
                <a:spcPts val="0"/>
              </a:spcAft>
              <a:buFont typeface="Wingdings" panose="05000000000000000000" pitchFamily="2" charset="2"/>
              <a:buNone/>
              <a:defRPr/>
            </a:pPr>
            <a:r>
              <a:rPr lang="en-US" altLang="en-US" sz="2000" i="1" dirty="0" smtClean="0">
                <a:solidFill>
                  <a:schemeClr val="tx1">
                    <a:lumMod val="75000"/>
                    <a:lumOff val="25000"/>
                  </a:schemeClr>
                </a:solidFill>
              </a:rPr>
              <a:t>When viewed from the side</a:t>
            </a:r>
            <a:r>
              <a:rPr lang="en-US" altLang="en-US" sz="2000" dirty="0" smtClean="0">
                <a:solidFill>
                  <a:schemeClr val="tx1">
                    <a:lumMod val="75000"/>
                    <a:lumOff val="25000"/>
                  </a:schemeClr>
                </a:solidFill>
              </a:rPr>
              <a:t>:</a:t>
            </a:r>
          </a:p>
          <a:p>
            <a:pPr eaLnBrk="1" fontAlgn="auto" hangingPunct="1">
              <a:spcAft>
                <a:spcPts val="0"/>
              </a:spcAft>
              <a:buFont typeface="Wingdings 3" charset="2"/>
              <a:buChar char=""/>
              <a:defRPr/>
            </a:pPr>
            <a:r>
              <a:rPr lang="en-US" altLang="en-US" sz="2000" dirty="0" smtClean="0">
                <a:solidFill>
                  <a:schemeClr val="tx1">
                    <a:lumMod val="75000"/>
                    <a:lumOff val="25000"/>
                  </a:schemeClr>
                </a:solidFill>
              </a:rPr>
              <a:t>Vertical alignment of feet, </a:t>
            </a:r>
          </a:p>
          <a:p>
            <a:pPr eaLnBrk="1" fontAlgn="auto" hangingPunct="1">
              <a:spcAft>
                <a:spcPts val="0"/>
              </a:spcAft>
              <a:buFont typeface="Wingdings" panose="05000000000000000000" pitchFamily="2" charset="2"/>
              <a:buNone/>
              <a:defRPr/>
            </a:pPr>
            <a:r>
              <a:rPr lang="en-US" altLang="en-US" sz="2000" dirty="0" smtClean="0">
                <a:solidFill>
                  <a:schemeClr val="tx1">
                    <a:lumMod val="75000"/>
                    <a:lumOff val="25000"/>
                  </a:schemeClr>
                </a:solidFill>
              </a:rPr>
              <a:t>       hips, shoulders and ears.</a:t>
            </a:r>
          </a:p>
          <a:p>
            <a:pPr eaLnBrk="1" fontAlgn="auto" hangingPunct="1">
              <a:spcAft>
                <a:spcPts val="0"/>
              </a:spcAft>
              <a:buFont typeface="Wingdings 3" charset="2"/>
              <a:buChar char=""/>
              <a:defRPr/>
            </a:pPr>
            <a:r>
              <a:rPr lang="en-US" altLang="en-US" sz="2000" dirty="0" smtClean="0">
                <a:solidFill>
                  <a:schemeClr val="tx1">
                    <a:lumMod val="75000"/>
                    <a:lumOff val="25000"/>
                  </a:schemeClr>
                </a:solidFill>
              </a:rPr>
              <a:t>Pelvis in neutral position with normal lumbar curve (</a:t>
            </a:r>
            <a:r>
              <a:rPr lang="en-US" altLang="en-US" sz="2000" b="1" dirty="0" smtClean="0">
                <a:solidFill>
                  <a:schemeClr val="tx1">
                    <a:lumMod val="75000"/>
                    <a:lumOff val="25000"/>
                  </a:schemeClr>
                </a:solidFill>
              </a:rPr>
              <a:t>S curve</a:t>
            </a:r>
            <a:r>
              <a:rPr lang="en-US" altLang="en-US" sz="2000" dirty="0" smtClean="0">
                <a:solidFill>
                  <a:schemeClr val="tx1">
                    <a:lumMod val="75000"/>
                    <a:lumOff val="25000"/>
                  </a:schemeClr>
                </a:solidFill>
              </a:rPr>
              <a:t>).</a:t>
            </a:r>
          </a:p>
          <a:p>
            <a:pPr eaLnBrk="1" fontAlgn="auto" hangingPunct="1">
              <a:spcAft>
                <a:spcPts val="0"/>
              </a:spcAft>
              <a:buFont typeface="Wingdings 3" charset="2"/>
              <a:buChar char=""/>
              <a:defRPr/>
            </a:pPr>
            <a:r>
              <a:rPr lang="en-US" altLang="en-US" sz="2000" dirty="0" smtClean="0">
                <a:solidFill>
                  <a:schemeClr val="tx1">
                    <a:lumMod val="75000"/>
                    <a:lumOff val="25000"/>
                  </a:schemeClr>
                </a:solidFill>
              </a:rPr>
              <a:t>Knees slightly flexed.</a:t>
            </a:r>
          </a:p>
          <a:p>
            <a:pPr eaLnBrk="1" fontAlgn="auto" hangingPunct="1">
              <a:spcAft>
                <a:spcPts val="0"/>
              </a:spcAft>
              <a:buFont typeface="Wingdings" panose="05000000000000000000" pitchFamily="2" charset="2"/>
              <a:buNone/>
              <a:defRPr/>
            </a:pPr>
            <a:endParaRPr lang="en-US" altLang="en-US" sz="2000" i="1" dirty="0" smtClean="0">
              <a:solidFill>
                <a:schemeClr val="tx1">
                  <a:lumMod val="75000"/>
                  <a:lumOff val="25000"/>
                </a:schemeClr>
              </a:solidFill>
            </a:endParaRPr>
          </a:p>
          <a:p>
            <a:pPr eaLnBrk="1" fontAlgn="auto" hangingPunct="1">
              <a:spcAft>
                <a:spcPts val="0"/>
              </a:spcAft>
              <a:buFont typeface="Wingdings" panose="05000000000000000000" pitchFamily="2" charset="2"/>
              <a:buNone/>
              <a:defRPr/>
            </a:pPr>
            <a:r>
              <a:rPr lang="en-US" altLang="en-US" sz="2000" i="1" dirty="0" smtClean="0">
                <a:solidFill>
                  <a:schemeClr val="tx1">
                    <a:lumMod val="75000"/>
                    <a:lumOff val="25000"/>
                  </a:schemeClr>
                </a:solidFill>
              </a:rPr>
              <a:t>When viewed from the front</a:t>
            </a:r>
            <a:r>
              <a:rPr lang="en-US" altLang="en-US" sz="2000" dirty="0" smtClean="0">
                <a:solidFill>
                  <a:schemeClr val="tx1">
                    <a:lumMod val="75000"/>
                    <a:lumOff val="25000"/>
                  </a:schemeClr>
                </a:solidFill>
              </a:rPr>
              <a:t>:</a:t>
            </a:r>
          </a:p>
          <a:p>
            <a:pPr eaLnBrk="1" fontAlgn="auto" hangingPunct="1">
              <a:spcAft>
                <a:spcPts val="0"/>
              </a:spcAft>
              <a:buFont typeface="Wingdings 3" charset="2"/>
              <a:buChar char=""/>
              <a:defRPr/>
            </a:pPr>
            <a:r>
              <a:rPr lang="en-US" altLang="en-US" sz="2000" dirty="0" smtClean="0">
                <a:solidFill>
                  <a:schemeClr val="tx1">
                    <a:lumMod val="75000"/>
                    <a:lumOff val="25000"/>
                  </a:schemeClr>
                </a:solidFill>
              </a:rPr>
              <a:t>Symmetrical</a:t>
            </a:r>
          </a:p>
          <a:p>
            <a:pPr eaLnBrk="1" fontAlgn="auto" hangingPunct="1">
              <a:spcAft>
                <a:spcPts val="0"/>
              </a:spcAft>
              <a:buFont typeface="Wingdings 3" charset="2"/>
              <a:buChar char=""/>
              <a:defRPr/>
            </a:pPr>
            <a:r>
              <a:rPr lang="en-US" altLang="en-US" sz="2000" dirty="0" smtClean="0">
                <a:solidFill>
                  <a:schemeClr val="tx1">
                    <a:lumMod val="75000"/>
                    <a:lumOff val="25000"/>
                  </a:schemeClr>
                </a:solidFill>
              </a:rPr>
              <a:t>Feet are shoulder width apart</a:t>
            </a:r>
            <a:endParaRPr lang="en-US" altLang="en-US" sz="1600" dirty="0" smtClean="0">
              <a:solidFill>
                <a:schemeClr val="tx1">
                  <a:lumMod val="75000"/>
                  <a:lumOff val="25000"/>
                </a:schemeClr>
              </a:solidFill>
            </a:endParaRPr>
          </a:p>
        </p:txBody>
      </p:sp>
      <p:pic>
        <p:nvPicPr>
          <p:cNvPr id="28676" name="Content Placeholder 5" descr="CBP_postu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2225" y="1333500"/>
            <a:ext cx="299878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Freeform: Shape 4"/>
          <p:cNvSpPr>
            <a:spLocks/>
          </p:cNvSpPr>
          <p:nvPr/>
        </p:nvSpPr>
        <p:spPr bwMode="auto">
          <a:xfrm>
            <a:off x="7927975" y="2971800"/>
            <a:ext cx="173038" cy="1087438"/>
          </a:xfrm>
          <a:custGeom>
            <a:avLst/>
            <a:gdLst>
              <a:gd name="T0" fmla="*/ 61682 w 173421"/>
              <a:gd name="T1" fmla="*/ 0 h 1087821"/>
              <a:gd name="T2" fmla="*/ 15421 w 173421"/>
              <a:gd name="T3" fmla="*/ 172811 h 1087821"/>
              <a:gd name="T4" fmla="*/ 0 w 173421"/>
              <a:gd name="T5" fmla="*/ 219940 h 1087821"/>
              <a:gd name="T6" fmla="*/ 30842 w 173421"/>
              <a:gd name="T7" fmla="*/ 377042 h 1087821"/>
              <a:gd name="T8" fmla="*/ 61682 w 173421"/>
              <a:gd name="T9" fmla="*/ 424172 h 1087821"/>
              <a:gd name="T10" fmla="*/ 107945 w 173421"/>
              <a:gd name="T11" fmla="*/ 455591 h 1087821"/>
              <a:gd name="T12" fmla="*/ 138786 w 173421"/>
              <a:gd name="T13" fmla="*/ 549852 h 1087821"/>
              <a:gd name="T14" fmla="*/ 154207 w 173421"/>
              <a:gd name="T15" fmla="*/ 596984 h 1087821"/>
              <a:gd name="T16" fmla="*/ 169629 w 173421"/>
              <a:gd name="T17" fmla="*/ 659823 h 1087821"/>
              <a:gd name="T18" fmla="*/ 154207 w 173421"/>
              <a:gd name="T19" fmla="*/ 769794 h 1087821"/>
              <a:gd name="T20" fmla="*/ 123366 w 173421"/>
              <a:gd name="T21" fmla="*/ 864055 h 1087821"/>
              <a:gd name="T22" fmla="*/ 92524 w 173421"/>
              <a:gd name="T23" fmla="*/ 958316 h 1087821"/>
              <a:gd name="T24" fmla="*/ 77103 w 173421"/>
              <a:gd name="T25" fmla="*/ 1005446 h 1087821"/>
              <a:gd name="T26" fmla="*/ 61682 w 173421"/>
              <a:gd name="T27" fmla="*/ 1068286 h 1087821"/>
              <a:gd name="T28" fmla="*/ 46262 w 173421"/>
              <a:gd name="T29" fmla="*/ 1083996 h 10878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3421" h="1087821">
                <a:moveTo>
                  <a:pt x="63062" y="0"/>
                </a:moveTo>
                <a:cubicBezTo>
                  <a:pt x="40779" y="111418"/>
                  <a:pt x="55770" y="53409"/>
                  <a:pt x="15766" y="173421"/>
                </a:cubicBezTo>
                <a:lnTo>
                  <a:pt x="0" y="220718"/>
                </a:lnTo>
                <a:cubicBezTo>
                  <a:pt x="5809" y="261381"/>
                  <a:pt x="9520" y="334350"/>
                  <a:pt x="31531" y="378373"/>
                </a:cubicBezTo>
                <a:cubicBezTo>
                  <a:pt x="40005" y="395320"/>
                  <a:pt x="49664" y="412271"/>
                  <a:pt x="63062" y="425669"/>
                </a:cubicBezTo>
                <a:cubicBezTo>
                  <a:pt x="76460" y="439067"/>
                  <a:pt x="94593" y="446690"/>
                  <a:pt x="110359" y="457200"/>
                </a:cubicBezTo>
                <a:lnTo>
                  <a:pt x="141890" y="551793"/>
                </a:lnTo>
                <a:cubicBezTo>
                  <a:pt x="147145" y="567559"/>
                  <a:pt x="153624" y="582968"/>
                  <a:pt x="157655" y="599090"/>
                </a:cubicBezTo>
                <a:lnTo>
                  <a:pt x="173421" y="662152"/>
                </a:lnTo>
                <a:cubicBezTo>
                  <a:pt x="168166" y="698938"/>
                  <a:pt x="166011" y="736303"/>
                  <a:pt x="157655" y="772511"/>
                </a:cubicBezTo>
                <a:cubicBezTo>
                  <a:pt x="150181" y="804896"/>
                  <a:pt x="136634" y="835573"/>
                  <a:pt x="126124" y="867104"/>
                </a:cubicBezTo>
                <a:lnTo>
                  <a:pt x="94593" y="961697"/>
                </a:lnTo>
                <a:cubicBezTo>
                  <a:pt x="89338" y="977462"/>
                  <a:pt x="82859" y="992871"/>
                  <a:pt x="78828" y="1008993"/>
                </a:cubicBezTo>
                <a:cubicBezTo>
                  <a:pt x="73573" y="1030014"/>
                  <a:pt x="71109" y="1051937"/>
                  <a:pt x="63062" y="1072055"/>
                </a:cubicBezTo>
                <a:cubicBezTo>
                  <a:pt x="60302" y="1078955"/>
                  <a:pt x="52552" y="1082566"/>
                  <a:pt x="47297" y="1087821"/>
                </a:cubicBezTo>
              </a:path>
            </a:pathLst>
          </a:custGeom>
          <a:noFill/>
          <a:ln w="9525"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1511300" y="579438"/>
            <a:ext cx="8229600" cy="1066800"/>
          </a:xfrm>
        </p:spPr>
        <p:txBody>
          <a:bodyPr/>
          <a:lstStyle/>
          <a:p>
            <a:pPr eaLnBrk="1" hangingPunct="1"/>
            <a:r>
              <a:rPr lang="en-US" altLang="en-US" smtClean="0"/>
              <a:t>Good Posture vs. Bad Posture</a:t>
            </a:r>
          </a:p>
        </p:txBody>
      </p:sp>
      <p:sp>
        <p:nvSpPr>
          <p:cNvPr id="30723" name="Rectangle 3"/>
          <p:cNvSpPr>
            <a:spLocks noGrp="1" noChangeArrowheads="1"/>
          </p:cNvSpPr>
          <p:nvPr>
            <p:ph type="body" idx="4294967295"/>
          </p:nvPr>
        </p:nvSpPr>
        <p:spPr>
          <a:xfrm>
            <a:off x="5867400" y="1331913"/>
            <a:ext cx="3276600" cy="685800"/>
          </a:xfrm>
        </p:spPr>
        <p:txBody>
          <a:bodyPr/>
          <a:lstStyle/>
          <a:p>
            <a:pPr algn="ctr" eaLnBrk="1" hangingPunct="1">
              <a:buFont typeface="Wingdings" panose="05000000000000000000" pitchFamily="2" charset="2"/>
              <a:buNone/>
            </a:pPr>
            <a:r>
              <a:rPr lang="en-US" altLang="en-US" b="1" smtClean="0"/>
              <a:t>Good</a:t>
            </a:r>
          </a:p>
          <a:p>
            <a:pPr algn="ctr" eaLnBrk="1" hangingPunct="1">
              <a:buFont typeface="Wingdings" panose="05000000000000000000" pitchFamily="2" charset="2"/>
              <a:buNone/>
            </a:pPr>
            <a:r>
              <a:rPr lang="en-US" altLang="en-US" sz="1000" b="1" smtClean="0"/>
              <a:t>Ears, shoulders, hips, and ankles should line up.</a:t>
            </a:r>
          </a:p>
          <a:p>
            <a:pPr eaLnBrk="1" hangingPunct="1">
              <a:buFont typeface="Wingdings" panose="05000000000000000000" pitchFamily="2" charset="2"/>
              <a:buNone/>
            </a:pPr>
            <a:endParaRPr lang="en-US" altLang="en-US" smtClean="0"/>
          </a:p>
        </p:txBody>
      </p:sp>
      <p:sp>
        <p:nvSpPr>
          <p:cNvPr id="6149" name="TextBox 4"/>
          <p:cNvSpPr txBox="1">
            <a:spLocks noChangeArrowheads="1"/>
          </p:cNvSpPr>
          <p:nvPr/>
        </p:nvSpPr>
        <p:spPr bwMode="auto">
          <a:xfrm>
            <a:off x="3094038" y="1331913"/>
            <a:ext cx="2895600" cy="731837"/>
          </a:xfrm>
          <a:prstGeom prst="rect">
            <a:avLst/>
          </a:prstGeom>
          <a:noFill/>
          <a:ln w="9525">
            <a:noFill/>
            <a:miter lim="800000"/>
            <a:headEnd/>
            <a:tailEnd/>
          </a:ln>
        </p:spPr>
        <p:txBody>
          <a:bodyPr>
            <a:spAutoFit/>
          </a:bodyPr>
          <a:lstStyle/>
          <a:p>
            <a:pPr algn="ctr" eaLnBrk="1" hangingPunct="1">
              <a:spcBef>
                <a:spcPct val="20000"/>
              </a:spcBef>
              <a:buClr>
                <a:schemeClr val="hlink"/>
              </a:buClr>
              <a:buSzPct val="65000"/>
              <a:buFont typeface="Wingdings" pitchFamily="2" charset="2"/>
              <a:buNone/>
              <a:defRPr/>
            </a:pPr>
            <a:r>
              <a:rPr lang="en-US" dirty="0">
                <a:effectLst>
                  <a:outerShdw blurRad="38100" dist="38100" dir="2700000" algn="tl">
                    <a:srgbClr val="000000"/>
                  </a:outerShdw>
                </a:effectLst>
              </a:rPr>
              <a:t>Bad</a:t>
            </a:r>
          </a:p>
          <a:p>
            <a:pPr algn="ctr" eaLnBrk="1" hangingPunct="1">
              <a:spcBef>
                <a:spcPct val="20000"/>
              </a:spcBef>
              <a:buClr>
                <a:schemeClr val="hlink"/>
              </a:buClr>
              <a:buSzPct val="65000"/>
              <a:buFont typeface="Wingdings" pitchFamily="2" charset="2"/>
              <a:buNone/>
              <a:defRPr/>
            </a:pPr>
            <a:r>
              <a:rPr lang="en-US" sz="1000" dirty="0">
                <a:effectLst>
                  <a:outerShdw blurRad="38100" dist="38100" dir="2700000" algn="tl">
                    <a:srgbClr val="000000"/>
                  </a:outerShdw>
                </a:effectLst>
              </a:rPr>
              <a:t>Avoid extreme arched back and tucked chin.</a:t>
            </a:r>
          </a:p>
          <a:p>
            <a:pPr eaLnBrk="1" hangingPunct="1">
              <a:spcBef>
                <a:spcPct val="20000"/>
              </a:spcBef>
              <a:buClr>
                <a:schemeClr val="hlink"/>
              </a:buClr>
              <a:buSzPct val="65000"/>
              <a:buFont typeface="Wingdings" pitchFamily="2" charset="2"/>
              <a:buChar char="n"/>
              <a:defRPr/>
            </a:pPr>
            <a:endParaRPr lang="en-US" sz="1000" dirty="0">
              <a:latin typeface="Arial" charset="0"/>
            </a:endParaRPr>
          </a:p>
        </p:txBody>
      </p:sp>
      <p:pic>
        <p:nvPicPr>
          <p:cNvPr id="3072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81200"/>
            <a:ext cx="1254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981200"/>
            <a:ext cx="130968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981200"/>
            <a:ext cx="14017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AutoShape 10"/>
          <p:cNvSpPr>
            <a:spLocks noChangeArrowheads="1"/>
          </p:cNvSpPr>
          <p:nvPr/>
        </p:nvSpPr>
        <p:spPr bwMode="auto">
          <a:xfrm>
            <a:off x="381000" y="3200400"/>
            <a:ext cx="2362200" cy="23622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21960"/>
            </a:srgbClr>
          </a:solidFill>
          <a:ln w="3175">
            <a:solidFill>
              <a:srgbClr val="FF0000"/>
            </a:solidFill>
            <a:miter lim="800000"/>
            <a:headEnd/>
            <a:tailEnd/>
          </a:ln>
        </p:spPr>
        <p:txBody>
          <a:bodyPr/>
          <a:lstStyle/>
          <a:p>
            <a:endParaRPr lang="en-US"/>
          </a:p>
        </p:txBody>
      </p:sp>
      <p:sp>
        <p:nvSpPr>
          <p:cNvPr id="6156" name="Rectangle 12"/>
          <p:cNvSpPr>
            <a:spLocks noChangeArrowheads="1"/>
          </p:cNvSpPr>
          <p:nvPr/>
        </p:nvSpPr>
        <p:spPr bwMode="auto">
          <a:xfrm>
            <a:off x="415925" y="1331913"/>
            <a:ext cx="2428875" cy="738187"/>
          </a:xfrm>
          <a:prstGeom prst="rect">
            <a:avLst/>
          </a:prstGeom>
          <a:noFill/>
          <a:ln w="9525">
            <a:noFill/>
            <a:miter lim="800000"/>
            <a:headEnd/>
            <a:tailEnd/>
          </a:ln>
          <a:effectLst/>
        </p:spPr>
        <p:txBody>
          <a:bodyPr wrap="none">
            <a:spAutoFit/>
          </a:bodyPr>
          <a:lstStyle/>
          <a:p>
            <a:pPr algn="ctr" eaLnBrk="1" hangingPunct="1">
              <a:spcBef>
                <a:spcPct val="20000"/>
              </a:spcBef>
              <a:buClr>
                <a:schemeClr val="hlink"/>
              </a:buClr>
              <a:buSzPct val="65000"/>
              <a:buFont typeface="Wingdings" pitchFamily="2" charset="2"/>
              <a:buNone/>
              <a:defRPr/>
            </a:pPr>
            <a:r>
              <a:rPr lang="en-US" dirty="0">
                <a:effectLst>
                  <a:outerShdw blurRad="38100" dist="38100" dir="2700000" algn="tl">
                    <a:srgbClr val="000000"/>
                  </a:outerShdw>
                </a:effectLst>
              </a:rPr>
              <a:t>Bad</a:t>
            </a:r>
          </a:p>
          <a:p>
            <a:pPr algn="ctr" eaLnBrk="1" hangingPunct="1">
              <a:spcBef>
                <a:spcPct val="20000"/>
              </a:spcBef>
              <a:buClr>
                <a:schemeClr val="hlink"/>
              </a:buClr>
              <a:buSzPct val="65000"/>
              <a:buFont typeface="Wingdings" pitchFamily="2" charset="2"/>
              <a:buNone/>
              <a:defRPr/>
            </a:pPr>
            <a:r>
              <a:rPr lang="en-US" sz="1000" dirty="0">
                <a:effectLst>
                  <a:outerShdw blurRad="38100" dist="38100" dir="2700000" algn="tl">
                    <a:srgbClr val="000000"/>
                  </a:outerShdw>
                </a:effectLst>
              </a:rPr>
              <a:t>Avoid rounded shoulders, flat back, </a:t>
            </a:r>
          </a:p>
          <a:p>
            <a:pPr algn="ctr" eaLnBrk="1" hangingPunct="1">
              <a:spcBef>
                <a:spcPct val="20000"/>
              </a:spcBef>
              <a:buClr>
                <a:schemeClr val="hlink"/>
              </a:buClr>
              <a:buSzPct val="65000"/>
              <a:buFont typeface="Wingdings" pitchFamily="2" charset="2"/>
              <a:buNone/>
              <a:defRPr/>
            </a:pPr>
            <a:r>
              <a:rPr lang="en-US" sz="1000" dirty="0">
                <a:effectLst>
                  <a:outerShdw blurRad="38100" dist="38100" dir="2700000" algn="tl">
                    <a:srgbClr val="000000"/>
                  </a:outerShdw>
                </a:effectLst>
              </a:rPr>
              <a:t>and forward head.</a:t>
            </a:r>
          </a:p>
        </p:txBody>
      </p:sp>
      <p:sp>
        <p:nvSpPr>
          <p:cNvPr id="30730" name="AutoShape 13"/>
          <p:cNvSpPr>
            <a:spLocks noChangeArrowheads="1"/>
          </p:cNvSpPr>
          <p:nvPr/>
        </p:nvSpPr>
        <p:spPr bwMode="auto">
          <a:xfrm>
            <a:off x="3352800" y="3124200"/>
            <a:ext cx="2362200" cy="23622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21960"/>
            </a:srgbClr>
          </a:solidFill>
          <a:ln w="3175">
            <a:solidFill>
              <a:srgbClr val="FF0000"/>
            </a:solidFill>
            <a:miter lim="800000"/>
            <a:headEnd/>
            <a:tailEnd/>
          </a:ln>
        </p:spPr>
        <p:txBody>
          <a:bodyPr/>
          <a:lstStyle/>
          <a:p>
            <a:endParaRPr lang="en-US"/>
          </a:p>
        </p:txBody>
      </p:sp>
      <p:sp>
        <p:nvSpPr>
          <p:cNvPr id="30731" name="Line 14"/>
          <p:cNvSpPr>
            <a:spLocks noChangeShapeType="1"/>
          </p:cNvSpPr>
          <p:nvPr/>
        </p:nvSpPr>
        <p:spPr bwMode="auto">
          <a:xfrm>
            <a:off x="3200400" y="1295400"/>
            <a:ext cx="0" cy="5334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2" name="Line 15"/>
          <p:cNvSpPr>
            <a:spLocks noChangeShapeType="1"/>
          </p:cNvSpPr>
          <p:nvPr/>
        </p:nvSpPr>
        <p:spPr bwMode="auto">
          <a:xfrm>
            <a:off x="5867400" y="1295400"/>
            <a:ext cx="0" cy="5334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1577975" y="762000"/>
            <a:ext cx="7261225" cy="1293813"/>
          </a:xfrm>
        </p:spPr>
        <p:txBody>
          <a:bodyPr/>
          <a:lstStyle/>
          <a:p>
            <a:pPr eaLnBrk="1" hangingPunct="1"/>
            <a:r>
              <a:rPr lang="en-US" altLang="en-US" smtClean="0"/>
              <a:t>Best and Preferred Work Zones</a:t>
            </a:r>
            <a:endParaRPr lang="en-US" altLang="en-US" sz="1800" baseline="30000" smtClean="0"/>
          </a:p>
        </p:txBody>
      </p:sp>
      <p:sp>
        <p:nvSpPr>
          <p:cNvPr id="21507" name="Content Placeholder 2"/>
          <p:cNvSpPr>
            <a:spLocks noGrp="1"/>
          </p:cNvSpPr>
          <p:nvPr>
            <p:ph idx="4294967295"/>
          </p:nvPr>
        </p:nvSpPr>
        <p:spPr>
          <a:xfrm>
            <a:off x="882650" y="1828800"/>
            <a:ext cx="7956550" cy="4070350"/>
          </a:xfrm>
        </p:spPr>
        <p:txBody>
          <a:bodyPr rtlCol="0">
            <a:normAutofit lnSpcReduction="10000"/>
          </a:bodyPr>
          <a:lstStyle/>
          <a:p>
            <a:pPr eaLnBrk="1" fontAlgn="auto" hangingPunct="1">
              <a:spcAft>
                <a:spcPts val="0"/>
              </a:spcAft>
              <a:buFont typeface="Wingdings" panose="05000000000000000000" pitchFamily="2" charset="2"/>
              <a:buNone/>
              <a:defRPr/>
            </a:pPr>
            <a:r>
              <a:rPr lang="en-US" altLang="en-US" sz="2800" dirty="0" smtClean="0">
                <a:solidFill>
                  <a:schemeClr val="tx1">
                    <a:lumMod val="75000"/>
                    <a:lumOff val="25000"/>
                  </a:schemeClr>
                </a:solidFill>
              </a:rPr>
              <a:t>	Performing work within the best and preferred work zones facilitates productivity and comfort. Work is safest when lifting and reaching is performed in these zones. Working outside these work zones results in non-neutral postures that may increase the risk of injury. It is particularly important to perform heavy lifting tasks within the best work zone. </a:t>
            </a:r>
            <a:r>
              <a:rPr lang="en-US" altLang="en-US" dirty="0" smtClean="0">
                <a:solidFill>
                  <a:schemeClr val="tx1">
                    <a:lumMod val="75000"/>
                    <a:lumOff val="25000"/>
                  </a:schemeClr>
                </a:solidFill>
              </a:rPr>
              <a:t/>
            </a:r>
            <a:br>
              <a:rPr lang="en-US" altLang="en-US" dirty="0" smtClean="0">
                <a:solidFill>
                  <a:schemeClr val="tx1">
                    <a:lumMod val="75000"/>
                    <a:lumOff val="25000"/>
                  </a:schemeClr>
                </a:solidFill>
              </a:rPr>
            </a:br>
            <a:endParaRPr lang="en-US" altLang="en-US" dirty="0" smtClean="0">
              <a:solidFill>
                <a:schemeClr val="tx1">
                  <a:lumMod val="75000"/>
                  <a:lumOff val="25000"/>
                </a:schemeClr>
              </a:solidFill>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idx="4294967295"/>
          </p:nvPr>
        </p:nvSpPr>
        <p:spPr>
          <a:xfrm>
            <a:off x="1512888" y="628650"/>
            <a:ext cx="7326312" cy="1293813"/>
          </a:xfrm>
        </p:spPr>
        <p:txBody>
          <a:bodyPr/>
          <a:lstStyle/>
          <a:p>
            <a:pPr eaLnBrk="1" hangingPunct="1"/>
            <a:r>
              <a:rPr lang="en-US" altLang="en-US" smtClean="0"/>
              <a:t>Best and Preferred Work Zones</a:t>
            </a:r>
          </a:p>
        </p:txBody>
      </p:sp>
      <p:sp>
        <p:nvSpPr>
          <p:cNvPr id="33795" name="Text Placeholder 4"/>
          <p:cNvSpPr>
            <a:spLocks noGrp="1"/>
          </p:cNvSpPr>
          <p:nvPr>
            <p:ph type="body" sz="half" idx="4294967295"/>
          </p:nvPr>
        </p:nvSpPr>
        <p:spPr>
          <a:xfrm>
            <a:off x="1371600" y="1579563"/>
            <a:ext cx="4038600" cy="4572000"/>
          </a:xfrm>
        </p:spPr>
        <p:txBody>
          <a:bodyPr/>
          <a:lstStyle/>
          <a:p>
            <a:pPr marL="533400" indent="-533400" eaLnBrk="1" hangingPunct="1">
              <a:buFont typeface="Wingdings" panose="05000000000000000000" pitchFamily="2" charset="2"/>
              <a:buNone/>
              <a:defRPr/>
            </a:pPr>
            <a:r>
              <a:rPr lang="en-US" altLang="en-US" b="1" dirty="0" smtClean="0"/>
              <a:t>Best Work Zone</a:t>
            </a:r>
          </a:p>
          <a:p>
            <a:pPr marL="533400" indent="-533400" eaLnBrk="1" hangingPunct="1">
              <a:buClr>
                <a:schemeClr val="tx2"/>
              </a:buClr>
              <a:buSzPct val="75000"/>
              <a:buFont typeface="Wingdings" panose="05000000000000000000" pitchFamily="2" charset="2"/>
              <a:buChar char="ü"/>
              <a:defRPr/>
            </a:pPr>
            <a:r>
              <a:rPr lang="en-US" altLang="en-US" dirty="0" smtClean="0">
                <a:solidFill>
                  <a:schemeClr val="tx1">
                    <a:lumMod val="75000"/>
                    <a:lumOff val="25000"/>
                  </a:schemeClr>
                </a:solidFill>
              </a:rPr>
              <a:t>The zone is a foot on either side of the shoulders.</a:t>
            </a:r>
          </a:p>
          <a:p>
            <a:pPr marL="533400" indent="-533400" eaLnBrk="1" hangingPunct="1">
              <a:buClr>
                <a:schemeClr val="tx2"/>
              </a:buClr>
              <a:buSzPct val="75000"/>
              <a:buFont typeface="Wingdings" panose="05000000000000000000" pitchFamily="2" charset="2"/>
              <a:buChar char="ü"/>
              <a:defRPr/>
            </a:pPr>
            <a:endParaRPr lang="en-US" altLang="en-US" dirty="0" smtClean="0"/>
          </a:p>
          <a:p>
            <a:pPr marL="533400" indent="-533400" eaLnBrk="1" hangingPunct="1">
              <a:buClr>
                <a:schemeClr val="tx2"/>
              </a:buClr>
              <a:buSzPct val="75000"/>
              <a:buFont typeface="Wingdings" panose="05000000000000000000" pitchFamily="2" charset="2"/>
              <a:buChar char="ü"/>
              <a:defRPr/>
            </a:pPr>
            <a:r>
              <a:rPr lang="en-US" altLang="en-US" dirty="0" smtClean="0"/>
              <a:t>Foot placement as wide as the shoulders. </a:t>
            </a:r>
          </a:p>
          <a:p>
            <a:pPr marL="533400" indent="-533400" eaLnBrk="1" hangingPunct="1">
              <a:buClr>
                <a:schemeClr val="tx2"/>
              </a:buClr>
              <a:buSzPct val="75000"/>
              <a:buFont typeface="Wingdings" panose="05000000000000000000" pitchFamily="2" charset="2"/>
              <a:buChar char="ü"/>
              <a:defRPr/>
            </a:pPr>
            <a:endParaRPr lang="en-US" altLang="en-US" dirty="0" smtClean="0"/>
          </a:p>
          <a:p>
            <a:pPr marL="533400" indent="-533400" eaLnBrk="1" hangingPunct="1">
              <a:buClr>
                <a:schemeClr val="tx2"/>
              </a:buClr>
              <a:buSzPct val="75000"/>
              <a:buFont typeface="Wingdings" panose="05000000000000000000" pitchFamily="2" charset="2"/>
              <a:buChar char="ü"/>
              <a:defRPr/>
            </a:pPr>
            <a:r>
              <a:rPr lang="en-US" altLang="en-US" dirty="0" smtClean="0"/>
              <a:t>Upper level at about heart height. </a:t>
            </a:r>
          </a:p>
          <a:p>
            <a:pPr marL="533400" indent="-533400" eaLnBrk="1" hangingPunct="1">
              <a:buClr>
                <a:schemeClr val="tx2"/>
              </a:buClr>
              <a:buSzPct val="75000"/>
              <a:buFont typeface="Wingdings" panose="05000000000000000000" pitchFamily="2" charset="2"/>
              <a:buChar char="ü"/>
              <a:defRPr/>
            </a:pPr>
            <a:endParaRPr lang="en-US" altLang="en-US" dirty="0" smtClean="0"/>
          </a:p>
          <a:p>
            <a:pPr marL="533400" indent="-533400" eaLnBrk="1" hangingPunct="1">
              <a:buClr>
                <a:schemeClr val="tx2"/>
              </a:buClr>
              <a:buSzPct val="75000"/>
              <a:buFont typeface="Wingdings" panose="05000000000000000000" pitchFamily="2" charset="2"/>
              <a:buChar char="ü"/>
              <a:defRPr/>
            </a:pPr>
            <a:r>
              <a:rPr lang="en-US" altLang="en-US" dirty="0" smtClean="0"/>
              <a:t>Lower level at about waist height.</a:t>
            </a:r>
          </a:p>
        </p:txBody>
      </p:sp>
      <p:pic>
        <p:nvPicPr>
          <p:cNvPr id="33796" name="Content Placeholder 7" descr="insert10.gif"/>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019800" y="1447800"/>
            <a:ext cx="3124200" cy="4703763"/>
          </a:xfrm>
        </p:spPr>
      </p:pic>
      <p:sp>
        <p:nvSpPr>
          <p:cNvPr id="33797" name="TextBox 4"/>
          <p:cNvSpPr txBox="1">
            <a:spLocks noChangeArrowheads="1"/>
          </p:cNvSpPr>
          <p:nvPr/>
        </p:nvSpPr>
        <p:spPr bwMode="auto">
          <a:xfrm>
            <a:off x="7129463" y="6324600"/>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30000"/>
              </a:spcBef>
              <a:buClrTx/>
              <a:buFont typeface="Wingdings" panose="05000000000000000000" pitchFamily="2" charset="2"/>
              <a:buNone/>
            </a:pPr>
            <a:r>
              <a:rPr lang="en-US" altLang="en-US" sz="1200">
                <a:solidFill>
                  <a:schemeClr val="tx1"/>
                </a:solidFill>
                <a:latin typeface="Tahoma" panose="020B0604030504040204" pitchFamily="34" charset="0"/>
              </a:rPr>
              <a:t>(</a:t>
            </a:r>
            <a:r>
              <a:rPr lang="en-US" altLang="en-US" sz="1200" i="1">
                <a:solidFill>
                  <a:schemeClr val="tx1"/>
                </a:solidFill>
                <a:latin typeface="Tahoma" panose="020B0604030504040204" pitchFamily="34" charset="0"/>
              </a:rPr>
              <a:t>Guidelines,</a:t>
            </a:r>
            <a:r>
              <a:rPr lang="en-US" altLang="en-US" sz="1200">
                <a:solidFill>
                  <a:schemeClr val="tx1"/>
                </a:solidFill>
                <a:latin typeface="Tahoma" panose="020B0604030504040204" pitchFamily="34" charset="0"/>
              </a:rPr>
              <a:t> 2004)</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5"/>
          <p:cNvSpPr>
            <a:spLocks noGrp="1"/>
          </p:cNvSpPr>
          <p:nvPr>
            <p:ph type="title" idx="4294967295"/>
          </p:nvPr>
        </p:nvSpPr>
        <p:spPr>
          <a:xfrm>
            <a:off x="1524000" y="609600"/>
            <a:ext cx="7524750" cy="1293813"/>
          </a:xfrm>
        </p:spPr>
        <p:txBody>
          <a:bodyPr/>
          <a:lstStyle/>
          <a:p>
            <a:pPr eaLnBrk="1" hangingPunct="1"/>
            <a:r>
              <a:rPr lang="en-US" altLang="en-US" smtClean="0"/>
              <a:t>Best and Preferred Work Zones</a:t>
            </a:r>
          </a:p>
        </p:txBody>
      </p:sp>
      <p:sp>
        <p:nvSpPr>
          <p:cNvPr id="24579" name="Text Placeholder 6"/>
          <p:cNvSpPr>
            <a:spLocks noGrp="1"/>
          </p:cNvSpPr>
          <p:nvPr>
            <p:ph type="body" sz="half" idx="4294967295"/>
          </p:nvPr>
        </p:nvSpPr>
        <p:spPr>
          <a:xfrm>
            <a:off x="1247775" y="1485900"/>
            <a:ext cx="4038600" cy="4648200"/>
          </a:xfrm>
        </p:spPr>
        <p:txBody>
          <a:bodyPr rtlCol="0">
            <a:normAutofit/>
          </a:bodyPr>
          <a:lstStyle/>
          <a:p>
            <a:pPr eaLnBrk="1" fontAlgn="auto" hangingPunct="1">
              <a:lnSpc>
                <a:spcPct val="80000"/>
              </a:lnSpc>
              <a:spcAft>
                <a:spcPts val="0"/>
              </a:spcAft>
              <a:buFont typeface="Wingdings" panose="05000000000000000000" pitchFamily="2" charset="2"/>
              <a:buNone/>
              <a:defRPr/>
            </a:pPr>
            <a:r>
              <a:rPr lang="en-US" altLang="en-US" sz="2400" b="1" dirty="0" smtClean="0">
                <a:solidFill>
                  <a:schemeClr val="tx1">
                    <a:lumMod val="75000"/>
                    <a:lumOff val="25000"/>
                  </a:schemeClr>
                </a:solidFill>
              </a:rPr>
              <a:t>Preferred Work Zone </a:t>
            </a:r>
          </a:p>
          <a:p>
            <a:pPr eaLnBrk="1" fontAlgn="auto" hangingPunct="1">
              <a:lnSpc>
                <a:spcPct val="80000"/>
              </a:lnSpc>
              <a:spcAft>
                <a:spcPts val="0"/>
              </a:spcAft>
              <a:buClr>
                <a:schemeClr val="tx2"/>
              </a:buClr>
              <a:buSzPct val="75000"/>
              <a:buFont typeface="Wingdings" panose="05000000000000000000" pitchFamily="2" charset="2"/>
              <a:buChar char="ü"/>
              <a:defRPr/>
            </a:pPr>
            <a:r>
              <a:rPr lang="en-US" altLang="en-US" sz="2400" dirty="0" smtClean="0">
                <a:solidFill>
                  <a:schemeClr val="tx1">
                    <a:lumMod val="75000"/>
                    <a:lumOff val="25000"/>
                  </a:schemeClr>
                </a:solidFill>
              </a:rPr>
              <a:t>As far forward as your hand when you hold your arm out straight. </a:t>
            </a:r>
          </a:p>
          <a:p>
            <a:pPr eaLnBrk="1" fontAlgn="auto" hangingPunct="1">
              <a:lnSpc>
                <a:spcPct val="80000"/>
              </a:lnSpc>
              <a:spcAft>
                <a:spcPts val="0"/>
              </a:spcAft>
              <a:buClr>
                <a:schemeClr val="tx2"/>
              </a:buClr>
              <a:buSzPct val="75000"/>
              <a:buFont typeface="Wingdings" panose="05000000000000000000" pitchFamily="2" charset="2"/>
              <a:buChar char="ü"/>
              <a:defRPr/>
            </a:pPr>
            <a:endParaRPr lang="en-US" altLang="en-US" sz="1600" dirty="0" smtClean="0">
              <a:solidFill>
                <a:schemeClr val="tx1">
                  <a:lumMod val="75000"/>
                  <a:lumOff val="25000"/>
                </a:schemeClr>
              </a:solidFill>
            </a:endParaRPr>
          </a:p>
          <a:p>
            <a:pPr eaLnBrk="1" fontAlgn="auto" hangingPunct="1">
              <a:lnSpc>
                <a:spcPct val="80000"/>
              </a:lnSpc>
              <a:spcAft>
                <a:spcPts val="0"/>
              </a:spcAft>
              <a:buClr>
                <a:schemeClr val="tx2"/>
              </a:buClr>
              <a:buSzPct val="75000"/>
              <a:buFont typeface="Wingdings" panose="05000000000000000000" pitchFamily="2" charset="2"/>
              <a:buChar char="ü"/>
              <a:defRPr/>
            </a:pPr>
            <a:r>
              <a:rPr lang="en-US" altLang="en-US" sz="2400" dirty="0" smtClean="0">
                <a:solidFill>
                  <a:schemeClr val="tx1">
                    <a:lumMod val="75000"/>
                    <a:lumOff val="25000"/>
                  </a:schemeClr>
                </a:solidFill>
              </a:rPr>
              <a:t>Upper level at shoulder height.</a:t>
            </a:r>
          </a:p>
          <a:p>
            <a:pPr eaLnBrk="1" fontAlgn="auto" hangingPunct="1">
              <a:lnSpc>
                <a:spcPct val="80000"/>
              </a:lnSpc>
              <a:spcAft>
                <a:spcPts val="0"/>
              </a:spcAft>
              <a:buClr>
                <a:schemeClr val="tx2"/>
              </a:buClr>
              <a:buSzPct val="75000"/>
              <a:buFont typeface="Wingdings" panose="05000000000000000000" pitchFamily="2" charset="2"/>
              <a:buChar char="ü"/>
              <a:defRPr/>
            </a:pPr>
            <a:endParaRPr lang="en-US" altLang="en-US" sz="2400" dirty="0" smtClean="0">
              <a:solidFill>
                <a:schemeClr val="tx1">
                  <a:lumMod val="75000"/>
                  <a:lumOff val="25000"/>
                </a:schemeClr>
              </a:solidFill>
            </a:endParaRPr>
          </a:p>
          <a:p>
            <a:pPr eaLnBrk="1" fontAlgn="auto" hangingPunct="1">
              <a:lnSpc>
                <a:spcPct val="80000"/>
              </a:lnSpc>
              <a:spcAft>
                <a:spcPts val="0"/>
              </a:spcAft>
              <a:buClr>
                <a:schemeClr val="tx2"/>
              </a:buClr>
              <a:buSzPct val="75000"/>
              <a:buFont typeface="Wingdings" panose="05000000000000000000" pitchFamily="2" charset="2"/>
              <a:buChar char="ü"/>
              <a:defRPr/>
            </a:pPr>
            <a:r>
              <a:rPr lang="en-US" altLang="en-US" sz="2400" dirty="0" smtClean="0">
                <a:solidFill>
                  <a:schemeClr val="tx1">
                    <a:lumMod val="75000"/>
                    <a:lumOff val="25000"/>
                  </a:schemeClr>
                </a:solidFill>
              </a:rPr>
              <a:t>Lower level at tip of fingers with hands held at the side.</a:t>
            </a:r>
          </a:p>
        </p:txBody>
      </p:sp>
      <p:pic>
        <p:nvPicPr>
          <p:cNvPr id="35844" name="Content Placeholder 10" descr="insert11.gif"/>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727700" y="1447800"/>
            <a:ext cx="2976563" cy="4572000"/>
          </a:xfrm>
        </p:spPr>
      </p:pic>
      <p:sp>
        <p:nvSpPr>
          <p:cNvPr id="35845" name="TextBox 4"/>
          <p:cNvSpPr txBox="1">
            <a:spLocks noChangeArrowheads="1"/>
          </p:cNvSpPr>
          <p:nvPr/>
        </p:nvSpPr>
        <p:spPr bwMode="auto">
          <a:xfrm>
            <a:off x="7235825" y="6248400"/>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30000"/>
              </a:spcBef>
              <a:buClrTx/>
              <a:buFont typeface="Wingdings" panose="05000000000000000000" pitchFamily="2" charset="2"/>
              <a:buNone/>
            </a:pPr>
            <a:r>
              <a:rPr lang="en-US" altLang="en-US" sz="1200">
                <a:solidFill>
                  <a:schemeClr val="tx1"/>
                </a:solidFill>
                <a:latin typeface="Tahoma" panose="020B0604030504040204" pitchFamily="34" charset="0"/>
              </a:rPr>
              <a:t>(</a:t>
            </a:r>
            <a:r>
              <a:rPr lang="en-US" altLang="en-US" sz="1200" i="1">
                <a:solidFill>
                  <a:schemeClr val="tx1"/>
                </a:solidFill>
                <a:latin typeface="Tahoma" panose="020B0604030504040204" pitchFamily="34" charset="0"/>
              </a:rPr>
              <a:t>Guidelines,</a:t>
            </a:r>
            <a:r>
              <a:rPr lang="en-US" altLang="en-US" sz="1200">
                <a:solidFill>
                  <a:schemeClr val="tx1"/>
                </a:solidFill>
                <a:latin typeface="Tahoma" panose="020B0604030504040204" pitchFamily="34" charset="0"/>
              </a:rPr>
              <a:t> 2004)</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7993</TotalTime>
  <Words>1628</Words>
  <Application>Microsoft Office PowerPoint</Application>
  <PresentationFormat>On-screen Show (4:3)</PresentationFormat>
  <Paragraphs>253</Paragraphs>
  <Slides>28</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Century Gothic</vt:lpstr>
      <vt:lpstr>Arial</vt:lpstr>
      <vt:lpstr>Wingdings 3</vt:lpstr>
      <vt:lpstr>Calibri</vt:lpstr>
      <vt:lpstr>Wingdings</vt:lpstr>
      <vt:lpstr>Tahoma</vt:lpstr>
      <vt:lpstr>Wisp</vt:lpstr>
      <vt:lpstr>Supporting Students with Motor Needs</vt:lpstr>
      <vt:lpstr>Learning Outcomes</vt:lpstr>
      <vt:lpstr>Introduction</vt:lpstr>
      <vt:lpstr>PowerPoint Presentation</vt:lpstr>
      <vt:lpstr>Posture</vt:lpstr>
      <vt:lpstr>Good Posture vs. Bad Posture</vt:lpstr>
      <vt:lpstr>Best and Preferred Work Zones</vt:lpstr>
      <vt:lpstr>Best and Preferred Work Zones</vt:lpstr>
      <vt:lpstr>Best and Preferred Work Zones</vt:lpstr>
      <vt:lpstr>Good Lifting vs. Bad Lifting </vt:lpstr>
      <vt:lpstr>Good Lifting vs. Bad Lifting</vt:lpstr>
      <vt:lpstr>Moving Heavy Objects</vt:lpstr>
      <vt:lpstr>PowerPoint Presentation</vt:lpstr>
      <vt:lpstr>Sequence for a General Lift  Transfer</vt:lpstr>
      <vt:lpstr>PowerPoint Presentation</vt:lpstr>
      <vt:lpstr>PowerPoint Presentation</vt:lpstr>
      <vt:lpstr>PowerPoint Presentation</vt:lpstr>
      <vt:lpstr>Summary Slide</vt:lpstr>
      <vt:lpstr>Determining the correct technique when lifting students </vt:lpstr>
      <vt:lpstr>Safe Lifting Techniques</vt:lpstr>
      <vt:lpstr>Positioning and Mobility Equipment</vt:lpstr>
      <vt:lpstr>Wheelchairs</vt:lpstr>
      <vt:lpstr>Gait Trainers</vt:lpstr>
      <vt:lpstr>Standers</vt:lpstr>
      <vt:lpstr>Preschool considerations</vt:lpstr>
      <vt:lpstr>Preschool considerations</vt:lpstr>
      <vt:lpstr>References</vt:lpstr>
      <vt:lpstr>References (continued)</vt:lpstr>
    </vt:vector>
  </TitlesOfParts>
  <Company>Montgomery County Public Shcools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 Authorized Customer</dc:creator>
  <cp:lastModifiedBy>Administrator</cp:lastModifiedBy>
  <cp:revision>211</cp:revision>
  <cp:lastPrinted>2017-01-04T19:33:39Z</cp:lastPrinted>
  <dcterms:created xsi:type="dcterms:W3CDTF">2010-10-17T11:47:46Z</dcterms:created>
  <dcterms:modified xsi:type="dcterms:W3CDTF">2017-02-10T17:29:40Z</dcterms:modified>
</cp:coreProperties>
</file>